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8" r:id="rId3"/>
    <p:sldId id="260" r:id="rId4"/>
    <p:sldId id="269" r:id="rId5"/>
    <p:sldId id="270" r:id="rId6"/>
    <p:sldId id="271" r:id="rId7"/>
    <p:sldId id="273"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9A87"/>
    <a:srgbClr val="FFE07D"/>
    <a:srgbClr val="FFEBAB"/>
    <a:srgbClr val="FFF0C1"/>
    <a:srgbClr val="FFE699"/>
    <a:srgbClr val="4448D8"/>
    <a:srgbClr val="FAD2DC"/>
    <a:srgbClr val="F1718F"/>
    <a:srgbClr val="7C5428"/>
    <a:srgbClr val="BF8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5"/>
          </a:xfrm>
          <a:prstGeom prst="rect">
            <a:avLst/>
          </a:prstGeom>
        </p:spPr>
        <p:txBody>
          <a:bodyPr vert="horz" lIns="92075" tIns="46038" rIns="92075" bIns="460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5"/>
          </a:xfrm>
          <a:prstGeom prst="rect">
            <a:avLst/>
          </a:prstGeom>
        </p:spPr>
        <p:txBody>
          <a:bodyPr vert="horz" lIns="92075" tIns="46038" rIns="92075" bIns="46038" rtlCol="0"/>
          <a:lstStyle>
            <a:lvl1pPr algn="r">
              <a:defRPr sz="1200"/>
            </a:lvl1pPr>
          </a:lstStyle>
          <a:p>
            <a:fld id="{7E3F0D2C-2258-408E-98C1-B6E987775B23}"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075" tIns="46038" rIns="92075" bIns="46038"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075" tIns="46038" rIns="92075" bIns="460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4"/>
          </a:xfrm>
          <a:prstGeom prst="rect">
            <a:avLst/>
          </a:prstGeom>
        </p:spPr>
        <p:txBody>
          <a:bodyPr vert="horz" lIns="92075" tIns="46038" rIns="92075" bIns="460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4"/>
          </a:xfrm>
          <a:prstGeom prst="rect">
            <a:avLst/>
          </a:prstGeom>
        </p:spPr>
        <p:txBody>
          <a:bodyPr vert="horz" lIns="92075" tIns="46038" rIns="92075" bIns="46038" rtlCol="0" anchor="b"/>
          <a:lstStyle>
            <a:lvl1pPr algn="r">
              <a:defRPr sz="1200"/>
            </a:lvl1pPr>
          </a:lstStyle>
          <a:p>
            <a:fld id="{F626BA1D-596F-44C8-BFF9-07DF42373B91}" type="slidenum">
              <a:rPr kumimoji="1" lang="ja-JP" altLang="en-US" smtClean="0"/>
              <a:t>‹#›</a:t>
            </a:fld>
            <a:endParaRPr kumimoji="1" lang="ja-JP" altLang="en-US"/>
          </a:p>
        </p:txBody>
      </p:sp>
    </p:spTree>
    <p:extLst>
      <p:ext uri="{BB962C8B-B14F-4D97-AF65-F5344CB8AC3E}">
        <p14:creationId xmlns:p14="http://schemas.microsoft.com/office/powerpoint/2010/main" val="13952247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9183E0-CD04-41C9-943E-0F80365A963B}" type="datetime1">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409244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786660-8681-4093-A543-7BF7BBBF3734}" type="datetime1">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104745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428A08-A63E-4FD6-A748-BD5445F13F38}" type="datetime1">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256863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C9404-384F-4C3C-A6A4-ADD38039C8BA}" type="datetime1">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379953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C88021C-0DC8-4C72-A2FE-711BA82DB9BD}" type="datetime1">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267475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D1D79A-0544-4EC2-8D1C-12AD67402208}" type="datetime1">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312559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B77934-BD81-489C-888B-3AD23BAA2420}" type="datetime1">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285371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7FB2E8-990F-42C2-B63D-D7E30A97975C}" type="datetime1">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235704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B0568-BFB0-46AA-8CFC-FC8482AE5E4B}" type="datetime1">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192786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B9DBB1-FA38-40F0-883B-DDA2EAC527CA}" type="datetime1">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332793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398C-1B2E-4DBA-A87A-132464481DCB}" type="datetime1">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316087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C9B10-E3BF-4908-A206-0AFC1B69591E}" type="datetime1">
              <a:rPr kumimoji="1" lang="ja-JP" altLang="en-US" smtClean="0"/>
              <a:t>2023/9/25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83002-7F01-4ABB-B8EC-49BF43B073FA}" type="slidenum">
              <a:rPr kumimoji="1" lang="ja-JP" altLang="en-US" smtClean="0"/>
              <a:t>‹#›</a:t>
            </a:fld>
            <a:endParaRPr kumimoji="1" lang="ja-JP" altLang="en-US"/>
          </a:p>
        </p:txBody>
      </p:sp>
    </p:spTree>
    <p:extLst>
      <p:ext uri="{BB962C8B-B14F-4D97-AF65-F5344CB8AC3E}">
        <p14:creationId xmlns:p14="http://schemas.microsoft.com/office/powerpoint/2010/main" val="1236059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7.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058D9A-DB59-49C0-925A-A997ACB2C21F}"/>
              </a:ext>
            </a:extLst>
          </p:cNvPr>
          <p:cNvPicPr>
            <a:picLocks noChangeAspect="1"/>
          </p:cNvPicPr>
          <p:nvPr/>
        </p:nvPicPr>
        <p:blipFill>
          <a:blip r:embed="rId2"/>
          <a:stretch>
            <a:fillRect/>
          </a:stretch>
        </p:blipFill>
        <p:spPr>
          <a:xfrm>
            <a:off x="2517297" y="1480875"/>
            <a:ext cx="7157406" cy="1014023"/>
          </a:xfrm>
          <a:prstGeom prst="rect">
            <a:avLst/>
          </a:prstGeom>
        </p:spPr>
      </p:pic>
      <p:pic>
        <p:nvPicPr>
          <p:cNvPr id="13" name="図 12">
            <a:extLst>
              <a:ext uri="{FF2B5EF4-FFF2-40B4-BE49-F238E27FC236}">
                <a16:creationId xmlns:a16="http://schemas.microsoft.com/office/drawing/2014/main" id="{49BEB1F3-D734-4B5A-8267-F42B7269DFBB}"/>
              </a:ext>
            </a:extLst>
          </p:cNvPr>
          <p:cNvPicPr>
            <a:picLocks noChangeAspect="1"/>
          </p:cNvPicPr>
          <p:nvPr/>
        </p:nvPicPr>
        <p:blipFill>
          <a:blip r:embed="rId3"/>
          <a:stretch>
            <a:fillRect/>
          </a:stretch>
        </p:blipFill>
        <p:spPr>
          <a:xfrm>
            <a:off x="4036514" y="466850"/>
            <a:ext cx="4118972" cy="1014024"/>
          </a:xfrm>
          <a:prstGeom prst="rect">
            <a:avLst/>
          </a:prstGeom>
        </p:spPr>
      </p:pic>
      <p:pic>
        <p:nvPicPr>
          <p:cNvPr id="21" name="図 20">
            <a:extLst>
              <a:ext uri="{FF2B5EF4-FFF2-40B4-BE49-F238E27FC236}">
                <a16:creationId xmlns:a16="http://schemas.microsoft.com/office/drawing/2014/main" id="{BA62515F-08D1-4747-8DFE-320E3A5A36F8}"/>
              </a:ext>
            </a:extLst>
          </p:cNvPr>
          <p:cNvPicPr>
            <a:picLocks noChangeAspect="1"/>
          </p:cNvPicPr>
          <p:nvPr/>
        </p:nvPicPr>
        <p:blipFill>
          <a:blip r:embed="rId4"/>
          <a:stretch>
            <a:fillRect/>
          </a:stretch>
        </p:blipFill>
        <p:spPr>
          <a:xfrm>
            <a:off x="2794122" y="2838006"/>
            <a:ext cx="6603756" cy="3317567"/>
          </a:xfrm>
          <a:prstGeom prst="rect">
            <a:avLst/>
          </a:prstGeom>
        </p:spPr>
      </p:pic>
      <p:sp>
        <p:nvSpPr>
          <p:cNvPr id="5" name="テキスト ボックス 4">
            <a:extLst>
              <a:ext uri="{FF2B5EF4-FFF2-40B4-BE49-F238E27FC236}">
                <a16:creationId xmlns:a16="http://schemas.microsoft.com/office/drawing/2014/main" id="{D0835A72-5C07-42B5-89F9-1CA78D378107}"/>
              </a:ext>
            </a:extLst>
          </p:cNvPr>
          <p:cNvSpPr txBox="1"/>
          <p:nvPr/>
        </p:nvSpPr>
        <p:spPr>
          <a:xfrm>
            <a:off x="3920492" y="2489877"/>
            <a:ext cx="4351015" cy="584775"/>
          </a:xfrm>
          <a:prstGeom prst="rect">
            <a:avLst/>
          </a:prstGeom>
          <a:noFill/>
        </p:spPr>
        <p:txBody>
          <a:bodyPr wrap="square" rtlCol="0">
            <a:spAutoFit/>
          </a:bodyPr>
          <a:lstStyle/>
          <a:p>
            <a:r>
              <a:rPr kumimoji="1" lang="ja-JP" altLang="en-US" sz="3200" b="1" dirty="0">
                <a:solidFill>
                  <a:schemeClr val="tx1">
                    <a:lumMod val="65000"/>
                    <a:lumOff val="35000"/>
                  </a:schemeClr>
                </a:solidFill>
                <a:latin typeface="+mn-ea"/>
              </a:rPr>
              <a:t>令和</a:t>
            </a:r>
            <a:r>
              <a:rPr kumimoji="1" lang="en-US" altLang="ja-JP" sz="3200" b="1" dirty="0">
                <a:solidFill>
                  <a:schemeClr val="tx1">
                    <a:lumMod val="65000"/>
                    <a:lumOff val="35000"/>
                  </a:schemeClr>
                </a:solidFill>
                <a:latin typeface="+mn-ea"/>
              </a:rPr>
              <a:t>4</a:t>
            </a:r>
            <a:r>
              <a:rPr kumimoji="1" lang="ja-JP" altLang="en-US" sz="3200" b="1" dirty="0">
                <a:solidFill>
                  <a:schemeClr val="tx1">
                    <a:lumMod val="65000"/>
                    <a:lumOff val="35000"/>
                  </a:schemeClr>
                </a:solidFill>
                <a:latin typeface="+mn-ea"/>
              </a:rPr>
              <a:t>年</a:t>
            </a:r>
            <a:r>
              <a:rPr kumimoji="1" lang="en-US" altLang="ja-JP" sz="3200" b="1" dirty="0">
                <a:solidFill>
                  <a:schemeClr val="tx1">
                    <a:lumMod val="65000"/>
                    <a:lumOff val="35000"/>
                  </a:schemeClr>
                </a:solidFill>
                <a:latin typeface="+mn-ea"/>
              </a:rPr>
              <a:t>10</a:t>
            </a:r>
            <a:r>
              <a:rPr kumimoji="1" lang="ja-JP" altLang="en-US" sz="3200" b="1" dirty="0">
                <a:solidFill>
                  <a:schemeClr val="tx1">
                    <a:lumMod val="65000"/>
                    <a:lumOff val="35000"/>
                  </a:schemeClr>
                </a:solidFill>
                <a:latin typeface="+mn-ea"/>
              </a:rPr>
              <a:t>月</a:t>
            </a:r>
            <a:r>
              <a:rPr kumimoji="1" lang="en-US" altLang="ja-JP" sz="3200" b="1" dirty="0">
                <a:solidFill>
                  <a:schemeClr val="tx1">
                    <a:lumMod val="65000"/>
                    <a:lumOff val="35000"/>
                  </a:schemeClr>
                </a:solidFill>
                <a:latin typeface="+mn-ea"/>
              </a:rPr>
              <a:t>1</a:t>
            </a:r>
            <a:r>
              <a:rPr kumimoji="1" lang="ja-JP" altLang="en-US" sz="3200" b="1" dirty="0">
                <a:solidFill>
                  <a:schemeClr val="tx1">
                    <a:lumMod val="65000"/>
                    <a:lumOff val="35000"/>
                  </a:schemeClr>
                </a:solidFill>
                <a:latin typeface="+mn-ea"/>
              </a:rPr>
              <a:t>日施行</a:t>
            </a:r>
            <a:endParaRPr kumimoji="1" lang="en-US" altLang="ja-JP" sz="3200" b="1" dirty="0">
              <a:solidFill>
                <a:schemeClr val="tx1">
                  <a:lumMod val="65000"/>
                  <a:lumOff val="35000"/>
                </a:schemeClr>
              </a:solidFill>
              <a:latin typeface="+mn-ea"/>
            </a:endParaRPr>
          </a:p>
        </p:txBody>
      </p:sp>
      <p:sp>
        <p:nvSpPr>
          <p:cNvPr id="2" name="スライド番号プレースホルダー 1">
            <a:extLst>
              <a:ext uri="{FF2B5EF4-FFF2-40B4-BE49-F238E27FC236}">
                <a16:creationId xmlns:a16="http://schemas.microsoft.com/office/drawing/2014/main" id="{AD54C534-4BB8-44E6-AFAA-952847DB9C3B}"/>
              </a:ext>
            </a:extLst>
          </p:cNvPr>
          <p:cNvSpPr>
            <a:spLocks noGrp="1"/>
          </p:cNvSpPr>
          <p:nvPr>
            <p:ph type="sldNum" sz="quarter" idx="12"/>
          </p:nvPr>
        </p:nvSpPr>
        <p:spPr/>
        <p:txBody>
          <a:bodyPr/>
          <a:lstStyle/>
          <a:p>
            <a:fld id="{F5083002-7F01-4ABB-B8EC-49BF43B073FA}" type="slidenum">
              <a:rPr kumimoji="1" lang="ja-JP" altLang="en-US" smtClean="0">
                <a:latin typeface="+mn-ea"/>
              </a:rPr>
              <a:t>1</a:t>
            </a:fld>
            <a:endParaRPr kumimoji="1" lang="ja-JP" altLang="en-US">
              <a:latin typeface="+mn-ea"/>
            </a:endParaRPr>
          </a:p>
        </p:txBody>
      </p:sp>
      <p:sp>
        <p:nvSpPr>
          <p:cNvPr id="7" name="テキスト ボックス 6">
            <a:extLst>
              <a:ext uri="{FF2B5EF4-FFF2-40B4-BE49-F238E27FC236}">
                <a16:creationId xmlns:a16="http://schemas.microsoft.com/office/drawing/2014/main" id="{43401F2D-13D6-4ECD-BA14-3BB3C8738986}"/>
              </a:ext>
            </a:extLst>
          </p:cNvPr>
          <p:cNvSpPr txBox="1"/>
          <p:nvPr/>
        </p:nvSpPr>
        <p:spPr>
          <a:xfrm>
            <a:off x="2706165" y="5954796"/>
            <a:ext cx="7157405" cy="646331"/>
          </a:xfrm>
          <a:prstGeom prst="rect">
            <a:avLst/>
          </a:prstGeom>
          <a:noFill/>
        </p:spPr>
        <p:txBody>
          <a:bodyPr wrap="square" rtlCol="0">
            <a:spAutoFit/>
          </a:bodyPr>
          <a:lstStyle/>
          <a:p>
            <a:r>
              <a:rPr kumimoji="1" lang="ja-JP" altLang="en-US" sz="3600" b="1" dirty="0">
                <a:solidFill>
                  <a:schemeClr val="tx1">
                    <a:lumMod val="65000"/>
                    <a:lumOff val="35000"/>
                  </a:schemeClr>
                </a:solidFill>
                <a:latin typeface="+mn-ea"/>
              </a:rPr>
              <a:t>地域行政制度の改革で変わること</a:t>
            </a:r>
            <a:endParaRPr kumimoji="1" lang="en-US" altLang="ja-JP" sz="3600" b="1" dirty="0">
              <a:solidFill>
                <a:schemeClr val="tx1">
                  <a:lumMod val="65000"/>
                  <a:lumOff val="35000"/>
                </a:schemeClr>
              </a:solidFill>
              <a:latin typeface="+mn-ea"/>
            </a:endParaRPr>
          </a:p>
        </p:txBody>
      </p:sp>
    </p:spTree>
    <p:extLst>
      <p:ext uri="{BB962C8B-B14F-4D97-AF65-F5344CB8AC3E}">
        <p14:creationId xmlns:p14="http://schemas.microsoft.com/office/powerpoint/2010/main" val="421612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2C7BA52-24C6-494A-8EFD-D96B723C524B}"/>
              </a:ext>
            </a:extLst>
          </p:cNvPr>
          <p:cNvPicPr>
            <a:picLocks noChangeAspect="1"/>
          </p:cNvPicPr>
          <p:nvPr/>
        </p:nvPicPr>
        <p:blipFill>
          <a:blip r:embed="rId2">
            <a:clrChange>
              <a:clrFrom>
                <a:srgbClr val="FFFFFF"/>
              </a:clrFrom>
              <a:clrTo>
                <a:srgbClr val="FFFFFF">
                  <a:alpha val="0"/>
                </a:srgbClr>
              </a:clrTo>
            </a:clrChange>
            <a:alphaModFix amt="15000"/>
            <a:extLst>
              <a:ext uri="{28A0092B-C50C-407E-A947-70E740481C1C}">
                <a14:useLocalDpi xmlns:a14="http://schemas.microsoft.com/office/drawing/2010/main" val="0"/>
              </a:ext>
            </a:extLst>
          </a:blip>
          <a:stretch>
            <a:fillRect/>
          </a:stretch>
        </p:blipFill>
        <p:spPr>
          <a:xfrm>
            <a:off x="5114553" y="183845"/>
            <a:ext cx="6239247" cy="6674155"/>
          </a:xfrm>
          <a:prstGeom prst="rect">
            <a:avLst/>
          </a:prstGeom>
        </p:spPr>
      </p:pic>
      <p:sp>
        <p:nvSpPr>
          <p:cNvPr id="17" name="四角形: 角を丸くする 16">
            <a:extLst>
              <a:ext uri="{FF2B5EF4-FFF2-40B4-BE49-F238E27FC236}">
                <a16:creationId xmlns:a16="http://schemas.microsoft.com/office/drawing/2014/main" id="{6FD21F88-EE3D-41D8-A3DA-EE8D9138ADCE}"/>
              </a:ext>
            </a:extLst>
          </p:cNvPr>
          <p:cNvSpPr/>
          <p:nvPr/>
        </p:nvSpPr>
        <p:spPr>
          <a:xfrm>
            <a:off x="881688" y="2391334"/>
            <a:ext cx="4045056" cy="2069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0" name="テキスト ボックス 9">
            <a:extLst>
              <a:ext uri="{FF2B5EF4-FFF2-40B4-BE49-F238E27FC236}">
                <a16:creationId xmlns:a16="http://schemas.microsoft.com/office/drawing/2014/main" id="{E4F5AC70-6A97-40DD-89C5-48B48151902E}"/>
              </a:ext>
            </a:extLst>
          </p:cNvPr>
          <p:cNvSpPr txBox="1"/>
          <p:nvPr/>
        </p:nvSpPr>
        <p:spPr>
          <a:xfrm>
            <a:off x="1153504" y="1582656"/>
            <a:ext cx="3433874" cy="1015663"/>
          </a:xfrm>
          <a:prstGeom prst="rect">
            <a:avLst/>
          </a:prstGeom>
          <a:noFill/>
        </p:spPr>
        <p:txBody>
          <a:bodyPr wrap="square" rtlCol="0">
            <a:spAutoFit/>
          </a:bodyPr>
          <a:lstStyle/>
          <a:p>
            <a:r>
              <a:rPr kumimoji="1" lang="ja-JP" altLang="en-US" sz="6000" b="1" dirty="0">
                <a:solidFill>
                  <a:srgbClr val="F1718F"/>
                </a:solidFill>
                <a:latin typeface="+mn-ea"/>
                <a:cs typeface="Aharoni" panose="02010803020104030203" pitchFamily="2" charset="-79"/>
              </a:rPr>
              <a:t>総合支所</a:t>
            </a:r>
          </a:p>
        </p:txBody>
      </p:sp>
      <p:sp>
        <p:nvSpPr>
          <p:cNvPr id="4" name="スライド番号プレースホルダー 3">
            <a:extLst>
              <a:ext uri="{FF2B5EF4-FFF2-40B4-BE49-F238E27FC236}">
                <a16:creationId xmlns:a16="http://schemas.microsoft.com/office/drawing/2014/main" id="{4EC1A105-305F-47A1-8B3C-A6F57BA12FB1}"/>
              </a:ext>
            </a:extLst>
          </p:cNvPr>
          <p:cNvSpPr>
            <a:spLocks noGrp="1"/>
          </p:cNvSpPr>
          <p:nvPr>
            <p:ph type="sldNum" sz="quarter" idx="12"/>
          </p:nvPr>
        </p:nvSpPr>
        <p:spPr/>
        <p:txBody>
          <a:bodyPr/>
          <a:lstStyle/>
          <a:p>
            <a:fld id="{F5083002-7F01-4ABB-B8EC-49BF43B073FA}" type="slidenum">
              <a:rPr kumimoji="1" lang="ja-JP" altLang="en-US" b="1" smtClean="0">
                <a:latin typeface="+mn-ea"/>
              </a:rPr>
              <a:t>2</a:t>
            </a:fld>
            <a:endParaRPr kumimoji="1" lang="ja-JP" altLang="en-US" b="1">
              <a:latin typeface="+mn-ea"/>
            </a:endParaRPr>
          </a:p>
        </p:txBody>
      </p:sp>
      <p:sp>
        <p:nvSpPr>
          <p:cNvPr id="18" name="テキスト ボックス 17">
            <a:extLst>
              <a:ext uri="{FF2B5EF4-FFF2-40B4-BE49-F238E27FC236}">
                <a16:creationId xmlns:a16="http://schemas.microsoft.com/office/drawing/2014/main" id="{96444469-2BFD-4AA8-B0C4-96E57169ACB3}"/>
              </a:ext>
            </a:extLst>
          </p:cNvPr>
          <p:cNvSpPr txBox="1"/>
          <p:nvPr/>
        </p:nvSpPr>
        <p:spPr>
          <a:xfrm>
            <a:off x="838200" y="2914195"/>
            <a:ext cx="11491287" cy="2026965"/>
          </a:xfrm>
          <a:prstGeom prst="rect">
            <a:avLst/>
          </a:prstGeom>
          <a:noFill/>
        </p:spPr>
        <p:txBody>
          <a:bodyPr wrap="square" rtlCol="0">
            <a:spAutoFit/>
          </a:bodyPr>
          <a:lstStyle/>
          <a:p>
            <a:pPr>
              <a:lnSpc>
                <a:spcPct val="150000"/>
              </a:lnSpc>
            </a:pPr>
            <a:r>
              <a:rPr lang="ja-JP" altLang="en-US" sz="3200" b="1" dirty="0">
                <a:solidFill>
                  <a:schemeClr val="tx1">
                    <a:lumMod val="65000"/>
                    <a:lumOff val="35000"/>
                  </a:schemeClr>
                </a:solidFill>
                <a:latin typeface="+mn-ea"/>
                <a:cs typeface="Aharoni" panose="02010803020104030203" pitchFamily="2" charset="-79"/>
              </a:rPr>
              <a:t>　</a:t>
            </a:r>
            <a:r>
              <a:rPr lang="ja-JP" altLang="en-US" sz="4400" b="1" dirty="0">
                <a:solidFill>
                  <a:schemeClr val="tx1">
                    <a:lumMod val="65000"/>
                    <a:lumOff val="35000"/>
                  </a:schemeClr>
                </a:solidFill>
                <a:latin typeface="+mn-ea"/>
                <a:cs typeface="Aharoni" panose="02010803020104030203" pitchFamily="2" charset="-79"/>
              </a:rPr>
              <a:t>地域経営を担うとともに、</a:t>
            </a:r>
            <a:endParaRPr lang="en-US" altLang="ja-JP" sz="4400" b="1" dirty="0">
              <a:solidFill>
                <a:schemeClr val="tx1">
                  <a:lumMod val="65000"/>
                  <a:lumOff val="35000"/>
                </a:schemeClr>
              </a:solidFill>
              <a:latin typeface="+mn-ea"/>
              <a:cs typeface="Aharoni" panose="02010803020104030203" pitchFamily="2" charset="-79"/>
            </a:endParaRPr>
          </a:p>
          <a:p>
            <a:pPr>
              <a:lnSpc>
                <a:spcPct val="150000"/>
              </a:lnSpc>
            </a:pPr>
            <a:r>
              <a:rPr lang="ja-JP" altLang="en-US" sz="4400" b="1" dirty="0">
                <a:solidFill>
                  <a:schemeClr val="tx1">
                    <a:lumMod val="65000"/>
                    <a:lumOff val="35000"/>
                  </a:schemeClr>
                </a:solidFill>
                <a:latin typeface="+mn-ea"/>
                <a:cs typeface="Aharoni" panose="02010803020104030203" pitchFamily="2" charset="-79"/>
              </a:rPr>
              <a:t>　まちづくりセンターの取組みを支援</a:t>
            </a:r>
            <a:endParaRPr kumimoji="1" lang="ja-JP" altLang="en-US" sz="4400" b="1" dirty="0">
              <a:solidFill>
                <a:srgbClr val="F1718F"/>
              </a:solidFill>
              <a:latin typeface="+mn-ea"/>
              <a:cs typeface="Aharoni" panose="02010803020104030203" pitchFamily="2" charset="-79"/>
            </a:endParaRPr>
          </a:p>
        </p:txBody>
      </p:sp>
      <p:grpSp>
        <p:nvGrpSpPr>
          <p:cNvPr id="6" name="グループ化 5">
            <a:extLst>
              <a:ext uri="{FF2B5EF4-FFF2-40B4-BE49-F238E27FC236}">
                <a16:creationId xmlns:a16="http://schemas.microsoft.com/office/drawing/2014/main" id="{DC7D0058-C792-484E-B967-F8A966DECE78}"/>
              </a:ext>
            </a:extLst>
          </p:cNvPr>
          <p:cNvGrpSpPr/>
          <p:nvPr/>
        </p:nvGrpSpPr>
        <p:grpSpPr>
          <a:xfrm>
            <a:off x="-15552" y="402304"/>
            <a:ext cx="6913984" cy="725616"/>
            <a:chOff x="0" y="216776"/>
            <a:chExt cx="6913984" cy="746946"/>
          </a:xfrm>
        </p:grpSpPr>
        <p:sp>
          <p:nvSpPr>
            <p:cNvPr id="3" name="四角形: 角を丸くする 2">
              <a:extLst>
                <a:ext uri="{FF2B5EF4-FFF2-40B4-BE49-F238E27FC236}">
                  <a16:creationId xmlns:a16="http://schemas.microsoft.com/office/drawing/2014/main" id="{571839BE-2A8C-4843-9ABA-202E57A82DA4}"/>
                </a:ext>
              </a:extLst>
            </p:cNvPr>
            <p:cNvSpPr/>
            <p:nvPr/>
          </p:nvSpPr>
          <p:spPr>
            <a:xfrm>
              <a:off x="0" y="216776"/>
              <a:ext cx="6913984" cy="746946"/>
            </a:xfrm>
            <a:prstGeom prst="roundRect">
              <a:avLst>
                <a:gd name="adj" fmla="val 50000"/>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n-ea"/>
                </a:rPr>
                <a:t>条例の基本方針（第４条）</a:t>
              </a:r>
            </a:p>
          </p:txBody>
        </p:sp>
        <p:sp>
          <p:nvSpPr>
            <p:cNvPr id="5" name="正方形/長方形 4">
              <a:extLst>
                <a:ext uri="{FF2B5EF4-FFF2-40B4-BE49-F238E27FC236}">
                  <a16:creationId xmlns:a16="http://schemas.microsoft.com/office/drawing/2014/main" id="{32AF139C-F0AA-4A38-99C7-17EC0D60B814}"/>
                </a:ext>
              </a:extLst>
            </p:cNvPr>
            <p:cNvSpPr/>
            <p:nvPr/>
          </p:nvSpPr>
          <p:spPr>
            <a:xfrm>
              <a:off x="0" y="216776"/>
              <a:ext cx="995855" cy="746946"/>
            </a:xfrm>
            <a:prstGeom prst="rect">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173176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71610512-34D5-455D-AF55-73707C5754AD}"/>
              </a:ext>
            </a:extLst>
          </p:cNvPr>
          <p:cNvSpPr/>
          <p:nvPr/>
        </p:nvSpPr>
        <p:spPr>
          <a:xfrm>
            <a:off x="7015149" y="4308984"/>
            <a:ext cx="2600351" cy="2506199"/>
          </a:xfrm>
          <a:prstGeom prst="ellipse">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B3FF9FB7-9F29-4FEB-A3AA-2903BDE2CCF4}"/>
              </a:ext>
            </a:extLst>
          </p:cNvPr>
          <p:cNvSpPr/>
          <p:nvPr/>
        </p:nvSpPr>
        <p:spPr>
          <a:xfrm>
            <a:off x="8215299" y="4308984"/>
            <a:ext cx="2600351" cy="2506199"/>
          </a:xfrm>
          <a:prstGeom prst="ellipse">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a:extLst>
              <a:ext uri="{FF2B5EF4-FFF2-40B4-BE49-F238E27FC236}">
                <a16:creationId xmlns:a16="http://schemas.microsoft.com/office/drawing/2014/main" id="{1DDC69DD-0483-49A0-9838-A6AC2BFD0C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5149" y="4355837"/>
            <a:ext cx="3800501" cy="241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四角形: 角を丸くする 21">
            <a:extLst>
              <a:ext uri="{FF2B5EF4-FFF2-40B4-BE49-F238E27FC236}">
                <a16:creationId xmlns:a16="http://schemas.microsoft.com/office/drawing/2014/main" id="{D146F5D9-A214-440C-8830-58EF877419DA}"/>
              </a:ext>
            </a:extLst>
          </p:cNvPr>
          <p:cNvSpPr/>
          <p:nvPr/>
        </p:nvSpPr>
        <p:spPr>
          <a:xfrm>
            <a:off x="485762" y="2271436"/>
            <a:ext cx="9982213" cy="1711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56DF8111-7D8E-4BE7-B6D7-32F375A6B8F7}"/>
              </a:ext>
            </a:extLst>
          </p:cNvPr>
          <p:cNvSpPr txBox="1"/>
          <p:nvPr/>
        </p:nvSpPr>
        <p:spPr>
          <a:xfrm>
            <a:off x="405167" y="1687588"/>
            <a:ext cx="10229217" cy="830997"/>
          </a:xfrm>
          <a:prstGeom prst="rect">
            <a:avLst/>
          </a:prstGeom>
          <a:noFill/>
        </p:spPr>
        <p:txBody>
          <a:bodyPr wrap="square" rtlCol="0">
            <a:spAutoFit/>
          </a:bodyPr>
          <a:lstStyle/>
          <a:p>
            <a:r>
              <a:rPr kumimoji="1" lang="ja-JP" altLang="en-US" sz="4800" b="1" dirty="0">
                <a:solidFill>
                  <a:srgbClr val="F1718F"/>
                </a:solidFill>
                <a:latin typeface="+mn-ea"/>
              </a:rPr>
              <a:t>まちづくり活動の支援を充実しま</a:t>
            </a:r>
            <a:r>
              <a:rPr lang="ja-JP" altLang="en-US" sz="4800" b="1" dirty="0">
                <a:solidFill>
                  <a:srgbClr val="F1718F"/>
                </a:solidFill>
                <a:latin typeface="+mn-ea"/>
              </a:rPr>
              <a:t>す</a:t>
            </a:r>
            <a:endParaRPr kumimoji="1" lang="en-US" altLang="ja-JP" sz="4800" b="1" dirty="0">
              <a:solidFill>
                <a:srgbClr val="F1718F"/>
              </a:solidFill>
              <a:latin typeface="+mn-ea"/>
            </a:endParaRPr>
          </a:p>
        </p:txBody>
      </p:sp>
      <p:sp>
        <p:nvSpPr>
          <p:cNvPr id="40" name="テキスト ボックス 39">
            <a:extLst>
              <a:ext uri="{FF2B5EF4-FFF2-40B4-BE49-F238E27FC236}">
                <a16:creationId xmlns:a16="http://schemas.microsoft.com/office/drawing/2014/main" id="{AEC54EB2-9972-4AFD-9B7C-E9BC9DBAFA26}"/>
              </a:ext>
            </a:extLst>
          </p:cNvPr>
          <p:cNvSpPr txBox="1"/>
          <p:nvPr/>
        </p:nvSpPr>
        <p:spPr>
          <a:xfrm>
            <a:off x="740469" y="2549016"/>
            <a:ext cx="11041956" cy="2506199"/>
          </a:xfrm>
          <a:prstGeom prst="rect">
            <a:avLst/>
          </a:prstGeom>
          <a:noFill/>
        </p:spPr>
        <p:txBody>
          <a:bodyPr wrap="square" rtlCol="0">
            <a:spAutoFit/>
          </a:bodyPr>
          <a:lstStyle/>
          <a:p>
            <a:pPr>
              <a:lnSpc>
                <a:spcPct val="150000"/>
              </a:lnSpc>
            </a:pPr>
            <a:r>
              <a:rPr kumimoji="1" lang="ja-JP" altLang="en-US" sz="3600" b="1" dirty="0">
                <a:solidFill>
                  <a:schemeClr val="tx1">
                    <a:lumMod val="65000"/>
                    <a:lumOff val="35000"/>
                  </a:schemeClr>
                </a:solidFill>
                <a:latin typeface="+mn-ea"/>
              </a:rPr>
              <a:t>区民の皆さんや地区で活動している団体、行政機関などの交流の機会を増やし、連携できる関係づくりを支援</a:t>
            </a:r>
            <a:endParaRPr kumimoji="1" lang="en-US" altLang="ja-JP" sz="3600" b="1" dirty="0">
              <a:solidFill>
                <a:schemeClr val="tx1">
                  <a:lumMod val="65000"/>
                  <a:lumOff val="35000"/>
                </a:schemeClr>
              </a:solidFill>
              <a:latin typeface="+mn-ea"/>
            </a:endParaRPr>
          </a:p>
        </p:txBody>
      </p:sp>
      <p:pic>
        <p:nvPicPr>
          <p:cNvPr id="44" name="図 43">
            <a:extLst>
              <a:ext uri="{FF2B5EF4-FFF2-40B4-BE49-F238E27FC236}">
                <a16:creationId xmlns:a16="http://schemas.microsoft.com/office/drawing/2014/main" id="{E29CC5D2-20A6-4530-82C8-FBB8B6227261}"/>
              </a:ext>
            </a:extLst>
          </p:cNvPr>
          <p:cNvPicPr>
            <a:picLocks noChangeAspect="1"/>
          </p:cNvPicPr>
          <p:nvPr/>
        </p:nvPicPr>
        <p:blipFill>
          <a:blip r:embed="rId3">
            <a:clrChange>
              <a:clrFrom>
                <a:srgbClr val="F1EDE2"/>
              </a:clrFrom>
              <a:clrTo>
                <a:srgbClr val="F1EDE2">
                  <a:alpha val="0"/>
                </a:srgbClr>
              </a:clrTo>
            </a:clrChange>
          </a:blip>
          <a:stretch>
            <a:fillRect/>
          </a:stretch>
        </p:blipFill>
        <p:spPr>
          <a:xfrm>
            <a:off x="10596284" y="1211471"/>
            <a:ext cx="1317699" cy="1231107"/>
          </a:xfrm>
          <a:prstGeom prst="rect">
            <a:avLst/>
          </a:prstGeom>
        </p:spPr>
      </p:pic>
      <p:sp>
        <p:nvSpPr>
          <p:cNvPr id="3" name="スライド番号プレースホルダー 2">
            <a:extLst>
              <a:ext uri="{FF2B5EF4-FFF2-40B4-BE49-F238E27FC236}">
                <a16:creationId xmlns:a16="http://schemas.microsoft.com/office/drawing/2014/main" id="{235C1AF5-983E-4087-9C7D-BF813B3BED1A}"/>
              </a:ext>
            </a:extLst>
          </p:cNvPr>
          <p:cNvSpPr>
            <a:spLocks noGrp="1"/>
          </p:cNvSpPr>
          <p:nvPr>
            <p:ph type="sldNum" sz="quarter" idx="12"/>
          </p:nvPr>
        </p:nvSpPr>
        <p:spPr>
          <a:xfrm>
            <a:off x="8610600" y="6356350"/>
            <a:ext cx="2936148" cy="365125"/>
          </a:xfrm>
        </p:spPr>
        <p:txBody>
          <a:bodyPr/>
          <a:lstStyle/>
          <a:p>
            <a:fld id="{F5083002-7F01-4ABB-B8EC-49BF43B073FA}" type="slidenum">
              <a:rPr kumimoji="1" lang="ja-JP" altLang="en-US" b="1" smtClean="0">
                <a:latin typeface="+mn-ea"/>
              </a:rPr>
              <a:t>3</a:t>
            </a:fld>
            <a:endParaRPr kumimoji="1" lang="ja-JP" altLang="en-US" b="1">
              <a:latin typeface="+mn-ea"/>
            </a:endParaRPr>
          </a:p>
        </p:txBody>
      </p:sp>
      <p:sp>
        <p:nvSpPr>
          <p:cNvPr id="15" name="正方形/長方形 14">
            <a:extLst>
              <a:ext uri="{FF2B5EF4-FFF2-40B4-BE49-F238E27FC236}">
                <a16:creationId xmlns:a16="http://schemas.microsoft.com/office/drawing/2014/main" id="{996A1FB5-BB14-4A81-B161-5A6FEE6C845E}"/>
              </a:ext>
            </a:extLst>
          </p:cNvPr>
          <p:cNvSpPr/>
          <p:nvPr/>
        </p:nvSpPr>
        <p:spPr>
          <a:xfrm>
            <a:off x="-15552" y="-1"/>
            <a:ext cx="12207551" cy="933061"/>
          </a:xfrm>
          <a:prstGeom prst="rect">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mn-ea"/>
              </a:rPr>
              <a:t>　</a:t>
            </a:r>
            <a:r>
              <a:rPr kumimoji="1" lang="ja-JP" altLang="en-US" sz="3200" b="1" dirty="0">
                <a:latin typeface="+mn-ea"/>
              </a:rPr>
              <a:t>まちづくりセンターはどのように変わっていくの？</a:t>
            </a:r>
            <a:endParaRPr kumimoji="1" lang="ja-JP" altLang="en-US" sz="3200" dirty="0">
              <a:latin typeface="+mn-ea"/>
            </a:endParaRPr>
          </a:p>
        </p:txBody>
      </p:sp>
    </p:spTree>
    <p:extLst>
      <p:ext uri="{BB962C8B-B14F-4D97-AF65-F5344CB8AC3E}">
        <p14:creationId xmlns:p14="http://schemas.microsoft.com/office/powerpoint/2010/main" val="51947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CB193D2D-7D04-4A74-B1C6-A90071D97FA4}"/>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8076244" y="3702848"/>
            <a:ext cx="2736467" cy="223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四角形: 角を丸くする 21">
            <a:extLst>
              <a:ext uri="{FF2B5EF4-FFF2-40B4-BE49-F238E27FC236}">
                <a16:creationId xmlns:a16="http://schemas.microsoft.com/office/drawing/2014/main" id="{D146F5D9-A214-440C-8830-58EF877419DA}"/>
              </a:ext>
            </a:extLst>
          </p:cNvPr>
          <p:cNvSpPr/>
          <p:nvPr/>
        </p:nvSpPr>
        <p:spPr>
          <a:xfrm>
            <a:off x="665821" y="2275087"/>
            <a:ext cx="8268629" cy="1918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56DF8111-7D8E-4BE7-B6D7-32F375A6B8F7}"/>
              </a:ext>
            </a:extLst>
          </p:cNvPr>
          <p:cNvSpPr txBox="1"/>
          <p:nvPr/>
        </p:nvSpPr>
        <p:spPr>
          <a:xfrm>
            <a:off x="665821" y="1700962"/>
            <a:ext cx="8268629" cy="830997"/>
          </a:xfrm>
          <a:prstGeom prst="rect">
            <a:avLst/>
          </a:prstGeom>
          <a:noFill/>
        </p:spPr>
        <p:txBody>
          <a:bodyPr wrap="square" rtlCol="0">
            <a:spAutoFit/>
          </a:bodyPr>
          <a:lstStyle/>
          <a:p>
            <a:r>
              <a:rPr kumimoji="1" lang="ja-JP" altLang="en-US" sz="4800" b="1" dirty="0">
                <a:solidFill>
                  <a:srgbClr val="F1718F"/>
                </a:solidFill>
                <a:latin typeface="+mn-ea"/>
              </a:rPr>
              <a:t>防災活動の支援を充実します</a:t>
            </a:r>
          </a:p>
        </p:txBody>
      </p:sp>
      <p:sp>
        <p:nvSpPr>
          <p:cNvPr id="40" name="テキスト ボックス 39">
            <a:extLst>
              <a:ext uri="{FF2B5EF4-FFF2-40B4-BE49-F238E27FC236}">
                <a16:creationId xmlns:a16="http://schemas.microsoft.com/office/drawing/2014/main" id="{AEC54EB2-9972-4AFD-9B7C-E9BC9DBAFA26}"/>
              </a:ext>
            </a:extLst>
          </p:cNvPr>
          <p:cNvSpPr txBox="1"/>
          <p:nvPr/>
        </p:nvSpPr>
        <p:spPr>
          <a:xfrm>
            <a:off x="665821" y="2713292"/>
            <a:ext cx="11398294" cy="2506199"/>
          </a:xfrm>
          <a:prstGeom prst="rect">
            <a:avLst/>
          </a:prstGeom>
          <a:noFill/>
        </p:spPr>
        <p:txBody>
          <a:bodyPr wrap="square" rtlCol="0">
            <a:spAutoFit/>
          </a:bodyPr>
          <a:lstStyle/>
          <a:p>
            <a:pPr>
              <a:lnSpc>
                <a:spcPct val="150000"/>
              </a:lnSpc>
            </a:pPr>
            <a:r>
              <a:rPr kumimoji="1" lang="ja-JP" altLang="en-US" sz="3600" b="1" dirty="0">
                <a:solidFill>
                  <a:schemeClr val="tx1">
                    <a:lumMod val="65000"/>
                    <a:lumOff val="35000"/>
                  </a:schemeClr>
                </a:solidFill>
                <a:latin typeface="+mn-ea"/>
              </a:rPr>
              <a:t>区民の皆さんの防災意識の向上や避難所運営訓練などへの参加促進、避難所運営訓練や</a:t>
            </a:r>
            <a:endParaRPr kumimoji="1" lang="en-US" altLang="ja-JP" sz="3600" b="1" dirty="0">
              <a:solidFill>
                <a:schemeClr val="tx1">
                  <a:lumMod val="65000"/>
                  <a:lumOff val="35000"/>
                </a:schemeClr>
              </a:solidFill>
              <a:latin typeface="+mn-ea"/>
            </a:endParaRPr>
          </a:p>
          <a:p>
            <a:pPr>
              <a:lnSpc>
                <a:spcPct val="150000"/>
              </a:lnSpc>
            </a:pPr>
            <a:r>
              <a:rPr kumimoji="1" lang="ja-JP" altLang="en-US" sz="3600" b="1" dirty="0">
                <a:solidFill>
                  <a:schemeClr val="tx1">
                    <a:lumMod val="65000"/>
                    <a:lumOff val="35000"/>
                  </a:schemeClr>
                </a:solidFill>
                <a:latin typeface="+mn-ea"/>
              </a:rPr>
              <a:t>防災訓練などの防災活動への支援</a:t>
            </a:r>
            <a:endParaRPr kumimoji="1" lang="en-US" altLang="ja-JP" sz="3600" b="1" dirty="0">
              <a:solidFill>
                <a:schemeClr val="tx1">
                  <a:lumMod val="65000"/>
                  <a:lumOff val="35000"/>
                </a:schemeClr>
              </a:solidFill>
              <a:latin typeface="+mn-ea"/>
            </a:endParaRPr>
          </a:p>
        </p:txBody>
      </p:sp>
      <p:sp>
        <p:nvSpPr>
          <p:cNvPr id="3" name="スライド番号プレースホルダー 2">
            <a:extLst>
              <a:ext uri="{FF2B5EF4-FFF2-40B4-BE49-F238E27FC236}">
                <a16:creationId xmlns:a16="http://schemas.microsoft.com/office/drawing/2014/main" id="{235C1AF5-983E-4087-9C7D-BF813B3BED1A}"/>
              </a:ext>
            </a:extLst>
          </p:cNvPr>
          <p:cNvSpPr>
            <a:spLocks noGrp="1"/>
          </p:cNvSpPr>
          <p:nvPr>
            <p:ph type="sldNum" sz="quarter" idx="12"/>
          </p:nvPr>
        </p:nvSpPr>
        <p:spPr>
          <a:xfrm>
            <a:off x="8610600" y="6356350"/>
            <a:ext cx="2936148" cy="365125"/>
          </a:xfrm>
        </p:spPr>
        <p:txBody>
          <a:bodyPr/>
          <a:lstStyle/>
          <a:p>
            <a:fld id="{F5083002-7F01-4ABB-B8EC-49BF43B073FA}" type="slidenum">
              <a:rPr kumimoji="1" lang="ja-JP" altLang="en-US" b="1" smtClean="0">
                <a:latin typeface="+mn-ea"/>
              </a:rPr>
              <a:t>4</a:t>
            </a:fld>
            <a:endParaRPr kumimoji="1" lang="ja-JP" altLang="en-US" b="1">
              <a:latin typeface="+mn-ea"/>
            </a:endParaRPr>
          </a:p>
        </p:txBody>
      </p:sp>
      <p:sp>
        <p:nvSpPr>
          <p:cNvPr id="15" name="正方形/長方形 14">
            <a:extLst>
              <a:ext uri="{FF2B5EF4-FFF2-40B4-BE49-F238E27FC236}">
                <a16:creationId xmlns:a16="http://schemas.microsoft.com/office/drawing/2014/main" id="{996A1FB5-BB14-4A81-B161-5A6FEE6C845E}"/>
              </a:ext>
            </a:extLst>
          </p:cNvPr>
          <p:cNvSpPr/>
          <p:nvPr/>
        </p:nvSpPr>
        <p:spPr>
          <a:xfrm>
            <a:off x="-15552" y="-14111"/>
            <a:ext cx="12207551" cy="932512"/>
          </a:xfrm>
          <a:prstGeom prst="rect">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mn-ea"/>
              </a:rPr>
              <a:t>　</a:t>
            </a:r>
            <a:r>
              <a:rPr kumimoji="1" lang="ja-JP" altLang="en-US" sz="3200" b="1" dirty="0">
                <a:latin typeface="+mn-ea"/>
              </a:rPr>
              <a:t>まちづくりセンターはどのように変わっていくの？</a:t>
            </a:r>
            <a:endParaRPr kumimoji="1" lang="ja-JP" altLang="en-US" sz="3200" dirty="0">
              <a:latin typeface="+mn-ea"/>
            </a:endParaRPr>
          </a:p>
        </p:txBody>
      </p:sp>
      <p:pic>
        <p:nvPicPr>
          <p:cNvPr id="8" name="図 7">
            <a:extLst>
              <a:ext uri="{FF2B5EF4-FFF2-40B4-BE49-F238E27FC236}">
                <a16:creationId xmlns:a16="http://schemas.microsoft.com/office/drawing/2014/main" id="{E07075B2-7741-4B54-BE0B-5D9C40C32C21}"/>
              </a:ext>
            </a:extLst>
          </p:cNvPr>
          <p:cNvPicPr>
            <a:picLocks noChangeAspect="1"/>
          </p:cNvPicPr>
          <p:nvPr/>
        </p:nvPicPr>
        <p:blipFill>
          <a:blip r:embed="rId3"/>
          <a:stretch>
            <a:fillRect/>
          </a:stretch>
        </p:blipFill>
        <p:spPr>
          <a:xfrm>
            <a:off x="9257957" y="1279299"/>
            <a:ext cx="1268392" cy="1257315"/>
          </a:xfrm>
          <a:prstGeom prst="rect">
            <a:avLst/>
          </a:prstGeom>
        </p:spPr>
      </p:pic>
    </p:spTree>
    <p:extLst>
      <p:ext uri="{BB962C8B-B14F-4D97-AF65-F5344CB8AC3E}">
        <p14:creationId xmlns:p14="http://schemas.microsoft.com/office/powerpoint/2010/main" val="301772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BA0297C9-7509-4CB9-8178-432EC31A16D3}"/>
              </a:ext>
            </a:extLst>
          </p:cNvPr>
          <p:cNvSpPr/>
          <p:nvPr/>
        </p:nvSpPr>
        <p:spPr>
          <a:xfrm>
            <a:off x="9756172" y="3429000"/>
            <a:ext cx="2308913" cy="2192669"/>
          </a:xfrm>
          <a:prstGeom prst="ellipse">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 name="楕円 3">
            <a:extLst>
              <a:ext uri="{FF2B5EF4-FFF2-40B4-BE49-F238E27FC236}">
                <a16:creationId xmlns:a16="http://schemas.microsoft.com/office/drawing/2014/main" id="{17CAD50C-E993-4B2B-B2EB-438C0A5169A8}"/>
              </a:ext>
            </a:extLst>
          </p:cNvPr>
          <p:cNvSpPr/>
          <p:nvPr/>
        </p:nvSpPr>
        <p:spPr>
          <a:xfrm>
            <a:off x="8230991" y="4635613"/>
            <a:ext cx="2308913" cy="2192670"/>
          </a:xfrm>
          <a:prstGeom prst="ellipse">
            <a:avLst/>
          </a:prstGeom>
          <a:solidFill>
            <a:srgbClr val="089A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 name="正方形/長方形 1">
            <a:extLst>
              <a:ext uri="{FF2B5EF4-FFF2-40B4-BE49-F238E27FC236}">
                <a16:creationId xmlns:a16="http://schemas.microsoft.com/office/drawing/2014/main" id="{022C9C09-8BFE-44FA-9843-A3C574826EA3}"/>
              </a:ext>
            </a:extLst>
          </p:cNvPr>
          <p:cNvSpPr/>
          <p:nvPr/>
        </p:nvSpPr>
        <p:spPr>
          <a:xfrm>
            <a:off x="9045799" y="4984737"/>
            <a:ext cx="802608" cy="1458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D146F5D9-A214-440C-8830-58EF877419DA}"/>
              </a:ext>
            </a:extLst>
          </p:cNvPr>
          <p:cNvSpPr/>
          <p:nvPr/>
        </p:nvSpPr>
        <p:spPr>
          <a:xfrm>
            <a:off x="665821" y="2200441"/>
            <a:ext cx="8240054" cy="1522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56DF8111-7D8E-4BE7-B6D7-32F375A6B8F7}"/>
              </a:ext>
            </a:extLst>
          </p:cNvPr>
          <p:cNvSpPr txBox="1"/>
          <p:nvPr/>
        </p:nvSpPr>
        <p:spPr>
          <a:xfrm>
            <a:off x="665821" y="1615253"/>
            <a:ext cx="8240054" cy="830997"/>
          </a:xfrm>
          <a:prstGeom prst="rect">
            <a:avLst/>
          </a:prstGeom>
          <a:noFill/>
        </p:spPr>
        <p:txBody>
          <a:bodyPr wrap="square" rtlCol="0">
            <a:spAutoFit/>
          </a:bodyPr>
          <a:lstStyle/>
          <a:p>
            <a:r>
              <a:rPr kumimoji="1" lang="ja-JP" altLang="en-US" sz="4800" b="1" dirty="0">
                <a:solidFill>
                  <a:srgbClr val="F1718F"/>
                </a:solidFill>
                <a:latin typeface="游ゴシック" panose="020B0400000000000000" pitchFamily="50" charset="-128"/>
                <a:ea typeface="游ゴシック" panose="020B0400000000000000" pitchFamily="50" charset="-128"/>
              </a:rPr>
              <a:t>行政サービスを便利にします</a:t>
            </a:r>
            <a:endParaRPr kumimoji="1" lang="en-US" altLang="ja-JP" sz="4800" b="1" dirty="0">
              <a:solidFill>
                <a:srgbClr val="F1718F"/>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AEC54EB2-9972-4AFD-9B7C-E9BC9DBAFA26}"/>
              </a:ext>
            </a:extLst>
          </p:cNvPr>
          <p:cNvSpPr txBox="1"/>
          <p:nvPr/>
        </p:nvSpPr>
        <p:spPr>
          <a:xfrm>
            <a:off x="526394" y="2410704"/>
            <a:ext cx="11398294" cy="2506199"/>
          </a:xfrm>
          <a:prstGeom prst="rect">
            <a:avLst/>
          </a:prstGeom>
          <a:noFill/>
        </p:spPr>
        <p:txBody>
          <a:bodyPr wrap="square" rtlCol="0">
            <a:spAutoFit/>
          </a:bodyPr>
          <a:lstStyle/>
          <a:p>
            <a:pPr>
              <a:lnSpc>
                <a:spcPct val="150000"/>
              </a:lnSpc>
            </a:pPr>
            <a:r>
              <a:rPr kumimoji="1" lang="ja-JP" altLang="en-US" sz="3600" b="1" dirty="0">
                <a:solidFill>
                  <a:srgbClr val="F1718F"/>
                </a:solidFill>
                <a:latin typeface="游ゴシック" panose="020B0400000000000000" pitchFamily="50" charset="-128"/>
                <a:ea typeface="游ゴシック" panose="020B0400000000000000" pitchFamily="50" charset="-128"/>
              </a:rPr>
              <a:t>● </a:t>
            </a: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本庁・総合支所まで行かなくても相談や手続きを</a:t>
            </a:r>
            <a:endPar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50000"/>
              </a:lnSpc>
            </a:pP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　できるような仕組みづくり</a:t>
            </a:r>
            <a:endPar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50000"/>
              </a:lnSpc>
            </a:pPr>
            <a:r>
              <a:rPr kumimoji="1" lang="ja-JP" altLang="en-US" sz="3600" b="1" dirty="0">
                <a:solidFill>
                  <a:srgbClr val="F1718F"/>
                </a:solidFill>
                <a:latin typeface="游ゴシック" panose="020B0400000000000000" pitchFamily="50" charset="-128"/>
                <a:ea typeface="游ゴシック" panose="020B0400000000000000" pitchFamily="50" charset="-128"/>
              </a:rPr>
              <a:t>●</a:t>
            </a: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区民の皆さんの様々な困りごとに対応</a:t>
            </a:r>
            <a:endPar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235C1AF5-983E-4087-9C7D-BF813B3BED1A}"/>
              </a:ext>
            </a:extLst>
          </p:cNvPr>
          <p:cNvSpPr>
            <a:spLocks noGrp="1"/>
          </p:cNvSpPr>
          <p:nvPr>
            <p:ph type="sldNum" sz="quarter" idx="12"/>
          </p:nvPr>
        </p:nvSpPr>
        <p:spPr>
          <a:xfrm>
            <a:off x="8610600" y="6356350"/>
            <a:ext cx="2936148" cy="365125"/>
          </a:xfrm>
        </p:spPr>
        <p:txBody>
          <a:bodyPr/>
          <a:lstStyle/>
          <a:p>
            <a:fld id="{F5083002-7F01-4ABB-B8EC-49BF43B073FA}" type="slidenum">
              <a:rPr kumimoji="1" lang="ja-JP" altLang="en-US" b="1" smtClean="0">
                <a:latin typeface="游ゴシック" panose="020B0400000000000000" pitchFamily="50" charset="-128"/>
                <a:ea typeface="游ゴシック" panose="020B0400000000000000" pitchFamily="50" charset="-128"/>
              </a:rPr>
              <a:t>5</a:t>
            </a:fld>
            <a:endParaRPr kumimoji="1" lang="ja-JP" altLang="en-US" b="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996A1FB5-BB14-4A81-B161-5A6FEE6C845E}"/>
              </a:ext>
            </a:extLst>
          </p:cNvPr>
          <p:cNvSpPr/>
          <p:nvPr/>
        </p:nvSpPr>
        <p:spPr>
          <a:xfrm>
            <a:off x="-15551" y="-102637"/>
            <a:ext cx="12207551" cy="942034"/>
          </a:xfrm>
          <a:prstGeom prst="rect">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游ゴシック" panose="020B0400000000000000" pitchFamily="50" charset="-128"/>
                <a:ea typeface="游ゴシック" panose="020B0400000000000000" pitchFamily="50" charset="-128"/>
              </a:rPr>
              <a:t>　</a:t>
            </a:r>
            <a:r>
              <a:rPr kumimoji="1" lang="ja-JP" altLang="en-US" sz="3200" b="1" dirty="0">
                <a:latin typeface="游ゴシック" panose="020B0400000000000000" pitchFamily="50" charset="-128"/>
                <a:ea typeface="游ゴシック" panose="020B0400000000000000" pitchFamily="50" charset="-128"/>
              </a:rPr>
              <a:t>まちづくりセンターはどのように変わっていくの？</a:t>
            </a:r>
            <a:endParaRPr kumimoji="1" lang="ja-JP" altLang="en-US" sz="3200" dirty="0">
              <a:latin typeface="游ゴシック" panose="020B0400000000000000" pitchFamily="50" charset="-128"/>
              <a:ea typeface="游ゴシック" panose="020B0400000000000000" pitchFamily="50" charset="-128"/>
            </a:endParaRPr>
          </a:p>
        </p:txBody>
      </p:sp>
      <p:pic>
        <p:nvPicPr>
          <p:cNvPr id="10" name="図 9">
            <a:extLst>
              <a:ext uri="{FF2B5EF4-FFF2-40B4-BE49-F238E27FC236}">
                <a16:creationId xmlns:a16="http://schemas.microsoft.com/office/drawing/2014/main" id="{54E7CD08-06B5-4B92-ABCC-379C53384B66}"/>
              </a:ext>
            </a:extLst>
          </p:cNvPr>
          <p:cNvPicPr>
            <a:picLocks noChangeAspect="1"/>
          </p:cNvPicPr>
          <p:nvPr/>
        </p:nvPicPr>
        <p:blipFill>
          <a:blip r:embed="rId2"/>
          <a:stretch>
            <a:fillRect/>
          </a:stretch>
        </p:blipFill>
        <p:spPr>
          <a:xfrm>
            <a:off x="9151055" y="1269234"/>
            <a:ext cx="1309687" cy="1270592"/>
          </a:xfrm>
          <a:prstGeom prst="rect">
            <a:avLst/>
          </a:prstGeom>
        </p:spPr>
      </p:pic>
      <p:pic>
        <p:nvPicPr>
          <p:cNvPr id="5124" name="Picture 4">
            <a:extLst>
              <a:ext uri="{FF2B5EF4-FFF2-40B4-BE49-F238E27FC236}">
                <a16:creationId xmlns:a16="http://schemas.microsoft.com/office/drawing/2014/main" id="{0A6CBFAF-FEE4-4EC9-BFA3-EBD62C33C71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7112" y="4558578"/>
            <a:ext cx="1992793" cy="234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a:extLst>
              <a:ext uri="{FF2B5EF4-FFF2-40B4-BE49-F238E27FC236}">
                <a16:creationId xmlns:a16="http://schemas.microsoft.com/office/drawing/2014/main" id="{BEB90A7D-6C46-4AB7-9A84-C288640806E8}"/>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5525" y="3511635"/>
            <a:ext cx="2040081" cy="196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93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sp>
        <p:nvSpPr>
          <p:cNvPr id="7" name="楕円 6">
            <a:extLst>
              <a:ext uri="{FF2B5EF4-FFF2-40B4-BE49-F238E27FC236}">
                <a16:creationId xmlns:a16="http://schemas.microsoft.com/office/drawing/2014/main" id="{E5978E78-7C2E-4207-965F-B525C1486C4A}"/>
              </a:ext>
            </a:extLst>
          </p:cNvPr>
          <p:cNvSpPr/>
          <p:nvPr/>
        </p:nvSpPr>
        <p:spPr>
          <a:xfrm>
            <a:off x="7995310" y="3456789"/>
            <a:ext cx="1168431" cy="1185994"/>
          </a:xfrm>
          <a:prstGeom prst="ellipse">
            <a:avLst/>
          </a:prstGeom>
          <a:solidFill>
            <a:srgbClr val="089A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D146F5D9-A214-440C-8830-58EF877419DA}"/>
              </a:ext>
            </a:extLst>
          </p:cNvPr>
          <p:cNvSpPr/>
          <p:nvPr/>
        </p:nvSpPr>
        <p:spPr>
          <a:xfrm>
            <a:off x="665821" y="2200440"/>
            <a:ext cx="7192303" cy="1522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56DF8111-7D8E-4BE7-B6D7-32F375A6B8F7}"/>
              </a:ext>
            </a:extLst>
          </p:cNvPr>
          <p:cNvSpPr txBox="1"/>
          <p:nvPr/>
        </p:nvSpPr>
        <p:spPr>
          <a:xfrm>
            <a:off x="752998" y="1609907"/>
            <a:ext cx="7423374" cy="830997"/>
          </a:xfrm>
          <a:prstGeom prst="rect">
            <a:avLst/>
          </a:prstGeom>
          <a:noFill/>
        </p:spPr>
        <p:txBody>
          <a:bodyPr wrap="square" rtlCol="0">
            <a:spAutoFit/>
          </a:bodyPr>
          <a:lstStyle/>
          <a:p>
            <a:r>
              <a:rPr kumimoji="1" lang="ja-JP" altLang="en-US" sz="4800" b="1" dirty="0">
                <a:solidFill>
                  <a:srgbClr val="F1718F"/>
                </a:solidFill>
                <a:latin typeface="游ゴシック" panose="020B0400000000000000" pitchFamily="50" charset="-128"/>
                <a:ea typeface="游ゴシック" panose="020B0400000000000000" pitchFamily="50" charset="-128"/>
              </a:rPr>
              <a:t>広報・広聴を充実します</a:t>
            </a:r>
            <a:endParaRPr kumimoji="1" lang="en-US" altLang="ja-JP" sz="4800" b="1" dirty="0">
              <a:solidFill>
                <a:srgbClr val="F1718F"/>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AEC54EB2-9972-4AFD-9B7C-E9BC9DBAFA26}"/>
              </a:ext>
            </a:extLst>
          </p:cNvPr>
          <p:cNvSpPr txBox="1"/>
          <p:nvPr/>
        </p:nvSpPr>
        <p:spPr>
          <a:xfrm>
            <a:off x="278795" y="2730029"/>
            <a:ext cx="11779855" cy="3337196"/>
          </a:xfrm>
          <a:prstGeom prst="rect">
            <a:avLst/>
          </a:prstGeom>
          <a:noFill/>
        </p:spPr>
        <p:txBody>
          <a:bodyPr wrap="square" rtlCol="0">
            <a:spAutoFit/>
          </a:bodyPr>
          <a:lstStyle/>
          <a:p>
            <a:pPr>
              <a:lnSpc>
                <a:spcPct val="150000"/>
              </a:lnSpc>
            </a:pPr>
            <a:r>
              <a:rPr kumimoji="1" lang="ja-JP" altLang="en-US" sz="3600" b="1" dirty="0">
                <a:solidFill>
                  <a:srgbClr val="F1718F"/>
                </a:solidFill>
                <a:latin typeface="游ゴシック" panose="020B0400000000000000" pitchFamily="50" charset="-128"/>
                <a:ea typeface="游ゴシック" panose="020B0400000000000000" pitchFamily="50" charset="-128"/>
              </a:rPr>
              <a:t>● </a:t>
            </a: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お住まいの地区の情報を</a:t>
            </a:r>
            <a:r>
              <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rPr>
              <a:t>SNS</a:t>
            </a: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やデジタルサイネージ</a:t>
            </a:r>
            <a:endPar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50000"/>
              </a:lnSpc>
            </a:pP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　（電子看板）などを使用して発信</a:t>
            </a:r>
          </a:p>
          <a:p>
            <a:pPr>
              <a:lnSpc>
                <a:spcPct val="150000"/>
              </a:lnSpc>
            </a:pPr>
            <a:r>
              <a:rPr kumimoji="1" lang="ja-JP" altLang="en-US" sz="3600" b="1" dirty="0">
                <a:solidFill>
                  <a:srgbClr val="F1718F"/>
                </a:solidFill>
                <a:latin typeface="游ゴシック" panose="020B0400000000000000" pitchFamily="50" charset="-128"/>
                <a:ea typeface="游ゴシック" panose="020B0400000000000000" pitchFamily="50" charset="-128"/>
              </a:rPr>
              <a:t>● </a:t>
            </a: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ワークショップや意見交換会などの区民の皆さんとの</a:t>
            </a:r>
            <a:endPar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nSpc>
                <a:spcPct val="150000"/>
              </a:lnSpc>
            </a:pP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　対話の機会を増やし、多様な意見の広聴</a:t>
            </a:r>
            <a:endParaRPr kumimoji="1" lang="en-US" altLang="ja-JP" sz="36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235C1AF5-983E-4087-9C7D-BF813B3BED1A}"/>
              </a:ext>
            </a:extLst>
          </p:cNvPr>
          <p:cNvSpPr>
            <a:spLocks noGrp="1"/>
          </p:cNvSpPr>
          <p:nvPr>
            <p:ph type="sldNum" sz="quarter" idx="12"/>
          </p:nvPr>
        </p:nvSpPr>
        <p:spPr>
          <a:xfrm>
            <a:off x="8610600" y="6356350"/>
            <a:ext cx="2936148" cy="365125"/>
          </a:xfrm>
        </p:spPr>
        <p:txBody>
          <a:bodyPr/>
          <a:lstStyle/>
          <a:p>
            <a:fld id="{F5083002-7F01-4ABB-B8EC-49BF43B073FA}" type="slidenum">
              <a:rPr kumimoji="1" lang="ja-JP" altLang="en-US" b="1" smtClean="0">
                <a:latin typeface="游ゴシック" panose="020B0400000000000000" pitchFamily="50" charset="-128"/>
                <a:ea typeface="游ゴシック" panose="020B0400000000000000" pitchFamily="50" charset="-128"/>
              </a:rPr>
              <a:t>6</a:t>
            </a:fld>
            <a:endParaRPr kumimoji="1" lang="ja-JP" altLang="en-US" b="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996A1FB5-BB14-4A81-B161-5A6FEE6C845E}"/>
              </a:ext>
            </a:extLst>
          </p:cNvPr>
          <p:cNvSpPr/>
          <p:nvPr/>
        </p:nvSpPr>
        <p:spPr>
          <a:xfrm>
            <a:off x="-15552" y="0"/>
            <a:ext cx="12207551" cy="815246"/>
          </a:xfrm>
          <a:prstGeom prst="rect">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游ゴシック" panose="020B0400000000000000" pitchFamily="50" charset="-128"/>
                <a:ea typeface="游ゴシック" panose="020B0400000000000000" pitchFamily="50" charset="-128"/>
              </a:rPr>
              <a:t>　</a:t>
            </a:r>
            <a:r>
              <a:rPr kumimoji="1" lang="ja-JP" altLang="en-US" sz="3200" b="1" dirty="0">
                <a:latin typeface="游ゴシック" panose="020B0400000000000000" pitchFamily="50" charset="-128"/>
                <a:ea typeface="游ゴシック" panose="020B0400000000000000" pitchFamily="50" charset="-128"/>
              </a:rPr>
              <a:t>まちづくりセンターはどのように変わっていくの？</a:t>
            </a:r>
            <a:endParaRPr kumimoji="1" lang="ja-JP" altLang="en-US" sz="32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549341DC-8680-4541-9056-F1F36B662E96}"/>
              </a:ext>
            </a:extLst>
          </p:cNvPr>
          <p:cNvPicPr>
            <a:picLocks noChangeAspect="1"/>
          </p:cNvPicPr>
          <p:nvPr/>
        </p:nvPicPr>
        <p:blipFill>
          <a:blip r:embed="rId2"/>
          <a:stretch>
            <a:fillRect/>
          </a:stretch>
        </p:blipFill>
        <p:spPr>
          <a:xfrm>
            <a:off x="8176372" y="1193302"/>
            <a:ext cx="1308058" cy="1247602"/>
          </a:xfrm>
          <a:prstGeom prst="rect">
            <a:avLst/>
          </a:prstGeom>
        </p:spPr>
      </p:pic>
      <p:pic>
        <p:nvPicPr>
          <p:cNvPr id="4" name="グラフィックス 3" descr="インターネット 単色塗りつぶし">
            <a:extLst>
              <a:ext uri="{FF2B5EF4-FFF2-40B4-BE49-F238E27FC236}">
                <a16:creationId xmlns:a16="http://schemas.microsoft.com/office/drawing/2014/main" id="{0F447A93-B27C-472D-B315-0934611F7E2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22325" y="3592586"/>
            <a:ext cx="914400" cy="914400"/>
          </a:xfrm>
          <a:prstGeom prst="rect">
            <a:avLst/>
          </a:prstGeom>
        </p:spPr>
      </p:pic>
      <p:pic>
        <p:nvPicPr>
          <p:cNvPr id="6" name="グラフィックス 5" descr="耳 枠線">
            <a:extLst>
              <a:ext uri="{FF2B5EF4-FFF2-40B4-BE49-F238E27FC236}">
                <a16:creationId xmlns:a16="http://schemas.microsoft.com/office/drawing/2014/main" id="{C7EE3C1E-9303-4673-ACA0-23EF140C668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372462" y="5319839"/>
            <a:ext cx="914400" cy="914400"/>
          </a:xfrm>
          <a:prstGeom prst="rect">
            <a:avLst/>
          </a:prstGeom>
        </p:spPr>
      </p:pic>
      <p:sp>
        <p:nvSpPr>
          <p:cNvPr id="16" name="楕円 15">
            <a:extLst>
              <a:ext uri="{FF2B5EF4-FFF2-40B4-BE49-F238E27FC236}">
                <a16:creationId xmlns:a16="http://schemas.microsoft.com/office/drawing/2014/main" id="{5FBB660A-04EB-4935-BB58-BFA7447A79A0}"/>
              </a:ext>
            </a:extLst>
          </p:cNvPr>
          <p:cNvSpPr/>
          <p:nvPr/>
        </p:nvSpPr>
        <p:spPr>
          <a:xfrm>
            <a:off x="9245446" y="5231610"/>
            <a:ext cx="1168431" cy="1185994"/>
          </a:xfrm>
          <a:prstGeom prst="ellipse">
            <a:avLst/>
          </a:prstGeom>
          <a:solidFill>
            <a:srgbClr val="089A8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909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sp>
        <p:nvSpPr>
          <p:cNvPr id="69" name="四角形: 角を丸くする 68">
            <a:extLst>
              <a:ext uri="{FF2B5EF4-FFF2-40B4-BE49-F238E27FC236}">
                <a16:creationId xmlns:a16="http://schemas.microsoft.com/office/drawing/2014/main" id="{F04019E4-3215-4616-B9CC-9D3FAF220534}"/>
              </a:ext>
            </a:extLst>
          </p:cNvPr>
          <p:cNvSpPr/>
          <p:nvPr/>
        </p:nvSpPr>
        <p:spPr>
          <a:xfrm>
            <a:off x="4960829" y="4425433"/>
            <a:ext cx="2441267" cy="119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9" name="四角形: 角を丸くする 8">
            <a:extLst>
              <a:ext uri="{FF2B5EF4-FFF2-40B4-BE49-F238E27FC236}">
                <a16:creationId xmlns:a16="http://schemas.microsoft.com/office/drawing/2014/main" id="{2430D9AF-DC3B-4DA7-AD7F-C52359384D0E}"/>
              </a:ext>
            </a:extLst>
          </p:cNvPr>
          <p:cNvSpPr/>
          <p:nvPr/>
        </p:nvSpPr>
        <p:spPr>
          <a:xfrm>
            <a:off x="275520" y="1384199"/>
            <a:ext cx="9468576" cy="198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56DF8111-7D8E-4BE7-B6D7-32F375A6B8F7}"/>
              </a:ext>
            </a:extLst>
          </p:cNvPr>
          <p:cNvSpPr txBox="1"/>
          <p:nvPr/>
        </p:nvSpPr>
        <p:spPr>
          <a:xfrm>
            <a:off x="275520" y="818241"/>
            <a:ext cx="9370620" cy="830997"/>
          </a:xfrm>
          <a:prstGeom prst="rect">
            <a:avLst/>
          </a:prstGeom>
          <a:noFill/>
        </p:spPr>
        <p:txBody>
          <a:bodyPr wrap="square" rtlCol="0">
            <a:spAutoFit/>
          </a:bodyPr>
          <a:lstStyle/>
          <a:p>
            <a:r>
              <a:rPr kumimoji="1" lang="ja-JP" altLang="en-US" sz="4800" b="1" dirty="0">
                <a:solidFill>
                  <a:srgbClr val="F1718F"/>
                </a:solidFill>
                <a:latin typeface="游ゴシック" panose="020B0400000000000000" pitchFamily="50" charset="-128"/>
                <a:ea typeface="游ゴシック" panose="020B0400000000000000" pitchFamily="50" charset="-128"/>
              </a:rPr>
              <a:t>地区の課題の解決に取り組みます</a:t>
            </a:r>
            <a:endParaRPr kumimoji="1" lang="en-US" altLang="ja-JP" sz="4800" b="1" dirty="0">
              <a:solidFill>
                <a:srgbClr val="F1718F"/>
              </a:solidFill>
              <a:latin typeface="游ゴシック" panose="020B0400000000000000" pitchFamily="50" charset="-128"/>
              <a:ea typeface="游ゴシック" panose="020B0400000000000000" pitchFamily="50" charset="-128"/>
            </a:endParaRPr>
          </a:p>
        </p:txBody>
      </p:sp>
      <p:pic>
        <p:nvPicPr>
          <p:cNvPr id="10" name="図 9">
            <a:extLst>
              <a:ext uri="{FF2B5EF4-FFF2-40B4-BE49-F238E27FC236}">
                <a16:creationId xmlns:a16="http://schemas.microsoft.com/office/drawing/2014/main" id="{ECAB6116-AF22-434C-9489-DF2FAC4A16F8}"/>
              </a:ext>
            </a:extLst>
          </p:cNvPr>
          <p:cNvPicPr>
            <a:picLocks noChangeAspect="1"/>
          </p:cNvPicPr>
          <p:nvPr/>
        </p:nvPicPr>
        <p:blipFill>
          <a:blip r:embed="rId2"/>
          <a:stretch>
            <a:fillRect/>
          </a:stretch>
        </p:blipFill>
        <p:spPr>
          <a:xfrm>
            <a:off x="9755446" y="711166"/>
            <a:ext cx="1094172" cy="1045146"/>
          </a:xfrm>
          <a:prstGeom prst="rect">
            <a:avLst/>
          </a:prstGeom>
        </p:spPr>
      </p:pic>
      <p:sp>
        <p:nvSpPr>
          <p:cNvPr id="8" name="楕円 7">
            <a:extLst>
              <a:ext uri="{FF2B5EF4-FFF2-40B4-BE49-F238E27FC236}">
                <a16:creationId xmlns:a16="http://schemas.microsoft.com/office/drawing/2014/main" id="{876A7BAD-E4E1-4910-A3C2-B3CD9CAAD3CC}"/>
              </a:ext>
            </a:extLst>
          </p:cNvPr>
          <p:cNvSpPr/>
          <p:nvPr/>
        </p:nvSpPr>
        <p:spPr>
          <a:xfrm>
            <a:off x="1794682" y="2824452"/>
            <a:ext cx="8727222" cy="3255369"/>
          </a:xfrm>
          <a:prstGeom prst="ellipse">
            <a:avLst/>
          </a:prstGeom>
          <a:noFill/>
          <a:ln w="4445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楕円 2">
            <a:extLst>
              <a:ext uri="{FF2B5EF4-FFF2-40B4-BE49-F238E27FC236}">
                <a16:creationId xmlns:a16="http://schemas.microsoft.com/office/drawing/2014/main" id="{A011593F-ACDA-43E1-9B38-4C75AC66834A}"/>
              </a:ext>
            </a:extLst>
          </p:cNvPr>
          <p:cNvSpPr/>
          <p:nvPr/>
        </p:nvSpPr>
        <p:spPr>
          <a:xfrm>
            <a:off x="3716759" y="1913572"/>
            <a:ext cx="4826709" cy="169288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65000"/>
                    <a:lumOff val="35000"/>
                  </a:schemeClr>
                </a:solidFill>
                <a:latin typeface="游ゴシック" panose="020B0400000000000000" pitchFamily="50" charset="-128"/>
                <a:ea typeface="游ゴシック" panose="020B0400000000000000" pitchFamily="50" charset="-128"/>
              </a:rPr>
              <a:t>まちづくりセンター</a:t>
            </a:r>
          </a:p>
        </p:txBody>
      </p:sp>
      <p:sp>
        <p:nvSpPr>
          <p:cNvPr id="24" name="楕円 23">
            <a:extLst>
              <a:ext uri="{FF2B5EF4-FFF2-40B4-BE49-F238E27FC236}">
                <a16:creationId xmlns:a16="http://schemas.microsoft.com/office/drawing/2014/main" id="{98EE4951-18E7-448A-9010-330F2635AFBB}"/>
              </a:ext>
            </a:extLst>
          </p:cNvPr>
          <p:cNvSpPr/>
          <p:nvPr/>
        </p:nvSpPr>
        <p:spPr>
          <a:xfrm>
            <a:off x="77149" y="3504502"/>
            <a:ext cx="4230939" cy="1868556"/>
          </a:xfrm>
          <a:prstGeom prst="ellipse">
            <a:avLst/>
          </a:prstGeom>
          <a:solidFill>
            <a:srgbClr val="FDC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65000"/>
                    <a:lumOff val="35000"/>
                  </a:schemeClr>
                </a:solidFill>
                <a:latin typeface="游ゴシック" panose="020B0400000000000000" pitchFamily="50" charset="-128"/>
                <a:ea typeface="游ゴシック" panose="020B0400000000000000" pitchFamily="50" charset="-128"/>
              </a:rPr>
              <a:t>社会福祉協議会地区事務局</a:t>
            </a:r>
          </a:p>
        </p:txBody>
      </p:sp>
      <p:sp>
        <p:nvSpPr>
          <p:cNvPr id="25" name="楕円 24">
            <a:extLst>
              <a:ext uri="{FF2B5EF4-FFF2-40B4-BE49-F238E27FC236}">
                <a16:creationId xmlns:a16="http://schemas.microsoft.com/office/drawing/2014/main" id="{192FD18F-BD19-46DB-B379-5D23C453CEF3}"/>
              </a:ext>
            </a:extLst>
          </p:cNvPr>
          <p:cNvSpPr/>
          <p:nvPr/>
        </p:nvSpPr>
        <p:spPr>
          <a:xfrm>
            <a:off x="4026000" y="4952495"/>
            <a:ext cx="4139998" cy="1868556"/>
          </a:xfrm>
          <a:prstGeom prst="ellipse">
            <a:avLst/>
          </a:prstGeom>
          <a:solidFill>
            <a:srgbClr val="FEF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65000"/>
                    <a:lumOff val="35000"/>
                  </a:schemeClr>
                </a:solidFill>
                <a:latin typeface="游ゴシック" panose="020B0400000000000000" pitchFamily="50" charset="-128"/>
                <a:ea typeface="游ゴシック" panose="020B0400000000000000" pitchFamily="50" charset="-128"/>
              </a:rPr>
              <a:t>児童館</a:t>
            </a:r>
          </a:p>
        </p:txBody>
      </p:sp>
      <p:sp>
        <p:nvSpPr>
          <p:cNvPr id="28" name="楕円 27">
            <a:extLst>
              <a:ext uri="{FF2B5EF4-FFF2-40B4-BE49-F238E27FC236}">
                <a16:creationId xmlns:a16="http://schemas.microsoft.com/office/drawing/2014/main" id="{D184710E-6DE0-4A19-B83F-AAFC42022D7E}"/>
              </a:ext>
            </a:extLst>
          </p:cNvPr>
          <p:cNvSpPr/>
          <p:nvPr/>
        </p:nvSpPr>
        <p:spPr>
          <a:xfrm>
            <a:off x="7729811" y="3504502"/>
            <a:ext cx="4385040" cy="1868556"/>
          </a:xfrm>
          <a:prstGeom prst="ellipse">
            <a:avLst/>
          </a:prstGeom>
          <a:solidFill>
            <a:srgbClr val="CBEE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65000"/>
                    <a:lumOff val="35000"/>
                  </a:schemeClr>
                </a:solidFill>
                <a:latin typeface="游ゴシック" panose="020B0400000000000000" pitchFamily="50" charset="-128"/>
                <a:ea typeface="游ゴシック" panose="020B0400000000000000" pitchFamily="50" charset="-128"/>
              </a:rPr>
              <a:t>あんしんすこやかセンター</a:t>
            </a:r>
          </a:p>
        </p:txBody>
      </p:sp>
      <p:pic>
        <p:nvPicPr>
          <p:cNvPr id="42" name="図 41" descr="ロゴ, 会社名&#10;&#10;自動的に生成された説明">
            <a:extLst>
              <a:ext uri="{FF2B5EF4-FFF2-40B4-BE49-F238E27FC236}">
                <a16:creationId xmlns:a16="http://schemas.microsoft.com/office/drawing/2014/main" id="{6172417E-77EE-4125-BAB2-31FBDD163C22}"/>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5652" b="97809" l="1718" r="97424">
                        <a14:foregroundMark x1="26145" y1="35640" x2="33302" y2="40484"/>
                        <a14:foregroundMark x1="33302" y1="40484" x2="40744" y2="40254"/>
                        <a14:foregroundMark x1="40744" y1="40254" x2="46756" y2="35986"/>
                        <a14:foregroundMark x1="46756" y1="35986" x2="43225" y2="46828"/>
                        <a14:foregroundMark x1="43225" y1="46828" x2="77481" y2="55479"/>
                        <a14:foregroundMark x1="77481" y1="55479" x2="74905" y2="62630"/>
                        <a14:foregroundMark x1="74905" y1="62630" x2="57156" y2="80392"/>
                        <a14:foregroundMark x1="42432" y1="79877" x2="41922" y2="79859"/>
                        <a14:foregroundMark x1="43787" y1="79924" x2="42850" y2="79891"/>
                        <a14:foregroundMark x1="57156" y1="80392" x2="43898" y2="79928"/>
                        <a14:foregroundMark x1="39228" y1="78571" x2="32347" y2="72549"/>
                        <a14:foregroundMark x1="32347" y1="72549" x2="26240" y2="47520"/>
                        <a14:foregroundMark x1="26240" y1="47520" x2="26145" y2="37832"/>
                        <a14:foregroundMark x1="26145" y1="37832" x2="23760" y2="46482"/>
                        <a14:foregroundMark x1="23760" y1="46482" x2="24427" y2="59746"/>
                        <a14:foregroundMark x1="24427" y1="59746" x2="28170" y2="67817"/>
                        <a14:foregroundMark x1="30797" y1="71257" x2="35782" y2="74625"/>
                        <a14:foregroundMark x1="35782" y1="74625" x2="37214" y2="74856"/>
                        <a14:foregroundMark x1="36737" y1="62053" x2="28721" y2="49020"/>
                        <a14:foregroundMark x1="28721" y1="49020" x2="26813" y2="37140"/>
                        <a14:foregroundMark x1="26813" y1="37140" x2="43893" y2="38062"/>
                        <a14:foregroundMark x1="43893" y1="38062" x2="48855" y2="51788"/>
                        <a14:foregroundMark x1="48855" y1="51788" x2="40363" y2="58593"/>
                        <a14:foregroundMark x1="40363" y1="58593" x2="32824" y2="59746"/>
                        <a14:foregroundMark x1="39981" y1="60554" x2="29676" y2="48789"/>
                        <a14:foregroundMark x1="29676" y1="48789" x2="27767" y2="39216"/>
                        <a14:foregroundMark x1="27767" y1="39216" x2="41603" y2="38985"/>
                        <a14:foregroundMark x1="41603" y1="38985" x2="45324" y2="52249"/>
                        <a14:foregroundMark x1="45324" y1="52249" x2="40840" y2="58247"/>
                        <a14:foregroundMark x1="36927" y1="60092" x2="29008" y2="40715"/>
                        <a14:foregroundMark x1="29008" y1="40715" x2="43607" y2="39677"/>
                        <a14:foregroundMark x1="43607" y1="39677" x2="46088" y2="53172"/>
                        <a14:foregroundMark x1="46088" y1="53172" x2="37595" y2="58362"/>
                        <a14:foregroundMark x1="37595" y1="58362" x2="35305" y2="58016"/>
                        <a14:foregroundMark x1="39504" y1="51326" x2="33397" y2="44060"/>
                        <a14:foregroundMark x1="33397" y1="44060" x2="38931" y2="48789"/>
                        <a14:foregroundMark x1="38931" y1="48789" x2="40458" y2="47520"/>
                        <a14:foregroundMark x1="38073" y1="70704" x2="49237" y2="75317"/>
                        <a14:foregroundMark x1="47996" y1="24106" x2="48282" y2="24567"/>
                        <a14:foregroundMark x1="46374" y1="21799" x2="45611" y2="27912"/>
                        <a14:foregroundMark x1="27863" y1="26413" x2="30057" y2="30104"/>
                        <a14:foregroundMark x1="28053" y1="27105" x2="30057" y2="22722"/>
                        <a14:foregroundMark x1="41889" y1="9689" x2="43130" y2="9458"/>
                        <a14:foregroundMark x1="42080" y1="8535" x2="42748" y2="6920"/>
                        <a14:foregroundMark x1="41985" y1="7382" x2="42844" y2="5652"/>
                        <a14:foregroundMark x1="89027" y1="25260" x2="95801" y2="21224"/>
                        <a14:foregroundMark x1="95801" y1="21228" x2="93989" y2="29988"/>
                        <a14:foregroundMark x1="93989" y1="29988" x2="88550" y2="35755"/>
                        <a14:foregroundMark x1="88550" y1="35755" x2="87977" y2="26067"/>
                        <a14:foregroundMark x1="87977" y1="26067" x2="87882" y2="26067"/>
                        <a14:foregroundMark x1="42347" y1="83665" x2="41317" y2="85352"/>
                        <a14:foregroundMark x1="43923" y1="81084" x2="43641" y2="81546"/>
                        <a14:foregroundMark x1="42139" y1="83291" x2="41603" y2="85006"/>
                        <a14:foregroundMark x1="43225" y1="79815" x2="42828" y2="81084"/>
                        <a14:foregroundMark x1="43776" y1="86432" x2="43762" y2="86558"/>
                        <a14:foregroundMark x1="41477" y1="91972" x2="39455" y2="95116"/>
                        <a14:foregroundMark x1="37662" y1="93713" x2="35324" y2="89004"/>
                        <a14:foregroundMark x1="42072" y1="80011" x2="45802" y2="75894"/>
                        <a14:foregroundMark x1="49427" y1="81776" x2="51908" y2="94348"/>
                        <a14:foregroundMark x1="51908" y1="94348" x2="52672" y2="92618"/>
                        <a14:foregroundMark x1="43607" y1="80277" x2="38740" y2="78201"/>
                        <a14:foregroundMark x1="10782" y1="29988" x2="7388" y2="25551"/>
                        <a14:foregroundMark x1="4660" y1="34166" x2="8683" y2="46828"/>
                        <a14:foregroundMark x1="32061" y1="65629" x2="29962" y2="65283"/>
                        <a14:foregroundMark x1="7824" y1="26528" x2="6107" y2="27912"/>
                        <a14:foregroundMark x1="7920" y1="25952" x2="6393" y2="24798"/>
                        <a14:foregroundMark x1="7252" y1="25144" x2="4580" y2="24683"/>
                        <a14:foregroundMark x1="4866" y1="24913" x2="4198" y2="28143"/>
                        <a14:foregroundMark x1="5344" y1="24913" x2="4103" y2="29181"/>
                        <a14:foregroundMark x1="4008" y1="27797" x2="4008" y2="29873"/>
                        <a14:backgroundMark x1="94179" y1="19723" x2="75000" y2="16032"/>
                        <a14:backgroundMark x1="75000" y1="16032" x2="77576" y2="15225"/>
                        <a14:backgroundMark x1="40222" y1="80250" x2="41508" y2="82814"/>
                        <a14:backgroundMark x1="41794" y1="81200" x2="41412" y2="80623"/>
                        <a14:backgroundMark x1="44084" y1="82238" x2="43893" y2="84775"/>
                        <a14:backgroundMark x1="44466" y1="81546" x2="44466" y2="82814"/>
                        <a14:backgroundMark x1="44466" y1="81546" x2="44275" y2="81315"/>
                        <a14:backgroundMark x1="43893" y1="84660" x2="43989" y2="85582"/>
                        <a14:backgroundMark x1="44275" y1="86851" x2="42176" y2="91811"/>
                        <a14:backgroundMark x1="42939" y1="90427" x2="41889" y2="92272"/>
                        <a14:backgroundMark x1="44943" y1="86275" x2="43511" y2="85006"/>
                        <a14:backgroundMark x1="41542" y1="80813" x2="40649" y2="81661"/>
                        <a14:backgroundMark x1="39408" y1="82122" x2="39599" y2="83276"/>
                        <a14:backgroundMark x1="39790" y1="82468" x2="37214" y2="87889"/>
                        <a14:backgroundMark x1="39218" y1="82814" x2="34924" y2="87428"/>
                        <a14:backgroundMark x1="35592" y1="87889" x2="34733" y2="87313"/>
                        <a14:backgroundMark x1="39695" y1="96655" x2="38073" y2="95271"/>
                        <a14:backgroundMark x1="39885" y1="96194" x2="38836" y2="95502"/>
                        <a14:backgroundMark x1="48378" y1="98501" x2="47615" y2="97809"/>
                        <a14:backgroundMark x1="30344" y1="71857" x2="29008" y2="69550"/>
                        <a14:backgroundMark x1="32252" y1="74394" x2="28912" y2="69204"/>
                        <a14:backgroundMark x1="30439" y1="73356" x2="29866" y2="71396"/>
                        <a14:backgroundMark x1="31298" y1="73933" x2="30153" y2="71742"/>
                        <a14:backgroundMark x1="30821" y1="73241" x2="28912" y2="69204"/>
                        <a14:backgroundMark x1="29008" y1="70358" x2="28626" y2="69319"/>
                        <a14:backgroundMark x1="29676" y1="71396" x2="28817" y2="69319"/>
                        <a14:backgroundMark x1="10496" y1="27336" x2="8111" y2="24221"/>
                        <a14:backgroundMark x1="8874" y1="25721" x2="7118" y2="23887"/>
                        <a14:backgroundMark x1="8302" y1="24913" x2="7113" y2="23876"/>
                        <a14:backgroundMark x1="3530" y1="29873" x2="3244" y2="30911"/>
                        <a14:backgroundMark x1="3244" y1="30911" x2="4008" y2="34371"/>
                        <a14:backgroundMark x1="5952" y1="23663" x2="3053" y2="23760"/>
                        <a14:backgroundMark x1="2767" y1="22607" x2="1336" y2="24106"/>
                        <a14:backgroundMark x1="3626" y1="23529" x2="3626" y2="23529"/>
                        <a14:backgroundMark x1="97996" y1="20069" x2="97615" y2="22607"/>
                        <a14:backgroundMark x1="97424" y1="21223" x2="97424" y2="23991"/>
                      </a14:backgroundRemoval>
                    </a14:imgEffect>
                  </a14:imgLayer>
                </a14:imgProps>
              </a:ext>
              <a:ext uri="{28A0092B-C50C-407E-A947-70E740481C1C}">
                <a14:useLocalDpi xmlns:a14="http://schemas.microsoft.com/office/drawing/2010/main" val="0"/>
              </a:ext>
            </a:extLst>
          </a:blip>
          <a:stretch>
            <a:fillRect/>
          </a:stretch>
        </p:blipFill>
        <p:spPr>
          <a:xfrm rot="556409">
            <a:off x="9853342" y="2420851"/>
            <a:ext cx="1817033" cy="1503213"/>
          </a:xfrm>
          <a:prstGeom prst="rect">
            <a:avLst/>
          </a:prstGeom>
        </p:spPr>
      </p:pic>
      <p:pic>
        <p:nvPicPr>
          <p:cNvPr id="48" name="図 47" descr="抽象, 挿絵 が含まれている画像&#10;&#10;自動的に生成された説明">
            <a:extLst>
              <a:ext uri="{FF2B5EF4-FFF2-40B4-BE49-F238E27FC236}">
                <a16:creationId xmlns:a16="http://schemas.microsoft.com/office/drawing/2014/main" id="{5792683F-E59F-487B-A927-74FAB4C7354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63316" y="4806273"/>
            <a:ext cx="2925068" cy="1616849"/>
          </a:xfrm>
          <a:prstGeom prst="rect">
            <a:avLst/>
          </a:prstGeom>
        </p:spPr>
      </p:pic>
      <p:pic>
        <p:nvPicPr>
          <p:cNvPr id="51" name="図 50">
            <a:extLst>
              <a:ext uri="{FF2B5EF4-FFF2-40B4-BE49-F238E27FC236}">
                <a16:creationId xmlns:a16="http://schemas.microsoft.com/office/drawing/2014/main" id="{24B0F230-D0B3-4574-93FF-F2C3360640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380" y="2122967"/>
            <a:ext cx="1996617" cy="1948698"/>
          </a:xfrm>
          <a:prstGeom prst="rect">
            <a:avLst/>
          </a:prstGeom>
        </p:spPr>
      </p:pic>
      <p:sp>
        <p:nvSpPr>
          <p:cNvPr id="52" name="テキスト ボックス 51">
            <a:extLst>
              <a:ext uri="{FF2B5EF4-FFF2-40B4-BE49-F238E27FC236}">
                <a16:creationId xmlns:a16="http://schemas.microsoft.com/office/drawing/2014/main" id="{6E3539D4-E212-4B80-AE9D-67257F7ADAD7}"/>
              </a:ext>
            </a:extLst>
          </p:cNvPr>
          <p:cNvSpPr txBox="1"/>
          <p:nvPr/>
        </p:nvSpPr>
        <p:spPr>
          <a:xfrm>
            <a:off x="10849618" y="3595340"/>
            <a:ext cx="1860003" cy="338554"/>
          </a:xfrm>
          <a:prstGeom prst="rect">
            <a:avLst/>
          </a:prstGeom>
          <a:noFill/>
        </p:spPr>
        <p:txBody>
          <a:bodyPr wrap="square" rtlCol="0">
            <a:spAutoFit/>
          </a:bodyPr>
          <a:lstStyle/>
          <a:p>
            <a:r>
              <a:rPr kumimoji="1" lang="ja-JP" altLang="en-US" sz="1600" b="1" dirty="0">
                <a:solidFill>
                  <a:srgbClr val="4448D8"/>
                </a:solidFill>
                <a:latin typeface="游ゴシック" panose="020B0400000000000000" pitchFamily="50" charset="-128"/>
                <a:ea typeface="游ゴシック" panose="020B0400000000000000" pitchFamily="50" charset="-128"/>
              </a:rPr>
              <a:t>あんすこ君</a:t>
            </a:r>
          </a:p>
        </p:txBody>
      </p:sp>
      <p:sp>
        <p:nvSpPr>
          <p:cNvPr id="53" name="テキスト ボックス 52">
            <a:extLst>
              <a:ext uri="{FF2B5EF4-FFF2-40B4-BE49-F238E27FC236}">
                <a16:creationId xmlns:a16="http://schemas.microsoft.com/office/drawing/2014/main" id="{0CBC9354-487D-4210-8422-8FDF27CE9192}"/>
              </a:ext>
            </a:extLst>
          </p:cNvPr>
          <p:cNvSpPr txBox="1"/>
          <p:nvPr/>
        </p:nvSpPr>
        <p:spPr>
          <a:xfrm>
            <a:off x="8023528" y="6021204"/>
            <a:ext cx="1860003" cy="369332"/>
          </a:xfrm>
          <a:prstGeom prst="rect">
            <a:avLst/>
          </a:prstGeom>
          <a:noFill/>
        </p:spPr>
        <p:txBody>
          <a:bodyPr wrap="square" rtlCol="0">
            <a:spAutoFit/>
          </a:bodyPr>
          <a:lstStyle/>
          <a:p>
            <a:r>
              <a:rPr kumimoji="1" lang="ja-JP" altLang="en-US" b="1" dirty="0">
                <a:solidFill>
                  <a:srgbClr val="BC9D04"/>
                </a:solidFill>
                <a:latin typeface="游ゴシック" panose="020B0400000000000000" pitchFamily="50" charset="-128"/>
                <a:ea typeface="游ゴシック" panose="020B0400000000000000" pitchFamily="50" charset="-128"/>
              </a:rPr>
              <a:t>かもちゃん</a:t>
            </a:r>
          </a:p>
        </p:txBody>
      </p:sp>
      <p:sp>
        <p:nvSpPr>
          <p:cNvPr id="54" name="テキスト ボックス 53">
            <a:extLst>
              <a:ext uri="{FF2B5EF4-FFF2-40B4-BE49-F238E27FC236}">
                <a16:creationId xmlns:a16="http://schemas.microsoft.com/office/drawing/2014/main" id="{1E483D93-699C-4D5D-8000-D7080B606514}"/>
              </a:ext>
            </a:extLst>
          </p:cNvPr>
          <p:cNvSpPr txBox="1"/>
          <p:nvPr/>
        </p:nvSpPr>
        <p:spPr>
          <a:xfrm>
            <a:off x="4960830" y="3933894"/>
            <a:ext cx="2592114" cy="769441"/>
          </a:xfrm>
          <a:prstGeom prst="rect">
            <a:avLst/>
          </a:prstGeom>
          <a:noFill/>
        </p:spPr>
        <p:txBody>
          <a:bodyPr wrap="square" rtlCol="0">
            <a:spAutoFit/>
          </a:bodyPr>
          <a:lstStyle/>
          <a:p>
            <a:r>
              <a:rPr kumimoji="1" lang="ja-JP" altLang="en-US" sz="4400" b="1" dirty="0">
                <a:solidFill>
                  <a:srgbClr val="F1718F"/>
                </a:solidFill>
                <a:latin typeface="游ゴシック" panose="020B0400000000000000" pitchFamily="50" charset="-128"/>
                <a:ea typeface="游ゴシック" panose="020B0400000000000000" pitchFamily="50" charset="-128"/>
              </a:rPr>
              <a:t>四者連携</a:t>
            </a:r>
          </a:p>
        </p:txBody>
      </p:sp>
      <p:sp>
        <p:nvSpPr>
          <p:cNvPr id="58" name="正方形/長方形 57">
            <a:extLst>
              <a:ext uri="{FF2B5EF4-FFF2-40B4-BE49-F238E27FC236}">
                <a16:creationId xmlns:a16="http://schemas.microsoft.com/office/drawing/2014/main" id="{7BC2CE75-8BF0-4DD6-ADEB-21C31A62281B}"/>
              </a:ext>
            </a:extLst>
          </p:cNvPr>
          <p:cNvSpPr/>
          <p:nvPr/>
        </p:nvSpPr>
        <p:spPr>
          <a:xfrm>
            <a:off x="0" y="-10739"/>
            <a:ext cx="12207551" cy="711158"/>
          </a:xfrm>
          <a:prstGeom prst="rect">
            <a:avLst/>
          </a:prstGeom>
          <a:solidFill>
            <a:srgbClr val="F17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游ゴシック" panose="020B0400000000000000" pitchFamily="50" charset="-128"/>
                <a:ea typeface="游ゴシック" panose="020B0400000000000000" pitchFamily="50" charset="-128"/>
              </a:rPr>
              <a:t>　</a:t>
            </a:r>
            <a:r>
              <a:rPr kumimoji="1" lang="ja-JP" altLang="en-US" sz="3200" b="1" dirty="0">
                <a:latin typeface="游ゴシック" panose="020B0400000000000000" pitchFamily="50" charset="-128"/>
                <a:ea typeface="游ゴシック" panose="020B0400000000000000" pitchFamily="50" charset="-128"/>
              </a:rPr>
              <a:t>まちづくりセンターはどのように変わっていくの？</a:t>
            </a:r>
            <a:endParaRPr kumimoji="1" lang="ja-JP" altLang="en-US" sz="3200" dirty="0">
              <a:latin typeface="游ゴシック" panose="020B0400000000000000" pitchFamily="50" charset="-128"/>
              <a:ea typeface="游ゴシック" panose="020B0400000000000000" pitchFamily="50" charset="-128"/>
            </a:endParaRPr>
          </a:p>
        </p:txBody>
      </p:sp>
      <p:pic>
        <p:nvPicPr>
          <p:cNvPr id="2051" name="Picture 3">
            <a:extLst>
              <a:ext uri="{FF2B5EF4-FFF2-40B4-BE49-F238E27FC236}">
                <a16:creationId xmlns:a16="http://schemas.microsoft.com/office/drawing/2014/main" id="{47592AF4-0427-4FCD-9CAB-8C735A5B8663}"/>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334507" y="1591742"/>
            <a:ext cx="1522986" cy="88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0162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TM04033929[[fn=石版]]</Template>
  <TotalTime>680</TotalTime>
  <Words>281</Words>
  <Application>Microsoft Office PowerPoint</Application>
  <PresentationFormat>ワイド画面</PresentationFormat>
  <Paragraphs>39</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Aharoni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小絹</dc:creator>
  <cp:lastModifiedBy>Yamamoto161</cp:lastModifiedBy>
  <cp:revision>21</cp:revision>
  <cp:lastPrinted>2023-05-28T23:58:21Z</cp:lastPrinted>
  <dcterms:created xsi:type="dcterms:W3CDTF">2023-05-24T07:19:05Z</dcterms:created>
  <dcterms:modified xsi:type="dcterms:W3CDTF">2023-09-25T00:51:02Z</dcterms:modified>
</cp:coreProperties>
</file>