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A687-A508-457C-96F4-6A8F111E750A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57C3-1D1B-4967-9204-0923498CFA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195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A687-A508-457C-96F4-6A8F111E750A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57C3-1D1B-4967-9204-0923498CFA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742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A687-A508-457C-96F4-6A8F111E750A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57C3-1D1B-4967-9204-0923498CFA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028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A687-A508-457C-96F4-6A8F111E750A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57C3-1D1B-4967-9204-0923498CFA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4963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A687-A508-457C-96F4-6A8F111E750A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57C3-1D1B-4967-9204-0923498CFA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3622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A687-A508-457C-96F4-6A8F111E750A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57C3-1D1B-4967-9204-0923498CFA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421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A687-A508-457C-96F4-6A8F111E750A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57C3-1D1B-4967-9204-0923498CFA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670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A687-A508-457C-96F4-6A8F111E750A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57C3-1D1B-4967-9204-0923498CFA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373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A687-A508-457C-96F4-6A8F111E750A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57C3-1D1B-4967-9204-0923498CFA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9925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A687-A508-457C-96F4-6A8F111E750A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57C3-1D1B-4967-9204-0923498CFA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3615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A687-A508-457C-96F4-6A8F111E750A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57C3-1D1B-4967-9204-0923498CFA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629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0A687-A508-457C-96F4-6A8F111E750A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B57C3-1D1B-4967-9204-0923498CFA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700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3C98AED-D841-4512-94BE-CEA242EDB3F2}"/>
              </a:ext>
            </a:extLst>
          </p:cNvPr>
          <p:cNvSpPr txBox="1"/>
          <p:nvPr/>
        </p:nvSpPr>
        <p:spPr>
          <a:xfrm>
            <a:off x="4723075" y="329184"/>
            <a:ext cx="7227735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生活に役立つデジタル術</a:t>
            </a:r>
            <a:endParaRPr kumimoji="1" lang="en-US" altLang="ja-JP" sz="4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</p:txBody>
      </p:sp>
      <p:pic>
        <p:nvPicPr>
          <p:cNvPr id="3" name="図 2" descr="白いシャツを着ている男性&#10;&#10;自動的に生成された説明">
            <a:extLst>
              <a:ext uri="{FF2B5EF4-FFF2-40B4-BE49-F238E27FC236}">
                <a16:creationId xmlns:a16="http://schemas.microsoft.com/office/drawing/2014/main" id="{3513BA4A-3921-4272-AC08-286FC8EADA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9" r="1639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BB10DFB-3F73-4540-8DCC-EC4DAC889899}"/>
              </a:ext>
            </a:extLst>
          </p:cNvPr>
          <p:cNvSpPr txBox="1"/>
          <p:nvPr/>
        </p:nvSpPr>
        <p:spPr>
          <a:xfrm>
            <a:off x="5184250" y="3447288"/>
            <a:ext cx="6766560" cy="2743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松村と申します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副区長（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DX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と地域行政担当）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三茶住、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2022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年６月民間から転職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趣味：歩くこと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/>
            </a:r>
            <a:b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　　　日本橋→京都三条大橋も</a:t>
            </a:r>
          </a:p>
        </p:txBody>
      </p:sp>
    </p:spTree>
    <p:extLst>
      <p:ext uri="{BB962C8B-B14F-4D97-AF65-F5344CB8AC3E}">
        <p14:creationId xmlns:p14="http://schemas.microsoft.com/office/powerpoint/2010/main" val="3443920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6FD21F88-EE3D-41D8-A3DA-EE8D9138ADCE}"/>
              </a:ext>
            </a:extLst>
          </p:cNvPr>
          <p:cNvSpPr/>
          <p:nvPr/>
        </p:nvSpPr>
        <p:spPr>
          <a:xfrm>
            <a:off x="719085" y="1108661"/>
            <a:ext cx="8234416" cy="2153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4F5AC70-6A97-40DD-89C5-48B48151902E}"/>
              </a:ext>
            </a:extLst>
          </p:cNvPr>
          <p:cNvSpPr txBox="1"/>
          <p:nvPr/>
        </p:nvSpPr>
        <p:spPr>
          <a:xfrm>
            <a:off x="719084" y="495595"/>
            <a:ext cx="8024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1718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haroni" panose="02010803020104030203" pitchFamily="2" charset="-79"/>
              </a:rPr>
              <a:t>１，まちづくりセンター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6444469-2BFD-4AA8-B0C4-96E57169ACB3}"/>
              </a:ext>
            </a:extLst>
          </p:cNvPr>
          <p:cNvSpPr txBox="1"/>
          <p:nvPr/>
        </p:nvSpPr>
        <p:spPr>
          <a:xfrm>
            <a:off x="719084" y="2016107"/>
            <a:ext cx="10646963" cy="2235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haroni" panose="02010803020104030203" pitchFamily="2" charset="-79"/>
              </a:rPr>
              <a:t>一番身近な世田谷区役所です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haroni" panose="02010803020104030203" pitchFamily="2" charset="-79"/>
              </a:rPr>
              <a:t>　▶ 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デジタル機器を使うことが 難しい方々を支援します。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haroni" panose="02010803020104030203" pitchFamily="2" charset="-79"/>
              </a:rPr>
              <a:t>　▶ 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行政サービスを更に便利に受けやすくなります。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78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937087AB-5912-4B06-83C7-FA2ABE49F1E7}"/>
              </a:ext>
            </a:extLst>
          </p:cNvPr>
          <p:cNvGrpSpPr/>
          <p:nvPr/>
        </p:nvGrpSpPr>
        <p:grpSpPr>
          <a:xfrm>
            <a:off x="1539972" y="3195379"/>
            <a:ext cx="10518678" cy="3491404"/>
            <a:chOff x="1743075" y="4318207"/>
            <a:chExt cx="10201781" cy="2080908"/>
          </a:xfrm>
        </p:grpSpPr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49F9A32F-36C2-4161-8E8C-45A16443C80E}"/>
                </a:ext>
              </a:extLst>
            </p:cNvPr>
            <p:cNvSpPr/>
            <p:nvPr/>
          </p:nvSpPr>
          <p:spPr>
            <a:xfrm>
              <a:off x="1743075" y="4318207"/>
              <a:ext cx="10201781" cy="20809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6" name="二等辺三角形 45">
              <a:extLst>
                <a:ext uri="{FF2B5EF4-FFF2-40B4-BE49-F238E27FC236}">
                  <a16:creationId xmlns:a16="http://schemas.microsoft.com/office/drawing/2014/main" id="{02C8250B-621A-497F-8775-3780DC41DD31}"/>
                </a:ext>
              </a:extLst>
            </p:cNvPr>
            <p:cNvSpPr/>
            <p:nvPr/>
          </p:nvSpPr>
          <p:spPr>
            <a:xfrm rot="5400000">
              <a:off x="1565148" y="5228270"/>
              <a:ext cx="609600" cy="253746"/>
            </a:xfrm>
            <a:prstGeom prst="triangle">
              <a:avLst/>
            </a:prstGeom>
            <a:solidFill>
              <a:srgbClr val="F1ED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F67A5C3F-B45F-4ADE-9878-0DC301864A4F}"/>
              </a:ext>
            </a:extLst>
          </p:cNvPr>
          <p:cNvSpPr/>
          <p:nvPr/>
        </p:nvSpPr>
        <p:spPr>
          <a:xfrm rot="5400000">
            <a:off x="4585448" y="-4644277"/>
            <a:ext cx="3021109" cy="12192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6DF8111-7D8E-4BE7-B6D7-32F375A6B8F7}"/>
              </a:ext>
            </a:extLst>
          </p:cNvPr>
          <p:cNvSpPr txBox="1"/>
          <p:nvPr/>
        </p:nvSpPr>
        <p:spPr>
          <a:xfrm>
            <a:off x="4689450" y="2034549"/>
            <a:ext cx="3797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1718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講座の内容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1718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EC54EB2-9972-4AFD-9B7C-E9BC9DBAFA26}"/>
              </a:ext>
            </a:extLst>
          </p:cNvPr>
          <p:cNvSpPr txBox="1"/>
          <p:nvPr/>
        </p:nvSpPr>
        <p:spPr>
          <a:xfrm>
            <a:off x="1767614" y="4020660"/>
            <a:ext cx="688108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1718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●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電源やタッチ、音声入力やカメラ操作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1718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●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 LINE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・乗換案内 役立つアプリの操作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1718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●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 動画の視聴や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zoom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の操作方法　　　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など</a:t>
            </a: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  </a:t>
            </a: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E93DC471-787C-4281-9BD5-79226FFBE6CA}"/>
              </a:ext>
            </a:extLst>
          </p:cNvPr>
          <p:cNvGrpSpPr/>
          <p:nvPr/>
        </p:nvGrpSpPr>
        <p:grpSpPr>
          <a:xfrm>
            <a:off x="229075" y="4323854"/>
            <a:ext cx="1185333" cy="1173514"/>
            <a:chOff x="156826" y="3680282"/>
            <a:chExt cx="1185333" cy="1173514"/>
          </a:xfrm>
        </p:grpSpPr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91A2C931-F868-48F1-85D9-C1B21AC9ABD0}"/>
                </a:ext>
              </a:extLst>
            </p:cNvPr>
            <p:cNvSpPr/>
            <p:nvPr/>
          </p:nvSpPr>
          <p:spPr>
            <a:xfrm>
              <a:off x="156826" y="3680282"/>
              <a:ext cx="1185333" cy="1173514"/>
            </a:xfrm>
            <a:prstGeom prst="roundRect">
              <a:avLst>
                <a:gd name="adj" fmla="val 15224"/>
              </a:avLst>
            </a:prstGeom>
            <a:solidFill>
              <a:srgbClr val="F171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4" name="グラフィックス 3" descr="スマート フォン 枠線">
              <a:extLst>
                <a:ext uri="{FF2B5EF4-FFF2-40B4-BE49-F238E27FC236}">
                  <a16:creationId xmlns:a16="http://schemas.microsoft.com/office/drawing/2014/main" id="{7A93E333-3FD1-4CD7-BF77-710EB69C1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47239" y="3764786"/>
              <a:ext cx="1004506" cy="1004506"/>
            </a:xfrm>
            <a:prstGeom prst="rect">
              <a:avLst/>
            </a:prstGeom>
          </p:spPr>
        </p:pic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99E7B88D-8E2C-44A4-9B3D-86550DDCC450}"/>
              </a:ext>
            </a:extLst>
          </p:cNvPr>
          <p:cNvGrpSpPr/>
          <p:nvPr/>
        </p:nvGrpSpPr>
        <p:grpSpPr>
          <a:xfrm>
            <a:off x="319488" y="1517471"/>
            <a:ext cx="11316984" cy="1294006"/>
            <a:chOff x="2982339" y="1456222"/>
            <a:chExt cx="6550090" cy="1376664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465345B8-D579-4158-AB3F-9AD5228D325B}"/>
                </a:ext>
              </a:extLst>
            </p:cNvPr>
            <p:cNvSpPr/>
            <p:nvPr/>
          </p:nvSpPr>
          <p:spPr>
            <a:xfrm>
              <a:off x="3066315" y="1526600"/>
              <a:ext cx="6466114" cy="1306286"/>
            </a:xfrm>
            <a:prstGeom prst="rect">
              <a:avLst/>
            </a:prstGeom>
            <a:solidFill>
              <a:srgbClr val="F7A4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79E1C457-59B8-46A6-A03B-803A27F04540}"/>
                </a:ext>
              </a:extLst>
            </p:cNvPr>
            <p:cNvSpPr/>
            <p:nvPr/>
          </p:nvSpPr>
          <p:spPr>
            <a:xfrm>
              <a:off x="2982339" y="1456222"/>
              <a:ext cx="6466114" cy="1306286"/>
            </a:xfrm>
            <a:prstGeom prst="rect">
              <a:avLst/>
            </a:prstGeom>
            <a:solidFill>
              <a:srgbClr val="FCE7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6FEB69F-E3D4-4B47-9BF4-64C1ADBB7F7A}"/>
              </a:ext>
            </a:extLst>
          </p:cNvPr>
          <p:cNvSpPr txBox="1"/>
          <p:nvPr/>
        </p:nvSpPr>
        <p:spPr>
          <a:xfrm>
            <a:off x="2106247" y="1587044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1718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初心者大歓迎！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1718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C9F8B1F-0B78-4AC0-892B-B9F758D312E5}"/>
              </a:ext>
            </a:extLst>
          </p:cNvPr>
          <p:cNvSpPr txBox="1"/>
          <p:nvPr/>
        </p:nvSpPr>
        <p:spPr>
          <a:xfrm>
            <a:off x="790576" y="2103250"/>
            <a:ext cx="1048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高齢者を対象としたスマートフォン教室を地区ごと開催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0" name="図 19" descr="部屋に集まっている人々&#10;&#10;中程度の精度で自動的に生成された説明">
            <a:extLst>
              <a:ext uri="{FF2B5EF4-FFF2-40B4-BE49-F238E27FC236}">
                <a16:creationId xmlns:a16="http://schemas.microsoft.com/office/drawing/2014/main" id="{58E72A7E-253A-4500-A11E-DCF88FD5A5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352" y="3949560"/>
            <a:ext cx="3138160" cy="2524350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775B67C-D45A-48AC-AB7E-43129DA3FBC8}"/>
              </a:ext>
            </a:extLst>
          </p:cNvPr>
          <p:cNvSpPr txBox="1"/>
          <p:nvPr/>
        </p:nvSpPr>
        <p:spPr>
          <a:xfrm>
            <a:off x="4898416" y="3303228"/>
            <a:ext cx="2562320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1718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講座の内容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1718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B7C18FE9-58B7-41C6-B377-C44E45DE6144}"/>
              </a:ext>
            </a:extLst>
          </p:cNvPr>
          <p:cNvGrpSpPr/>
          <p:nvPr/>
        </p:nvGrpSpPr>
        <p:grpSpPr>
          <a:xfrm>
            <a:off x="0" y="-63086"/>
            <a:ext cx="9677400" cy="1552138"/>
            <a:chOff x="1" y="-3175"/>
            <a:chExt cx="6957140" cy="1290552"/>
          </a:xfrm>
        </p:grpSpPr>
        <p:sp>
          <p:nvSpPr>
            <p:cNvPr id="36" name="吹き出し: 四角形 35">
              <a:extLst>
                <a:ext uri="{FF2B5EF4-FFF2-40B4-BE49-F238E27FC236}">
                  <a16:creationId xmlns:a16="http://schemas.microsoft.com/office/drawing/2014/main" id="{59AD8C12-4318-4544-8863-917B3818EA62}"/>
                </a:ext>
              </a:extLst>
            </p:cNvPr>
            <p:cNvSpPr/>
            <p:nvPr/>
          </p:nvSpPr>
          <p:spPr>
            <a:xfrm>
              <a:off x="1" y="-1"/>
              <a:ext cx="6400800" cy="1287378"/>
            </a:xfrm>
            <a:custGeom>
              <a:avLst/>
              <a:gdLst>
                <a:gd name="connsiteX0" fmla="*/ 0 w 7184571"/>
                <a:gd name="connsiteY0" fmla="*/ 0 h 1082351"/>
                <a:gd name="connsiteX1" fmla="*/ 1197429 w 7184571"/>
                <a:gd name="connsiteY1" fmla="*/ 0 h 1082351"/>
                <a:gd name="connsiteX2" fmla="*/ 1197429 w 7184571"/>
                <a:gd name="connsiteY2" fmla="*/ 0 h 1082351"/>
                <a:gd name="connsiteX3" fmla="*/ 2993571 w 7184571"/>
                <a:gd name="connsiteY3" fmla="*/ 0 h 1082351"/>
                <a:gd name="connsiteX4" fmla="*/ 7184571 w 7184571"/>
                <a:gd name="connsiteY4" fmla="*/ 0 h 1082351"/>
                <a:gd name="connsiteX5" fmla="*/ 7184571 w 7184571"/>
                <a:gd name="connsiteY5" fmla="*/ 631371 h 1082351"/>
                <a:gd name="connsiteX6" fmla="*/ 7184571 w 7184571"/>
                <a:gd name="connsiteY6" fmla="*/ 631371 h 1082351"/>
                <a:gd name="connsiteX7" fmla="*/ 7184571 w 7184571"/>
                <a:gd name="connsiteY7" fmla="*/ 901959 h 1082351"/>
                <a:gd name="connsiteX8" fmla="*/ 7184571 w 7184571"/>
                <a:gd name="connsiteY8" fmla="*/ 1082351 h 1082351"/>
                <a:gd name="connsiteX9" fmla="*/ 2993571 w 7184571"/>
                <a:gd name="connsiteY9" fmla="*/ 1082351 h 1082351"/>
                <a:gd name="connsiteX10" fmla="*/ 3523098 w 7184571"/>
                <a:gd name="connsiteY10" fmla="*/ 1441583 h 1082351"/>
                <a:gd name="connsiteX11" fmla="*/ 1197429 w 7184571"/>
                <a:gd name="connsiteY11" fmla="*/ 1082351 h 1082351"/>
                <a:gd name="connsiteX12" fmla="*/ 0 w 7184571"/>
                <a:gd name="connsiteY12" fmla="*/ 1082351 h 1082351"/>
                <a:gd name="connsiteX13" fmla="*/ 0 w 7184571"/>
                <a:gd name="connsiteY13" fmla="*/ 901959 h 1082351"/>
                <a:gd name="connsiteX14" fmla="*/ 0 w 7184571"/>
                <a:gd name="connsiteY14" fmla="*/ 631371 h 1082351"/>
                <a:gd name="connsiteX15" fmla="*/ 0 w 7184571"/>
                <a:gd name="connsiteY15" fmla="*/ 631371 h 1082351"/>
                <a:gd name="connsiteX16" fmla="*/ 0 w 7184571"/>
                <a:gd name="connsiteY16" fmla="*/ 0 h 1082351"/>
                <a:gd name="connsiteX0" fmla="*/ 0 w 7184571"/>
                <a:gd name="connsiteY0" fmla="*/ 0 h 1441583"/>
                <a:gd name="connsiteX1" fmla="*/ 1197429 w 7184571"/>
                <a:gd name="connsiteY1" fmla="*/ 0 h 1441583"/>
                <a:gd name="connsiteX2" fmla="*/ 1197429 w 7184571"/>
                <a:gd name="connsiteY2" fmla="*/ 0 h 1441583"/>
                <a:gd name="connsiteX3" fmla="*/ 2993571 w 7184571"/>
                <a:gd name="connsiteY3" fmla="*/ 0 h 1441583"/>
                <a:gd name="connsiteX4" fmla="*/ 7184571 w 7184571"/>
                <a:gd name="connsiteY4" fmla="*/ 0 h 1441583"/>
                <a:gd name="connsiteX5" fmla="*/ 7184571 w 7184571"/>
                <a:gd name="connsiteY5" fmla="*/ 631371 h 1441583"/>
                <a:gd name="connsiteX6" fmla="*/ 7184571 w 7184571"/>
                <a:gd name="connsiteY6" fmla="*/ 631371 h 1441583"/>
                <a:gd name="connsiteX7" fmla="*/ 7184571 w 7184571"/>
                <a:gd name="connsiteY7" fmla="*/ 901959 h 1441583"/>
                <a:gd name="connsiteX8" fmla="*/ 7184571 w 7184571"/>
                <a:gd name="connsiteY8" fmla="*/ 1082351 h 1441583"/>
                <a:gd name="connsiteX9" fmla="*/ 4486469 w 7184571"/>
                <a:gd name="connsiteY9" fmla="*/ 1091682 h 1441583"/>
                <a:gd name="connsiteX10" fmla="*/ 3523098 w 7184571"/>
                <a:gd name="connsiteY10" fmla="*/ 1441583 h 1441583"/>
                <a:gd name="connsiteX11" fmla="*/ 1197429 w 7184571"/>
                <a:gd name="connsiteY11" fmla="*/ 1082351 h 1441583"/>
                <a:gd name="connsiteX12" fmla="*/ 0 w 7184571"/>
                <a:gd name="connsiteY12" fmla="*/ 1082351 h 1441583"/>
                <a:gd name="connsiteX13" fmla="*/ 0 w 7184571"/>
                <a:gd name="connsiteY13" fmla="*/ 901959 h 1441583"/>
                <a:gd name="connsiteX14" fmla="*/ 0 w 7184571"/>
                <a:gd name="connsiteY14" fmla="*/ 631371 h 1441583"/>
                <a:gd name="connsiteX15" fmla="*/ 0 w 7184571"/>
                <a:gd name="connsiteY15" fmla="*/ 631371 h 1441583"/>
                <a:gd name="connsiteX16" fmla="*/ 0 w 7184571"/>
                <a:gd name="connsiteY16" fmla="*/ 0 h 1441583"/>
                <a:gd name="connsiteX0" fmla="*/ 0 w 7184571"/>
                <a:gd name="connsiteY0" fmla="*/ 0 h 1441583"/>
                <a:gd name="connsiteX1" fmla="*/ 1197429 w 7184571"/>
                <a:gd name="connsiteY1" fmla="*/ 0 h 1441583"/>
                <a:gd name="connsiteX2" fmla="*/ 1197429 w 7184571"/>
                <a:gd name="connsiteY2" fmla="*/ 0 h 1441583"/>
                <a:gd name="connsiteX3" fmla="*/ 2993571 w 7184571"/>
                <a:gd name="connsiteY3" fmla="*/ 0 h 1441583"/>
                <a:gd name="connsiteX4" fmla="*/ 7184571 w 7184571"/>
                <a:gd name="connsiteY4" fmla="*/ 0 h 1441583"/>
                <a:gd name="connsiteX5" fmla="*/ 7184571 w 7184571"/>
                <a:gd name="connsiteY5" fmla="*/ 631371 h 1441583"/>
                <a:gd name="connsiteX6" fmla="*/ 7184571 w 7184571"/>
                <a:gd name="connsiteY6" fmla="*/ 631371 h 1441583"/>
                <a:gd name="connsiteX7" fmla="*/ 7184571 w 7184571"/>
                <a:gd name="connsiteY7" fmla="*/ 901959 h 1441583"/>
                <a:gd name="connsiteX8" fmla="*/ 7184571 w 7184571"/>
                <a:gd name="connsiteY8" fmla="*/ 1082351 h 1441583"/>
                <a:gd name="connsiteX9" fmla="*/ 4486469 w 7184571"/>
                <a:gd name="connsiteY9" fmla="*/ 1091682 h 1441583"/>
                <a:gd name="connsiteX10" fmla="*/ 3523098 w 7184571"/>
                <a:gd name="connsiteY10" fmla="*/ 1441583 h 1441583"/>
                <a:gd name="connsiteX11" fmla="*/ 3455438 w 7184571"/>
                <a:gd name="connsiteY11" fmla="*/ 1082351 h 1441583"/>
                <a:gd name="connsiteX12" fmla="*/ 0 w 7184571"/>
                <a:gd name="connsiteY12" fmla="*/ 1082351 h 1441583"/>
                <a:gd name="connsiteX13" fmla="*/ 0 w 7184571"/>
                <a:gd name="connsiteY13" fmla="*/ 901959 h 1441583"/>
                <a:gd name="connsiteX14" fmla="*/ 0 w 7184571"/>
                <a:gd name="connsiteY14" fmla="*/ 631371 h 1441583"/>
                <a:gd name="connsiteX15" fmla="*/ 0 w 7184571"/>
                <a:gd name="connsiteY15" fmla="*/ 631371 h 1441583"/>
                <a:gd name="connsiteX16" fmla="*/ 0 w 7184571"/>
                <a:gd name="connsiteY16" fmla="*/ 0 h 1441583"/>
                <a:gd name="connsiteX0" fmla="*/ 0 w 7184571"/>
                <a:gd name="connsiteY0" fmla="*/ 0 h 1497567"/>
                <a:gd name="connsiteX1" fmla="*/ 1197429 w 7184571"/>
                <a:gd name="connsiteY1" fmla="*/ 0 h 1497567"/>
                <a:gd name="connsiteX2" fmla="*/ 1197429 w 7184571"/>
                <a:gd name="connsiteY2" fmla="*/ 0 h 1497567"/>
                <a:gd name="connsiteX3" fmla="*/ 2993571 w 7184571"/>
                <a:gd name="connsiteY3" fmla="*/ 0 h 1497567"/>
                <a:gd name="connsiteX4" fmla="*/ 7184571 w 7184571"/>
                <a:gd name="connsiteY4" fmla="*/ 0 h 1497567"/>
                <a:gd name="connsiteX5" fmla="*/ 7184571 w 7184571"/>
                <a:gd name="connsiteY5" fmla="*/ 631371 h 1497567"/>
                <a:gd name="connsiteX6" fmla="*/ 7184571 w 7184571"/>
                <a:gd name="connsiteY6" fmla="*/ 631371 h 1497567"/>
                <a:gd name="connsiteX7" fmla="*/ 7184571 w 7184571"/>
                <a:gd name="connsiteY7" fmla="*/ 901959 h 1497567"/>
                <a:gd name="connsiteX8" fmla="*/ 7184571 w 7184571"/>
                <a:gd name="connsiteY8" fmla="*/ 1082351 h 1497567"/>
                <a:gd name="connsiteX9" fmla="*/ 4486469 w 7184571"/>
                <a:gd name="connsiteY9" fmla="*/ 1091682 h 1497567"/>
                <a:gd name="connsiteX10" fmla="*/ 4064273 w 7184571"/>
                <a:gd name="connsiteY10" fmla="*/ 1497567 h 1497567"/>
                <a:gd name="connsiteX11" fmla="*/ 3455438 w 7184571"/>
                <a:gd name="connsiteY11" fmla="*/ 1082351 h 1497567"/>
                <a:gd name="connsiteX12" fmla="*/ 0 w 7184571"/>
                <a:gd name="connsiteY12" fmla="*/ 1082351 h 1497567"/>
                <a:gd name="connsiteX13" fmla="*/ 0 w 7184571"/>
                <a:gd name="connsiteY13" fmla="*/ 901959 h 1497567"/>
                <a:gd name="connsiteX14" fmla="*/ 0 w 7184571"/>
                <a:gd name="connsiteY14" fmla="*/ 631371 h 1497567"/>
                <a:gd name="connsiteX15" fmla="*/ 0 w 7184571"/>
                <a:gd name="connsiteY15" fmla="*/ 631371 h 1497567"/>
                <a:gd name="connsiteX16" fmla="*/ 0 w 7184571"/>
                <a:gd name="connsiteY16" fmla="*/ 0 h 1497567"/>
                <a:gd name="connsiteX0" fmla="*/ 0 w 7184571"/>
                <a:gd name="connsiteY0" fmla="*/ 0 h 1497567"/>
                <a:gd name="connsiteX1" fmla="*/ 1197429 w 7184571"/>
                <a:gd name="connsiteY1" fmla="*/ 0 h 1497567"/>
                <a:gd name="connsiteX2" fmla="*/ 1197429 w 7184571"/>
                <a:gd name="connsiteY2" fmla="*/ 0 h 1497567"/>
                <a:gd name="connsiteX3" fmla="*/ 2993571 w 7184571"/>
                <a:gd name="connsiteY3" fmla="*/ 0 h 1497567"/>
                <a:gd name="connsiteX4" fmla="*/ 7184571 w 7184571"/>
                <a:gd name="connsiteY4" fmla="*/ 0 h 1497567"/>
                <a:gd name="connsiteX5" fmla="*/ 7184571 w 7184571"/>
                <a:gd name="connsiteY5" fmla="*/ 631371 h 1497567"/>
                <a:gd name="connsiteX6" fmla="*/ 7184571 w 7184571"/>
                <a:gd name="connsiteY6" fmla="*/ 631371 h 1497567"/>
                <a:gd name="connsiteX7" fmla="*/ 7184571 w 7184571"/>
                <a:gd name="connsiteY7" fmla="*/ 901959 h 1497567"/>
                <a:gd name="connsiteX8" fmla="*/ 7184571 w 7184571"/>
                <a:gd name="connsiteY8" fmla="*/ 1082351 h 1497567"/>
                <a:gd name="connsiteX9" fmla="*/ 3758682 w 7184571"/>
                <a:gd name="connsiteY9" fmla="*/ 1091682 h 1497567"/>
                <a:gd name="connsiteX10" fmla="*/ 4064273 w 7184571"/>
                <a:gd name="connsiteY10" fmla="*/ 1497567 h 1497567"/>
                <a:gd name="connsiteX11" fmla="*/ 3455438 w 7184571"/>
                <a:gd name="connsiteY11" fmla="*/ 1082351 h 1497567"/>
                <a:gd name="connsiteX12" fmla="*/ 0 w 7184571"/>
                <a:gd name="connsiteY12" fmla="*/ 1082351 h 1497567"/>
                <a:gd name="connsiteX13" fmla="*/ 0 w 7184571"/>
                <a:gd name="connsiteY13" fmla="*/ 901959 h 1497567"/>
                <a:gd name="connsiteX14" fmla="*/ 0 w 7184571"/>
                <a:gd name="connsiteY14" fmla="*/ 631371 h 1497567"/>
                <a:gd name="connsiteX15" fmla="*/ 0 w 7184571"/>
                <a:gd name="connsiteY15" fmla="*/ 631371 h 1497567"/>
                <a:gd name="connsiteX16" fmla="*/ 0 w 7184571"/>
                <a:gd name="connsiteY16" fmla="*/ 0 h 1497567"/>
                <a:gd name="connsiteX0" fmla="*/ 0 w 7184571"/>
                <a:gd name="connsiteY0" fmla="*/ 0 h 1413592"/>
                <a:gd name="connsiteX1" fmla="*/ 1197429 w 7184571"/>
                <a:gd name="connsiteY1" fmla="*/ 0 h 1413592"/>
                <a:gd name="connsiteX2" fmla="*/ 1197429 w 7184571"/>
                <a:gd name="connsiteY2" fmla="*/ 0 h 1413592"/>
                <a:gd name="connsiteX3" fmla="*/ 2993571 w 7184571"/>
                <a:gd name="connsiteY3" fmla="*/ 0 h 1413592"/>
                <a:gd name="connsiteX4" fmla="*/ 7184571 w 7184571"/>
                <a:gd name="connsiteY4" fmla="*/ 0 h 1413592"/>
                <a:gd name="connsiteX5" fmla="*/ 7184571 w 7184571"/>
                <a:gd name="connsiteY5" fmla="*/ 631371 h 1413592"/>
                <a:gd name="connsiteX6" fmla="*/ 7184571 w 7184571"/>
                <a:gd name="connsiteY6" fmla="*/ 631371 h 1413592"/>
                <a:gd name="connsiteX7" fmla="*/ 7184571 w 7184571"/>
                <a:gd name="connsiteY7" fmla="*/ 901959 h 1413592"/>
                <a:gd name="connsiteX8" fmla="*/ 7184571 w 7184571"/>
                <a:gd name="connsiteY8" fmla="*/ 1082351 h 1413592"/>
                <a:gd name="connsiteX9" fmla="*/ 3758682 w 7184571"/>
                <a:gd name="connsiteY9" fmla="*/ 1091682 h 1413592"/>
                <a:gd name="connsiteX10" fmla="*/ 3896322 w 7184571"/>
                <a:gd name="connsiteY10" fmla="*/ 1413592 h 1413592"/>
                <a:gd name="connsiteX11" fmla="*/ 3455438 w 7184571"/>
                <a:gd name="connsiteY11" fmla="*/ 1082351 h 1413592"/>
                <a:gd name="connsiteX12" fmla="*/ 0 w 7184571"/>
                <a:gd name="connsiteY12" fmla="*/ 1082351 h 1413592"/>
                <a:gd name="connsiteX13" fmla="*/ 0 w 7184571"/>
                <a:gd name="connsiteY13" fmla="*/ 901959 h 1413592"/>
                <a:gd name="connsiteX14" fmla="*/ 0 w 7184571"/>
                <a:gd name="connsiteY14" fmla="*/ 631371 h 1413592"/>
                <a:gd name="connsiteX15" fmla="*/ 0 w 7184571"/>
                <a:gd name="connsiteY15" fmla="*/ 631371 h 1413592"/>
                <a:gd name="connsiteX16" fmla="*/ 0 w 7184571"/>
                <a:gd name="connsiteY16" fmla="*/ 0 h 1413592"/>
                <a:gd name="connsiteX0" fmla="*/ 0 w 7184571"/>
                <a:gd name="connsiteY0" fmla="*/ 0 h 1295792"/>
                <a:gd name="connsiteX1" fmla="*/ 1197429 w 7184571"/>
                <a:gd name="connsiteY1" fmla="*/ 0 h 1295792"/>
                <a:gd name="connsiteX2" fmla="*/ 1197429 w 7184571"/>
                <a:gd name="connsiteY2" fmla="*/ 0 h 1295792"/>
                <a:gd name="connsiteX3" fmla="*/ 2993571 w 7184571"/>
                <a:gd name="connsiteY3" fmla="*/ 0 h 1295792"/>
                <a:gd name="connsiteX4" fmla="*/ 7184571 w 7184571"/>
                <a:gd name="connsiteY4" fmla="*/ 0 h 1295792"/>
                <a:gd name="connsiteX5" fmla="*/ 7184571 w 7184571"/>
                <a:gd name="connsiteY5" fmla="*/ 631371 h 1295792"/>
                <a:gd name="connsiteX6" fmla="*/ 7184571 w 7184571"/>
                <a:gd name="connsiteY6" fmla="*/ 631371 h 1295792"/>
                <a:gd name="connsiteX7" fmla="*/ 7184571 w 7184571"/>
                <a:gd name="connsiteY7" fmla="*/ 901959 h 1295792"/>
                <a:gd name="connsiteX8" fmla="*/ 7184571 w 7184571"/>
                <a:gd name="connsiteY8" fmla="*/ 1082351 h 1295792"/>
                <a:gd name="connsiteX9" fmla="*/ 3758682 w 7184571"/>
                <a:gd name="connsiteY9" fmla="*/ 1091682 h 1295792"/>
                <a:gd name="connsiteX10" fmla="*/ 3810792 w 7184571"/>
                <a:gd name="connsiteY10" fmla="*/ 1295792 h 1295792"/>
                <a:gd name="connsiteX11" fmla="*/ 3455438 w 7184571"/>
                <a:gd name="connsiteY11" fmla="*/ 1082351 h 1295792"/>
                <a:gd name="connsiteX12" fmla="*/ 0 w 7184571"/>
                <a:gd name="connsiteY12" fmla="*/ 1082351 h 1295792"/>
                <a:gd name="connsiteX13" fmla="*/ 0 w 7184571"/>
                <a:gd name="connsiteY13" fmla="*/ 901959 h 1295792"/>
                <a:gd name="connsiteX14" fmla="*/ 0 w 7184571"/>
                <a:gd name="connsiteY14" fmla="*/ 631371 h 1295792"/>
                <a:gd name="connsiteX15" fmla="*/ 0 w 7184571"/>
                <a:gd name="connsiteY15" fmla="*/ 631371 h 1295792"/>
                <a:gd name="connsiteX16" fmla="*/ 0 w 7184571"/>
                <a:gd name="connsiteY16" fmla="*/ 0 h 1295792"/>
                <a:gd name="connsiteX0" fmla="*/ 0 w 7184571"/>
                <a:gd name="connsiteY0" fmla="*/ 0 h 1295792"/>
                <a:gd name="connsiteX1" fmla="*/ 1197429 w 7184571"/>
                <a:gd name="connsiteY1" fmla="*/ 0 h 1295792"/>
                <a:gd name="connsiteX2" fmla="*/ 1197429 w 7184571"/>
                <a:gd name="connsiteY2" fmla="*/ 0 h 1295792"/>
                <a:gd name="connsiteX3" fmla="*/ 2993571 w 7184571"/>
                <a:gd name="connsiteY3" fmla="*/ 0 h 1295792"/>
                <a:gd name="connsiteX4" fmla="*/ 7184571 w 7184571"/>
                <a:gd name="connsiteY4" fmla="*/ 0 h 1295792"/>
                <a:gd name="connsiteX5" fmla="*/ 7184571 w 7184571"/>
                <a:gd name="connsiteY5" fmla="*/ 631371 h 1295792"/>
                <a:gd name="connsiteX6" fmla="*/ 7184571 w 7184571"/>
                <a:gd name="connsiteY6" fmla="*/ 631371 h 1295792"/>
                <a:gd name="connsiteX7" fmla="*/ 7184571 w 7184571"/>
                <a:gd name="connsiteY7" fmla="*/ 901959 h 1295792"/>
                <a:gd name="connsiteX8" fmla="*/ 7184571 w 7184571"/>
                <a:gd name="connsiteY8" fmla="*/ 1082351 h 1295792"/>
                <a:gd name="connsiteX9" fmla="*/ 3865595 w 7184571"/>
                <a:gd name="connsiteY9" fmla="*/ 1083267 h 1295792"/>
                <a:gd name="connsiteX10" fmla="*/ 3810792 w 7184571"/>
                <a:gd name="connsiteY10" fmla="*/ 1295792 h 1295792"/>
                <a:gd name="connsiteX11" fmla="*/ 3455438 w 7184571"/>
                <a:gd name="connsiteY11" fmla="*/ 1082351 h 1295792"/>
                <a:gd name="connsiteX12" fmla="*/ 0 w 7184571"/>
                <a:gd name="connsiteY12" fmla="*/ 1082351 h 1295792"/>
                <a:gd name="connsiteX13" fmla="*/ 0 w 7184571"/>
                <a:gd name="connsiteY13" fmla="*/ 901959 h 1295792"/>
                <a:gd name="connsiteX14" fmla="*/ 0 w 7184571"/>
                <a:gd name="connsiteY14" fmla="*/ 631371 h 1295792"/>
                <a:gd name="connsiteX15" fmla="*/ 0 w 7184571"/>
                <a:gd name="connsiteY15" fmla="*/ 631371 h 1295792"/>
                <a:gd name="connsiteX16" fmla="*/ 0 w 7184571"/>
                <a:gd name="connsiteY16" fmla="*/ 0 h 1295792"/>
                <a:gd name="connsiteX0" fmla="*/ 0 w 7184571"/>
                <a:gd name="connsiteY0" fmla="*/ 0 h 1287378"/>
                <a:gd name="connsiteX1" fmla="*/ 1197429 w 7184571"/>
                <a:gd name="connsiteY1" fmla="*/ 0 h 1287378"/>
                <a:gd name="connsiteX2" fmla="*/ 1197429 w 7184571"/>
                <a:gd name="connsiteY2" fmla="*/ 0 h 1287378"/>
                <a:gd name="connsiteX3" fmla="*/ 2993571 w 7184571"/>
                <a:gd name="connsiteY3" fmla="*/ 0 h 1287378"/>
                <a:gd name="connsiteX4" fmla="*/ 7184571 w 7184571"/>
                <a:gd name="connsiteY4" fmla="*/ 0 h 1287378"/>
                <a:gd name="connsiteX5" fmla="*/ 7184571 w 7184571"/>
                <a:gd name="connsiteY5" fmla="*/ 631371 h 1287378"/>
                <a:gd name="connsiteX6" fmla="*/ 7184571 w 7184571"/>
                <a:gd name="connsiteY6" fmla="*/ 631371 h 1287378"/>
                <a:gd name="connsiteX7" fmla="*/ 7184571 w 7184571"/>
                <a:gd name="connsiteY7" fmla="*/ 901959 h 1287378"/>
                <a:gd name="connsiteX8" fmla="*/ 7184571 w 7184571"/>
                <a:gd name="connsiteY8" fmla="*/ 1082351 h 1287378"/>
                <a:gd name="connsiteX9" fmla="*/ 3865595 w 7184571"/>
                <a:gd name="connsiteY9" fmla="*/ 1083267 h 1287378"/>
                <a:gd name="connsiteX10" fmla="*/ 3960471 w 7184571"/>
                <a:gd name="connsiteY10" fmla="*/ 1287378 h 1287378"/>
                <a:gd name="connsiteX11" fmla="*/ 3455438 w 7184571"/>
                <a:gd name="connsiteY11" fmla="*/ 1082351 h 1287378"/>
                <a:gd name="connsiteX12" fmla="*/ 0 w 7184571"/>
                <a:gd name="connsiteY12" fmla="*/ 1082351 h 1287378"/>
                <a:gd name="connsiteX13" fmla="*/ 0 w 7184571"/>
                <a:gd name="connsiteY13" fmla="*/ 901959 h 1287378"/>
                <a:gd name="connsiteX14" fmla="*/ 0 w 7184571"/>
                <a:gd name="connsiteY14" fmla="*/ 631371 h 1287378"/>
                <a:gd name="connsiteX15" fmla="*/ 0 w 7184571"/>
                <a:gd name="connsiteY15" fmla="*/ 631371 h 1287378"/>
                <a:gd name="connsiteX16" fmla="*/ 0 w 7184571"/>
                <a:gd name="connsiteY16" fmla="*/ 0 h 128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184571" h="1287378">
                  <a:moveTo>
                    <a:pt x="0" y="0"/>
                  </a:moveTo>
                  <a:lnTo>
                    <a:pt x="1197429" y="0"/>
                  </a:lnTo>
                  <a:lnTo>
                    <a:pt x="1197429" y="0"/>
                  </a:lnTo>
                  <a:lnTo>
                    <a:pt x="2993571" y="0"/>
                  </a:lnTo>
                  <a:lnTo>
                    <a:pt x="7184571" y="0"/>
                  </a:lnTo>
                  <a:lnTo>
                    <a:pt x="7184571" y="631371"/>
                  </a:lnTo>
                  <a:lnTo>
                    <a:pt x="7184571" y="631371"/>
                  </a:lnTo>
                  <a:lnTo>
                    <a:pt x="7184571" y="901959"/>
                  </a:lnTo>
                  <a:lnTo>
                    <a:pt x="7184571" y="1082351"/>
                  </a:lnTo>
                  <a:lnTo>
                    <a:pt x="3865595" y="1083267"/>
                  </a:lnTo>
                  <a:lnTo>
                    <a:pt x="3960471" y="1287378"/>
                  </a:lnTo>
                  <a:lnTo>
                    <a:pt x="3455438" y="1082351"/>
                  </a:lnTo>
                  <a:lnTo>
                    <a:pt x="0" y="1082351"/>
                  </a:lnTo>
                  <a:lnTo>
                    <a:pt x="0" y="901959"/>
                  </a:lnTo>
                  <a:lnTo>
                    <a:pt x="0" y="631371"/>
                  </a:lnTo>
                  <a:lnTo>
                    <a:pt x="0" y="631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71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" name="楕円 36">
              <a:extLst>
                <a:ext uri="{FF2B5EF4-FFF2-40B4-BE49-F238E27FC236}">
                  <a16:creationId xmlns:a16="http://schemas.microsoft.com/office/drawing/2014/main" id="{790B8474-11B0-4BE4-A621-1ACADA7E3968}"/>
                </a:ext>
              </a:extLst>
            </p:cNvPr>
            <p:cNvSpPr/>
            <p:nvPr/>
          </p:nvSpPr>
          <p:spPr>
            <a:xfrm>
              <a:off x="5844461" y="-3175"/>
              <a:ext cx="1112680" cy="1085850"/>
            </a:xfrm>
            <a:prstGeom prst="ellipse">
              <a:avLst/>
            </a:prstGeom>
            <a:solidFill>
              <a:srgbClr val="F171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466B2352-4634-4554-9EB9-F0F1B9399E5C}"/>
              </a:ext>
            </a:extLst>
          </p:cNvPr>
          <p:cNvSpPr txBox="1"/>
          <p:nvPr/>
        </p:nvSpPr>
        <p:spPr>
          <a:xfrm>
            <a:off x="74355" y="55974"/>
            <a:ext cx="8829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例１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スマホ（スマートフォン）教室</a:t>
            </a:r>
            <a:endParaRPr kumimoji="1" lang="en-US" altLang="ja-JP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268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937087AB-5912-4B06-83C7-FA2ABE49F1E7}"/>
              </a:ext>
            </a:extLst>
          </p:cNvPr>
          <p:cNvGrpSpPr/>
          <p:nvPr/>
        </p:nvGrpSpPr>
        <p:grpSpPr>
          <a:xfrm>
            <a:off x="1360858" y="3905759"/>
            <a:ext cx="10096500" cy="2623967"/>
            <a:chOff x="1743075" y="4318207"/>
            <a:chExt cx="10201781" cy="2080908"/>
          </a:xfrm>
        </p:grpSpPr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49F9A32F-36C2-4161-8E8C-45A16443C80E}"/>
                </a:ext>
              </a:extLst>
            </p:cNvPr>
            <p:cNvSpPr/>
            <p:nvPr/>
          </p:nvSpPr>
          <p:spPr>
            <a:xfrm>
              <a:off x="1743075" y="4318207"/>
              <a:ext cx="10201781" cy="20809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6" name="二等辺三角形 45">
              <a:extLst>
                <a:ext uri="{FF2B5EF4-FFF2-40B4-BE49-F238E27FC236}">
                  <a16:creationId xmlns:a16="http://schemas.microsoft.com/office/drawing/2014/main" id="{02C8250B-621A-497F-8775-3780DC41DD31}"/>
                </a:ext>
              </a:extLst>
            </p:cNvPr>
            <p:cNvSpPr/>
            <p:nvPr/>
          </p:nvSpPr>
          <p:spPr>
            <a:xfrm rot="5400000">
              <a:off x="1565148" y="5228270"/>
              <a:ext cx="609600" cy="253746"/>
            </a:xfrm>
            <a:prstGeom prst="triangle">
              <a:avLst/>
            </a:prstGeom>
            <a:solidFill>
              <a:srgbClr val="F1ED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F67A5C3F-B45F-4ADE-9878-0DC301864A4F}"/>
              </a:ext>
            </a:extLst>
          </p:cNvPr>
          <p:cNvSpPr/>
          <p:nvPr/>
        </p:nvSpPr>
        <p:spPr>
          <a:xfrm rot="5400000">
            <a:off x="4284130" y="-4293721"/>
            <a:ext cx="3632816" cy="12192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6DF8111-7D8E-4BE7-B6D7-32F375A6B8F7}"/>
              </a:ext>
            </a:extLst>
          </p:cNvPr>
          <p:cNvSpPr txBox="1"/>
          <p:nvPr/>
        </p:nvSpPr>
        <p:spPr>
          <a:xfrm>
            <a:off x="1995256" y="4098994"/>
            <a:ext cx="4358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1718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受けられる手続き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1718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6D14491-DD96-4545-A7D0-89C215A364C8}"/>
              </a:ext>
            </a:extLst>
          </p:cNvPr>
          <p:cNvGrpSpPr/>
          <p:nvPr/>
        </p:nvGrpSpPr>
        <p:grpSpPr>
          <a:xfrm>
            <a:off x="88117" y="1514416"/>
            <a:ext cx="8374350" cy="1765190"/>
            <a:chOff x="1934081" y="1393385"/>
            <a:chExt cx="8598173" cy="1478142"/>
          </a:xfrm>
        </p:grpSpPr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332DBED4-CCFD-4EF5-BA15-CECC4DDE9217}"/>
                </a:ext>
              </a:extLst>
            </p:cNvPr>
            <p:cNvGrpSpPr/>
            <p:nvPr/>
          </p:nvGrpSpPr>
          <p:grpSpPr>
            <a:xfrm>
              <a:off x="1934081" y="1393385"/>
              <a:ext cx="8323836" cy="1478142"/>
              <a:chOff x="2982339" y="1456221"/>
              <a:chExt cx="6550090" cy="1376665"/>
            </a:xfrm>
          </p:grpSpPr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007F53CD-0609-4E0B-8A0F-1B1F1353BDAF}"/>
                  </a:ext>
                </a:extLst>
              </p:cNvPr>
              <p:cNvSpPr/>
              <p:nvPr/>
            </p:nvSpPr>
            <p:spPr>
              <a:xfrm>
                <a:off x="3066315" y="1526600"/>
                <a:ext cx="6466114" cy="1306286"/>
              </a:xfrm>
              <a:prstGeom prst="rect">
                <a:avLst/>
              </a:prstGeom>
              <a:solidFill>
                <a:srgbClr val="F7A4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33244C87-D3E7-4911-A33F-B3A5E3E6AFEC}"/>
                  </a:ext>
                </a:extLst>
              </p:cNvPr>
              <p:cNvSpPr/>
              <p:nvPr/>
            </p:nvSpPr>
            <p:spPr>
              <a:xfrm>
                <a:off x="2982339" y="1456221"/>
                <a:ext cx="6466114" cy="1306286"/>
              </a:xfrm>
              <a:prstGeom prst="rect">
                <a:avLst/>
              </a:prstGeom>
              <a:solidFill>
                <a:srgbClr val="FCE7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A5B3D9B4-3CE9-484C-BB4F-072AB0332789}"/>
                </a:ext>
              </a:extLst>
            </p:cNvPr>
            <p:cNvSpPr txBox="1"/>
            <p:nvPr/>
          </p:nvSpPr>
          <p:spPr>
            <a:xfrm>
              <a:off x="1940486" y="1651570"/>
              <a:ext cx="8591768" cy="798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マイナンバーカードの一部手続きができる窓口を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区内５か所のまちづくりセンターに設置</a:t>
              </a:r>
              <a:endPara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B7C18FE9-58B7-41C6-B377-C44E45DE6144}"/>
              </a:ext>
            </a:extLst>
          </p:cNvPr>
          <p:cNvGrpSpPr/>
          <p:nvPr/>
        </p:nvGrpSpPr>
        <p:grpSpPr>
          <a:xfrm>
            <a:off x="0" y="-9065"/>
            <a:ext cx="10783957" cy="1647215"/>
            <a:chOff x="1" y="-3175"/>
            <a:chExt cx="6957140" cy="1290552"/>
          </a:xfrm>
        </p:grpSpPr>
        <p:sp>
          <p:nvSpPr>
            <p:cNvPr id="36" name="吹き出し: 四角形 35">
              <a:extLst>
                <a:ext uri="{FF2B5EF4-FFF2-40B4-BE49-F238E27FC236}">
                  <a16:creationId xmlns:a16="http://schemas.microsoft.com/office/drawing/2014/main" id="{59AD8C12-4318-4544-8863-917B3818EA62}"/>
                </a:ext>
              </a:extLst>
            </p:cNvPr>
            <p:cNvSpPr/>
            <p:nvPr/>
          </p:nvSpPr>
          <p:spPr>
            <a:xfrm>
              <a:off x="1" y="-1"/>
              <a:ext cx="6400800" cy="1287378"/>
            </a:xfrm>
            <a:custGeom>
              <a:avLst/>
              <a:gdLst>
                <a:gd name="connsiteX0" fmla="*/ 0 w 7184571"/>
                <a:gd name="connsiteY0" fmla="*/ 0 h 1082351"/>
                <a:gd name="connsiteX1" fmla="*/ 1197429 w 7184571"/>
                <a:gd name="connsiteY1" fmla="*/ 0 h 1082351"/>
                <a:gd name="connsiteX2" fmla="*/ 1197429 w 7184571"/>
                <a:gd name="connsiteY2" fmla="*/ 0 h 1082351"/>
                <a:gd name="connsiteX3" fmla="*/ 2993571 w 7184571"/>
                <a:gd name="connsiteY3" fmla="*/ 0 h 1082351"/>
                <a:gd name="connsiteX4" fmla="*/ 7184571 w 7184571"/>
                <a:gd name="connsiteY4" fmla="*/ 0 h 1082351"/>
                <a:gd name="connsiteX5" fmla="*/ 7184571 w 7184571"/>
                <a:gd name="connsiteY5" fmla="*/ 631371 h 1082351"/>
                <a:gd name="connsiteX6" fmla="*/ 7184571 w 7184571"/>
                <a:gd name="connsiteY6" fmla="*/ 631371 h 1082351"/>
                <a:gd name="connsiteX7" fmla="*/ 7184571 w 7184571"/>
                <a:gd name="connsiteY7" fmla="*/ 901959 h 1082351"/>
                <a:gd name="connsiteX8" fmla="*/ 7184571 w 7184571"/>
                <a:gd name="connsiteY8" fmla="*/ 1082351 h 1082351"/>
                <a:gd name="connsiteX9" fmla="*/ 2993571 w 7184571"/>
                <a:gd name="connsiteY9" fmla="*/ 1082351 h 1082351"/>
                <a:gd name="connsiteX10" fmla="*/ 3523098 w 7184571"/>
                <a:gd name="connsiteY10" fmla="*/ 1441583 h 1082351"/>
                <a:gd name="connsiteX11" fmla="*/ 1197429 w 7184571"/>
                <a:gd name="connsiteY11" fmla="*/ 1082351 h 1082351"/>
                <a:gd name="connsiteX12" fmla="*/ 0 w 7184571"/>
                <a:gd name="connsiteY12" fmla="*/ 1082351 h 1082351"/>
                <a:gd name="connsiteX13" fmla="*/ 0 w 7184571"/>
                <a:gd name="connsiteY13" fmla="*/ 901959 h 1082351"/>
                <a:gd name="connsiteX14" fmla="*/ 0 w 7184571"/>
                <a:gd name="connsiteY14" fmla="*/ 631371 h 1082351"/>
                <a:gd name="connsiteX15" fmla="*/ 0 w 7184571"/>
                <a:gd name="connsiteY15" fmla="*/ 631371 h 1082351"/>
                <a:gd name="connsiteX16" fmla="*/ 0 w 7184571"/>
                <a:gd name="connsiteY16" fmla="*/ 0 h 1082351"/>
                <a:gd name="connsiteX0" fmla="*/ 0 w 7184571"/>
                <a:gd name="connsiteY0" fmla="*/ 0 h 1441583"/>
                <a:gd name="connsiteX1" fmla="*/ 1197429 w 7184571"/>
                <a:gd name="connsiteY1" fmla="*/ 0 h 1441583"/>
                <a:gd name="connsiteX2" fmla="*/ 1197429 w 7184571"/>
                <a:gd name="connsiteY2" fmla="*/ 0 h 1441583"/>
                <a:gd name="connsiteX3" fmla="*/ 2993571 w 7184571"/>
                <a:gd name="connsiteY3" fmla="*/ 0 h 1441583"/>
                <a:gd name="connsiteX4" fmla="*/ 7184571 w 7184571"/>
                <a:gd name="connsiteY4" fmla="*/ 0 h 1441583"/>
                <a:gd name="connsiteX5" fmla="*/ 7184571 w 7184571"/>
                <a:gd name="connsiteY5" fmla="*/ 631371 h 1441583"/>
                <a:gd name="connsiteX6" fmla="*/ 7184571 w 7184571"/>
                <a:gd name="connsiteY6" fmla="*/ 631371 h 1441583"/>
                <a:gd name="connsiteX7" fmla="*/ 7184571 w 7184571"/>
                <a:gd name="connsiteY7" fmla="*/ 901959 h 1441583"/>
                <a:gd name="connsiteX8" fmla="*/ 7184571 w 7184571"/>
                <a:gd name="connsiteY8" fmla="*/ 1082351 h 1441583"/>
                <a:gd name="connsiteX9" fmla="*/ 4486469 w 7184571"/>
                <a:gd name="connsiteY9" fmla="*/ 1091682 h 1441583"/>
                <a:gd name="connsiteX10" fmla="*/ 3523098 w 7184571"/>
                <a:gd name="connsiteY10" fmla="*/ 1441583 h 1441583"/>
                <a:gd name="connsiteX11" fmla="*/ 1197429 w 7184571"/>
                <a:gd name="connsiteY11" fmla="*/ 1082351 h 1441583"/>
                <a:gd name="connsiteX12" fmla="*/ 0 w 7184571"/>
                <a:gd name="connsiteY12" fmla="*/ 1082351 h 1441583"/>
                <a:gd name="connsiteX13" fmla="*/ 0 w 7184571"/>
                <a:gd name="connsiteY13" fmla="*/ 901959 h 1441583"/>
                <a:gd name="connsiteX14" fmla="*/ 0 w 7184571"/>
                <a:gd name="connsiteY14" fmla="*/ 631371 h 1441583"/>
                <a:gd name="connsiteX15" fmla="*/ 0 w 7184571"/>
                <a:gd name="connsiteY15" fmla="*/ 631371 h 1441583"/>
                <a:gd name="connsiteX16" fmla="*/ 0 w 7184571"/>
                <a:gd name="connsiteY16" fmla="*/ 0 h 1441583"/>
                <a:gd name="connsiteX0" fmla="*/ 0 w 7184571"/>
                <a:gd name="connsiteY0" fmla="*/ 0 h 1441583"/>
                <a:gd name="connsiteX1" fmla="*/ 1197429 w 7184571"/>
                <a:gd name="connsiteY1" fmla="*/ 0 h 1441583"/>
                <a:gd name="connsiteX2" fmla="*/ 1197429 w 7184571"/>
                <a:gd name="connsiteY2" fmla="*/ 0 h 1441583"/>
                <a:gd name="connsiteX3" fmla="*/ 2993571 w 7184571"/>
                <a:gd name="connsiteY3" fmla="*/ 0 h 1441583"/>
                <a:gd name="connsiteX4" fmla="*/ 7184571 w 7184571"/>
                <a:gd name="connsiteY4" fmla="*/ 0 h 1441583"/>
                <a:gd name="connsiteX5" fmla="*/ 7184571 w 7184571"/>
                <a:gd name="connsiteY5" fmla="*/ 631371 h 1441583"/>
                <a:gd name="connsiteX6" fmla="*/ 7184571 w 7184571"/>
                <a:gd name="connsiteY6" fmla="*/ 631371 h 1441583"/>
                <a:gd name="connsiteX7" fmla="*/ 7184571 w 7184571"/>
                <a:gd name="connsiteY7" fmla="*/ 901959 h 1441583"/>
                <a:gd name="connsiteX8" fmla="*/ 7184571 w 7184571"/>
                <a:gd name="connsiteY8" fmla="*/ 1082351 h 1441583"/>
                <a:gd name="connsiteX9" fmla="*/ 4486469 w 7184571"/>
                <a:gd name="connsiteY9" fmla="*/ 1091682 h 1441583"/>
                <a:gd name="connsiteX10" fmla="*/ 3523098 w 7184571"/>
                <a:gd name="connsiteY10" fmla="*/ 1441583 h 1441583"/>
                <a:gd name="connsiteX11" fmla="*/ 3455438 w 7184571"/>
                <a:gd name="connsiteY11" fmla="*/ 1082351 h 1441583"/>
                <a:gd name="connsiteX12" fmla="*/ 0 w 7184571"/>
                <a:gd name="connsiteY12" fmla="*/ 1082351 h 1441583"/>
                <a:gd name="connsiteX13" fmla="*/ 0 w 7184571"/>
                <a:gd name="connsiteY13" fmla="*/ 901959 h 1441583"/>
                <a:gd name="connsiteX14" fmla="*/ 0 w 7184571"/>
                <a:gd name="connsiteY14" fmla="*/ 631371 h 1441583"/>
                <a:gd name="connsiteX15" fmla="*/ 0 w 7184571"/>
                <a:gd name="connsiteY15" fmla="*/ 631371 h 1441583"/>
                <a:gd name="connsiteX16" fmla="*/ 0 w 7184571"/>
                <a:gd name="connsiteY16" fmla="*/ 0 h 1441583"/>
                <a:gd name="connsiteX0" fmla="*/ 0 w 7184571"/>
                <a:gd name="connsiteY0" fmla="*/ 0 h 1497567"/>
                <a:gd name="connsiteX1" fmla="*/ 1197429 w 7184571"/>
                <a:gd name="connsiteY1" fmla="*/ 0 h 1497567"/>
                <a:gd name="connsiteX2" fmla="*/ 1197429 w 7184571"/>
                <a:gd name="connsiteY2" fmla="*/ 0 h 1497567"/>
                <a:gd name="connsiteX3" fmla="*/ 2993571 w 7184571"/>
                <a:gd name="connsiteY3" fmla="*/ 0 h 1497567"/>
                <a:gd name="connsiteX4" fmla="*/ 7184571 w 7184571"/>
                <a:gd name="connsiteY4" fmla="*/ 0 h 1497567"/>
                <a:gd name="connsiteX5" fmla="*/ 7184571 w 7184571"/>
                <a:gd name="connsiteY5" fmla="*/ 631371 h 1497567"/>
                <a:gd name="connsiteX6" fmla="*/ 7184571 w 7184571"/>
                <a:gd name="connsiteY6" fmla="*/ 631371 h 1497567"/>
                <a:gd name="connsiteX7" fmla="*/ 7184571 w 7184571"/>
                <a:gd name="connsiteY7" fmla="*/ 901959 h 1497567"/>
                <a:gd name="connsiteX8" fmla="*/ 7184571 w 7184571"/>
                <a:gd name="connsiteY8" fmla="*/ 1082351 h 1497567"/>
                <a:gd name="connsiteX9" fmla="*/ 4486469 w 7184571"/>
                <a:gd name="connsiteY9" fmla="*/ 1091682 h 1497567"/>
                <a:gd name="connsiteX10" fmla="*/ 4064273 w 7184571"/>
                <a:gd name="connsiteY10" fmla="*/ 1497567 h 1497567"/>
                <a:gd name="connsiteX11" fmla="*/ 3455438 w 7184571"/>
                <a:gd name="connsiteY11" fmla="*/ 1082351 h 1497567"/>
                <a:gd name="connsiteX12" fmla="*/ 0 w 7184571"/>
                <a:gd name="connsiteY12" fmla="*/ 1082351 h 1497567"/>
                <a:gd name="connsiteX13" fmla="*/ 0 w 7184571"/>
                <a:gd name="connsiteY13" fmla="*/ 901959 h 1497567"/>
                <a:gd name="connsiteX14" fmla="*/ 0 w 7184571"/>
                <a:gd name="connsiteY14" fmla="*/ 631371 h 1497567"/>
                <a:gd name="connsiteX15" fmla="*/ 0 w 7184571"/>
                <a:gd name="connsiteY15" fmla="*/ 631371 h 1497567"/>
                <a:gd name="connsiteX16" fmla="*/ 0 w 7184571"/>
                <a:gd name="connsiteY16" fmla="*/ 0 h 1497567"/>
                <a:gd name="connsiteX0" fmla="*/ 0 w 7184571"/>
                <a:gd name="connsiteY0" fmla="*/ 0 h 1497567"/>
                <a:gd name="connsiteX1" fmla="*/ 1197429 w 7184571"/>
                <a:gd name="connsiteY1" fmla="*/ 0 h 1497567"/>
                <a:gd name="connsiteX2" fmla="*/ 1197429 w 7184571"/>
                <a:gd name="connsiteY2" fmla="*/ 0 h 1497567"/>
                <a:gd name="connsiteX3" fmla="*/ 2993571 w 7184571"/>
                <a:gd name="connsiteY3" fmla="*/ 0 h 1497567"/>
                <a:gd name="connsiteX4" fmla="*/ 7184571 w 7184571"/>
                <a:gd name="connsiteY4" fmla="*/ 0 h 1497567"/>
                <a:gd name="connsiteX5" fmla="*/ 7184571 w 7184571"/>
                <a:gd name="connsiteY5" fmla="*/ 631371 h 1497567"/>
                <a:gd name="connsiteX6" fmla="*/ 7184571 w 7184571"/>
                <a:gd name="connsiteY6" fmla="*/ 631371 h 1497567"/>
                <a:gd name="connsiteX7" fmla="*/ 7184571 w 7184571"/>
                <a:gd name="connsiteY7" fmla="*/ 901959 h 1497567"/>
                <a:gd name="connsiteX8" fmla="*/ 7184571 w 7184571"/>
                <a:gd name="connsiteY8" fmla="*/ 1082351 h 1497567"/>
                <a:gd name="connsiteX9" fmla="*/ 3758682 w 7184571"/>
                <a:gd name="connsiteY9" fmla="*/ 1091682 h 1497567"/>
                <a:gd name="connsiteX10" fmla="*/ 4064273 w 7184571"/>
                <a:gd name="connsiteY10" fmla="*/ 1497567 h 1497567"/>
                <a:gd name="connsiteX11" fmla="*/ 3455438 w 7184571"/>
                <a:gd name="connsiteY11" fmla="*/ 1082351 h 1497567"/>
                <a:gd name="connsiteX12" fmla="*/ 0 w 7184571"/>
                <a:gd name="connsiteY12" fmla="*/ 1082351 h 1497567"/>
                <a:gd name="connsiteX13" fmla="*/ 0 w 7184571"/>
                <a:gd name="connsiteY13" fmla="*/ 901959 h 1497567"/>
                <a:gd name="connsiteX14" fmla="*/ 0 w 7184571"/>
                <a:gd name="connsiteY14" fmla="*/ 631371 h 1497567"/>
                <a:gd name="connsiteX15" fmla="*/ 0 w 7184571"/>
                <a:gd name="connsiteY15" fmla="*/ 631371 h 1497567"/>
                <a:gd name="connsiteX16" fmla="*/ 0 w 7184571"/>
                <a:gd name="connsiteY16" fmla="*/ 0 h 1497567"/>
                <a:gd name="connsiteX0" fmla="*/ 0 w 7184571"/>
                <a:gd name="connsiteY0" fmla="*/ 0 h 1413592"/>
                <a:gd name="connsiteX1" fmla="*/ 1197429 w 7184571"/>
                <a:gd name="connsiteY1" fmla="*/ 0 h 1413592"/>
                <a:gd name="connsiteX2" fmla="*/ 1197429 w 7184571"/>
                <a:gd name="connsiteY2" fmla="*/ 0 h 1413592"/>
                <a:gd name="connsiteX3" fmla="*/ 2993571 w 7184571"/>
                <a:gd name="connsiteY3" fmla="*/ 0 h 1413592"/>
                <a:gd name="connsiteX4" fmla="*/ 7184571 w 7184571"/>
                <a:gd name="connsiteY4" fmla="*/ 0 h 1413592"/>
                <a:gd name="connsiteX5" fmla="*/ 7184571 w 7184571"/>
                <a:gd name="connsiteY5" fmla="*/ 631371 h 1413592"/>
                <a:gd name="connsiteX6" fmla="*/ 7184571 w 7184571"/>
                <a:gd name="connsiteY6" fmla="*/ 631371 h 1413592"/>
                <a:gd name="connsiteX7" fmla="*/ 7184571 w 7184571"/>
                <a:gd name="connsiteY7" fmla="*/ 901959 h 1413592"/>
                <a:gd name="connsiteX8" fmla="*/ 7184571 w 7184571"/>
                <a:gd name="connsiteY8" fmla="*/ 1082351 h 1413592"/>
                <a:gd name="connsiteX9" fmla="*/ 3758682 w 7184571"/>
                <a:gd name="connsiteY9" fmla="*/ 1091682 h 1413592"/>
                <a:gd name="connsiteX10" fmla="*/ 3896322 w 7184571"/>
                <a:gd name="connsiteY10" fmla="*/ 1413592 h 1413592"/>
                <a:gd name="connsiteX11" fmla="*/ 3455438 w 7184571"/>
                <a:gd name="connsiteY11" fmla="*/ 1082351 h 1413592"/>
                <a:gd name="connsiteX12" fmla="*/ 0 w 7184571"/>
                <a:gd name="connsiteY12" fmla="*/ 1082351 h 1413592"/>
                <a:gd name="connsiteX13" fmla="*/ 0 w 7184571"/>
                <a:gd name="connsiteY13" fmla="*/ 901959 h 1413592"/>
                <a:gd name="connsiteX14" fmla="*/ 0 w 7184571"/>
                <a:gd name="connsiteY14" fmla="*/ 631371 h 1413592"/>
                <a:gd name="connsiteX15" fmla="*/ 0 w 7184571"/>
                <a:gd name="connsiteY15" fmla="*/ 631371 h 1413592"/>
                <a:gd name="connsiteX16" fmla="*/ 0 w 7184571"/>
                <a:gd name="connsiteY16" fmla="*/ 0 h 1413592"/>
                <a:gd name="connsiteX0" fmla="*/ 0 w 7184571"/>
                <a:gd name="connsiteY0" fmla="*/ 0 h 1295792"/>
                <a:gd name="connsiteX1" fmla="*/ 1197429 w 7184571"/>
                <a:gd name="connsiteY1" fmla="*/ 0 h 1295792"/>
                <a:gd name="connsiteX2" fmla="*/ 1197429 w 7184571"/>
                <a:gd name="connsiteY2" fmla="*/ 0 h 1295792"/>
                <a:gd name="connsiteX3" fmla="*/ 2993571 w 7184571"/>
                <a:gd name="connsiteY3" fmla="*/ 0 h 1295792"/>
                <a:gd name="connsiteX4" fmla="*/ 7184571 w 7184571"/>
                <a:gd name="connsiteY4" fmla="*/ 0 h 1295792"/>
                <a:gd name="connsiteX5" fmla="*/ 7184571 w 7184571"/>
                <a:gd name="connsiteY5" fmla="*/ 631371 h 1295792"/>
                <a:gd name="connsiteX6" fmla="*/ 7184571 w 7184571"/>
                <a:gd name="connsiteY6" fmla="*/ 631371 h 1295792"/>
                <a:gd name="connsiteX7" fmla="*/ 7184571 w 7184571"/>
                <a:gd name="connsiteY7" fmla="*/ 901959 h 1295792"/>
                <a:gd name="connsiteX8" fmla="*/ 7184571 w 7184571"/>
                <a:gd name="connsiteY8" fmla="*/ 1082351 h 1295792"/>
                <a:gd name="connsiteX9" fmla="*/ 3758682 w 7184571"/>
                <a:gd name="connsiteY9" fmla="*/ 1091682 h 1295792"/>
                <a:gd name="connsiteX10" fmla="*/ 3810792 w 7184571"/>
                <a:gd name="connsiteY10" fmla="*/ 1295792 h 1295792"/>
                <a:gd name="connsiteX11" fmla="*/ 3455438 w 7184571"/>
                <a:gd name="connsiteY11" fmla="*/ 1082351 h 1295792"/>
                <a:gd name="connsiteX12" fmla="*/ 0 w 7184571"/>
                <a:gd name="connsiteY12" fmla="*/ 1082351 h 1295792"/>
                <a:gd name="connsiteX13" fmla="*/ 0 w 7184571"/>
                <a:gd name="connsiteY13" fmla="*/ 901959 h 1295792"/>
                <a:gd name="connsiteX14" fmla="*/ 0 w 7184571"/>
                <a:gd name="connsiteY14" fmla="*/ 631371 h 1295792"/>
                <a:gd name="connsiteX15" fmla="*/ 0 w 7184571"/>
                <a:gd name="connsiteY15" fmla="*/ 631371 h 1295792"/>
                <a:gd name="connsiteX16" fmla="*/ 0 w 7184571"/>
                <a:gd name="connsiteY16" fmla="*/ 0 h 1295792"/>
                <a:gd name="connsiteX0" fmla="*/ 0 w 7184571"/>
                <a:gd name="connsiteY0" fmla="*/ 0 h 1295792"/>
                <a:gd name="connsiteX1" fmla="*/ 1197429 w 7184571"/>
                <a:gd name="connsiteY1" fmla="*/ 0 h 1295792"/>
                <a:gd name="connsiteX2" fmla="*/ 1197429 w 7184571"/>
                <a:gd name="connsiteY2" fmla="*/ 0 h 1295792"/>
                <a:gd name="connsiteX3" fmla="*/ 2993571 w 7184571"/>
                <a:gd name="connsiteY3" fmla="*/ 0 h 1295792"/>
                <a:gd name="connsiteX4" fmla="*/ 7184571 w 7184571"/>
                <a:gd name="connsiteY4" fmla="*/ 0 h 1295792"/>
                <a:gd name="connsiteX5" fmla="*/ 7184571 w 7184571"/>
                <a:gd name="connsiteY5" fmla="*/ 631371 h 1295792"/>
                <a:gd name="connsiteX6" fmla="*/ 7184571 w 7184571"/>
                <a:gd name="connsiteY6" fmla="*/ 631371 h 1295792"/>
                <a:gd name="connsiteX7" fmla="*/ 7184571 w 7184571"/>
                <a:gd name="connsiteY7" fmla="*/ 901959 h 1295792"/>
                <a:gd name="connsiteX8" fmla="*/ 7184571 w 7184571"/>
                <a:gd name="connsiteY8" fmla="*/ 1082351 h 1295792"/>
                <a:gd name="connsiteX9" fmla="*/ 3865595 w 7184571"/>
                <a:gd name="connsiteY9" fmla="*/ 1083267 h 1295792"/>
                <a:gd name="connsiteX10" fmla="*/ 3810792 w 7184571"/>
                <a:gd name="connsiteY10" fmla="*/ 1295792 h 1295792"/>
                <a:gd name="connsiteX11" fmla="*/ 3455438 w 7184571"/>
                <a:gd name="connsiteY11" fmla="*/ 1082351 h 1295792"/>
                <a:gd name="connsiteX12" fmla="*/ 0 w 7184571"/>
                <a:gd name="connsiteY12" fmla="*/ 1082351 h 1295792"/>
                <a:gd name="connsiteX13" fmla="*/ 0 w 7184571"/>
                <a:gd name="connsiteY13" fmla="*/ 901959 h 1295792"/>
                <a:gd name="connsiteX14" fmla="*/ 0 w 7184571"/>
                <a:gd name="connsiteY14" fmla="*/ 631371 h 1295792"/>
                <a:gd name="connsiteX15" fmla="*/ 0 w 7184571"/>
                <a:gd name="connsiteY15" fmla="*/ 631371 h 1295792"/>
                <a:gd name="connsiteX16" fmla="*/ 0 w 7184571"/>
                <a:gd name="connsiteY16" fmla="*/ 0 h 1295792"/>
                <a:gd name="connsiteX0" fmla="*/ 0 w 7184571"/>
                <a:gd name="connsiteY0" fmla="*/ 0 h 1287378"/>
                <a:gd name="connsiteX1" fmla="*/ 1197429 w 7184571"/>
                <a:gd name="connsiteY1" fmla="*/ 0 h 1287378"/>
                <a:gd name="connsiteX2" fmla="*/ 1197429 w 7184571"/>
                <a:gd name="connsiteY2" fmla="*/ 0 h 1287378"/>
                <a:gd name="connsiteX3" fmla="*/ 2993571 w 7184571"/>
                <a:gd name="connsiteY3" fmla="*/ 0 h 1287378"/>
                <a:gd name="connsiteX4" fmla="*/ 7184571 w 7184571"/>
                <a:gd name="connsiteY4" fmla="*/ 0 h 1287378"/>
                <a:gd name="connsiteX5" fmla="*/ 7184571 w 7184571"/>
                <a:gd name="connsiteY5" fmla="*/ 631371 h 1287378"/>
                <a:gd name="connsiteX6" fmla="*/ 7184571 w 7184571"/>
                <a:gd name="connsiteY6" fmla="*/ 631371 h 1287378"/>
                <a:gd name="connsiteX7" fmla="*/ 7184571 w 7184571"/>
                <a:gd name="connsiteY7" fmla="*/ 901959 h 1287378"/>
                <a:gd name="connsiteX8" fmla="*/ 7184571 w 7184571"/>
                <a:gd name="connsiteY8" fmla="*/ 1082351 h 1287378"/>
                <a:gd name="connsiteX9" fmla="*/ 3865595 w 7184571"/>
                <a:gd name="connsiteY9" fmla="*/ 1083267 h 1287378"/>
                <a:gd name="connsiteX10" fmla="*/ 3960471 w 7184571"/>
                <a:gd name="connsiteY10" fmla="*/ 1287378 h 1287378"/>
                <a:gd name="connsiteX11" fmla="*/ 3455438 w 7184571"/>
                <a:gd name="connsiteY11" fmla="*/ 1082351 h 1287378"/>
                <a:gd name="connsiteX12" fmla="*/ 0 w 7184571"/>
                <a:gd name="connsiteY12" fmla="*/ 1082351 h 1287378"/>
                <a:gd name="connsiteX13" fmla="*/ 0 w 7184571"/>
                <a:gd name="connsiteY13" fmla="*/ 901959 h 1287378"/>
                <a:gd name="connsiteX14" fmla="*/ 0 w 7184571"/>
                <a:gd name="connsiteY14" fmla="*/ 631371 h 1287378"/>
                <a:gd name="connsiteX15" fmla="*/ 0 w 7184571"/>
                <a:gd name="connsiteY15" fmla="*/ 631371 h 1287378"/>
                <a:gd name="connsiteX16" fmla="*/ 0 w 7184571"/>
                <a:gd name="connsiteY16" fmla="*/ 0 h 128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184571" h="1287378">
                  <a:moveTo>
                    <a:pt x="0" y="0"/>
                  </a:moveTo>
                  <a:lnTo>
                    <a:pt x="1197429" y="0"/>
                  </a:lnTo>
                  <a:lnTo>
                    <a:pt x="1197429" y="0"/>
                  </a:lnTo>
                  <a:lnTo>
                    <a:pt x="2993571" y="0"/>
                  </a:lnTo>
                  <a:lnTo>
                    <a:pt x="7184571" y="0"/>
                  </a:lnTo>
                  <a:lnTo>
                    <a:pt x="7184571" y="631371"/>
                  </a:lnTo>
                  <a:lnTo>
                    <a:pt x="7184571" y="631371"/>
                  </a:lnTo>
                  <a:lnTo>
                    <a:pt x="7184571" y="901959"/>
                  </a:lnTo>
                  <a:lnTo>
                    <a:pt x="7184571" y="1082351"/>
                  </a:lnTo>
                  <a:lnTo>
                    <a:pt x="3865595" y="1083267"/>
                  </a:lnTo>
                  <a:lnTo>
                    <a:pt x="3960471" y="1287378"/>
                  </a:lnTo>
                  <a:lnTo>
                    <a:pt x="3455438" y="1082351"/>
                  </a:lnTo>
                  <a:lnTo>
                    <a:pt x="0" y="1082351"/>
                  </a:lnTo>
                  <a:lnTo>
                    <a:pt x="0" y="901959"/>
                  </a:lnTo>
                  <a:lnTo>
                    <a:pt x="0" y="631371"/>
                  </a:lnTo>
                  <a:lnTo>
                    <a:pt x="0" y="631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71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" name="楕円 36">
              <a:extLst>
                <a:ext uri="{FF2B5EF4-FFF2-40B4-BE49-F238E27FC236}">
                  <a16:creationId xmlns:a16="http://schemas.microsoft.com/office/drawing/2014/main" id="{790B8474-11B0-4BE4-A621-1ACADA7E3968}"/>
                </a:ext>
              </a:extLst>
            </p:cNvPr>
            <p:cNvSpPr/>
            <p:nvPr/>
          </p:nvSpPr>
          <p:spPr>
            <a:xfrm>
              <a:off x="5844461" y="-3175"/>
              <a:ext cx="1112680" cy="1085850"/>
            </a:xfrm>
            <a:prstGeom prst="ellipse">
              <a:avLst/>
            </a:prstGeom>
            <a:solidFill>
              <a:srgbClr val="F171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466B2352-4634-4554-9EB9-F0F1B9399E5C}"/>
              </a:ext>
            </a:extLst>
          </p:cNvPr>
          <p:cNvSpPr txBox="1"/>
          <p:nvPr/>
        </p:nvSpPr>
        <p:spPr>
          <a:xfrm>
            <a:off x="292009" y="96957"/>
            <a:ext cx="100867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例２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/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マイナンバーカードの一部手続き窓口</a:t>
            </a:r>
            <a:endParaRPr kumimoji="1" lang="en-US" altLang="ja-JP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EC54EB2-9972-4AFD-9B7C-E9BC9DBAFA26}"/>
              </a:ext>
            </a:extLst>
          </p:cNvPr>
          <p:cNvSpPr txBox="1"/>
          <p:nvPr/>
        </p:nvSpPr>
        <p:spPr>
          <a:xfrm>
            <a:off x="1995256" y="4788418"/>
            <a:ext cx="9641216" cy="132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1718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●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交付５年目の更新手続き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1718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●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暗証番号　再設定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A244A8F-33D6-479E-9B5A-B127E2C5CE38}"/>
              </a:ext>
            </a:extLst>
          </p:cNvPr>
          <p:cNvGrpSpPr/>
          <p:nvPr/>
        </p:nvGrpSpPr>
        <p:grpSpPr>
          <a:xfrm>
            <a:off x="107572" y="4697170"/>
            <a:ext cx="1185333" cy="1173514"/>
            <a:chOff x="126997" y="4975988"/>
            <a:chExt cx="1185333" cy="1173514"/>
          </a:xfrm>
        </p:grpSpPr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91A2C931-F868-48F1-85D9-C1B21AC9ABD0}"/>
                </a:ext>
              </a:extLst>
            </p:cNvPr>
            <p:cNvSpPr/>
            <p:nvPr/>
          </p:nvSpPr>
          <p:spPr>
            <a:xfrm>
              <a:off x="126997" y="4975988"/>
              <a:ext cx="1185333" cy="1173514"/>
            </a:xfrm>
            <a:prstGeom prst="roundRect">
              <a:avLst>
                <a:gd name="adj" fmla="val 15224"/>
              </a:avLst>
            </a:prstGeom>
            <a:solidFill>
              <a:srgbClr val="F171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5" name="グラフィックス 4" descr="コンピューター 枠線">
              <a:extLst>
                <a:ext uri="{FF2B5EF4-FFF2-40B4-BE49-F238E27FC236}">
                  <a16:creationId xmlns:a16="http://schemas.microsoft.com/office/drawing/2014/main" id="{7B34D6E4-3EC1-41DE-B7EE-A4AE3A641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94950" y="5038032"/>
              <a:ext cx="1049426" cy="1049426"/>
            </a:xfrm>
            <a:prstGeom prst="rect">
              <a:avLst/>
            </a:prstGeom>
          </p:spPr>
        </p:pic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644AAF82-04DF-4BCE-AFD6-D5710175C41D}"/>
              </a:ext>
            </a:extLst>
          </p:cNvPr>
          <p:cNvGrpSpPr/>
          <p:nvPr/>
        </p:nvGrpSpPr>
        <p:grpSpPr>
          <a:xfrm>
            <a:off x="8119480" y="3904582"/>
            <a:ext cx="3002829" cy="2628943"/>
            <a:chOff x="238770" y="2979871"/>
            <a:chExt cx="3785277" cy="3364691"/>
          </a:xfrm>
        </p:grpSpPr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53F4D9FD-B338-4EF8-8FCE-642131F96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1408" y="2979871"/>
              <a:ext cx="1892639" cy="336469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5AC98E99-DDB4-4706-A839-1484E14FF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770" y="2979871"/>
              <a:ext cx="1892638" cy="336468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ED862823-AA30-4BB7-AA0D-A6AF282170F5}"/>
              </a:ext>
            </a:extLst>
          </p:cNvPr>
          <p:cNvGrpSpPr/>
          <p:nvPr/>
        </p:nvGrpSpPr>
        <p:grpSpPr>
          <a:xfrm>
            <a:off x="8283814" y="1494830"/>
            <a:ext cx="3861697" cy="1801747"/>
            <a:chOff x="1951719" y="1403051"/>
            <a:chExt cx="8452576" cy="1478783"/>
          </a:xfrm>
        </p:grpSpPr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7FDCEF23-B4E9-4D58-A71A-902F2EAA75D7}"/>
                </a:ext>
              </a:extLst>
            </p:cNvPr>
            <p:cNvGrpSpPr/>
            <p:nvPr/>
          </p:nvGrpSpPr>
          <p:grpSpPr>
            <a:xfrm>
              <a:off x="1951719" y="1403051"/>
              <a:ext cx="8452576" cy="1478783"/>
              <a:chOff x="2996218" y="1465224"/>
              <a:chExt cx="6651396" cy="1377262"/>
            </a:xfrm>
          </p:grpSpPr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4D70B604-01DD-4ADF-B52B-E83541B8C4C2}"/>
                  </a:ext>
                </a:extLst>
              </p:cNvPr>
              <p:cNvSpPr/>
              <p:nvPr/>
            </p:nvSpPr>
            <p:spPr>
              <a:xfrm>
                <a:off x="3181499" y="1536200"/>
                <a:ext cx="6466115" cy="1306286"/>
              </a:xfrm>
              <a:prstGeom prst="rect">
                <a:avLst/>
              </a:prstGeom>
              <a:solidFill>
                <a:srgbClr val="F7A4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F20B300C-A414-4207-9B15-A2C6249A1D8E}"/>
                  </a:ext>
                </a:extLst>
              </p:cNvPr>
              <p:cNvSpPr/>
              <p:nvPr/>
            </p:nvSpPr>
            <p:spPr>
              <a:xfrm>
                <a:off x="2996218" y="1465224"/>
                <a:ext cx="6466115" cy="1306286"/>
              </a:xfrm>
              <a:prstGeom prst="rect">
                <a:avLst/>
              </a:prstGeom>
              <a:solidFill>
                <a:srgbClr val="FCE7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CE56CFEA-02C5-4450-A906-EB787DEC7CAE}"/>
                </a:ext>
              </a:extLst>
            </p:cNvPr>
            <p:cNvSpPr txBox="1"/>
            <p:nvPr/>
          </p:nvSpPr>
          <p:spPr>
            <a:xfrm>
              <a:off x="2097672" y="1476997"/>
              <a:ext cx="8266962" cy="479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1718F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対象まちセン</a:t>
              </a:r>
              <a:endPara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1718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3401380F-E3CC-4BD8-BBC4-FD96088937FD}"/>
              </a:ext>
            </a:extLst>
          </p:cNvPr>
          <p:cNvSpPr txBox="1"/>
          <p:nvPr/>
        </p:nvSpPr>
        <p:spPr>
          <a:xfrm>
            <a:off x="8321007" y="2152086"/>
            <a:ext cx="36292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上馬・梅丘・奥沢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祖師谷・上祖師谷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CA7CF087-6242-4E08-AD97-A75A45E59A78}"/>
              </a:ext>
            </a:extLst>
          </p:cNvPr>
          <p:cNvSpPr txBox="1"/>
          <p:nvPr/>
        </p:nvSpPr>
        <p:spPr>
          <a:xfrm>
            <a:off x="8340462" y="6494511"/>
            <a:ext cx="966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上馬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5519455-73CF-4A2B-AD35-E211090516B0}"/>
              </a:ext>
            </a:extLst>
          </p:cNvPr>
          <p:cNvSpPr txBox="1"/>
          <p:nvPr/>
        </p:nvSpPr>
        <p:spPr>
          <a:xfrm>
            <a:off x="9921599" y="6495205"/>
            <a:ext cx="966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祖師谷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79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6444469-2BFD-4AA8-B0C4-96E57169ACB3}"/>
              </a:ext>
            </a:extLst>
          </p:cNvPr>
          <p:cNvSpPr txBox="1"/>
          <p:nvPr/>
        </p:nvSpPr>
        <p:spPr>
          <a:xfrm>
            <a:off x="184156" y="1021196"/>
            <a:ext cx="12007844" cy="526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haroni" panose="02010803020104030203" pitchFamily="2" charset="-79"/>
              </a:rPr>
              <a:t>  ▶区公式</a:t>
            </a:r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haroni" panose="02010803020104030203" pitchFamily="2" charset="-79"/>
              </a:rPr>
              <a:t>LINE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haroni" panose="02010803020104030203" pitchFamily="2" charset="-79"/>
              </a:rPr>
              <a:t>アカウントを友達追加　←</a:t>
            </a:r>
            <a:r>
              <a:rPr lang="en-US" altLang="ja-JP" sz="2400" b="1" dirty="0">
                <a:solidFill>
                  <a:srgbClr val="FF0000"/>
                </a:solidFill>
                <a:latin typeface="+mn-ea"/>
                <a:cs typeface="Aharoni" panose="02010803020104030203" pitchFamily="2" charset="-79"/>
              </a:rPr>
              <a:t>LINE</a:t>
            </a:r>
            <a:r>
              <a:rPr lang="ja-JP" altLang="en-US" sz="2400" b="1" dirty="0">
                <a:solidFill>
                  <a:srgbClr val="FF0000"/>
                </a:solidFill>
                <a:latin typeface="+mn-ea"/>
                <a:cs typeface="Aharoni" panose="02010803020104030203" pitchFamily="2" charset="-79"/>
              </a:rPr>
              <a:t>を使っている人用</a:t>
            </a:r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haroni" panose="02010803020104030203" pitchFamily="2" charset="-79"/>
              </a:rPr>
              <a:t/>
            </a:r>
            <a:b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haroni" panose="02010803020104030203" pitchFamily="2" charset="-79"/>
              </a:rPr>
            </a:br>
            <a:endParaRPr lang="en-US" altLang="ja-JP" sz="3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Aharoni" panose="02010803020104030203" pitchFamily="2" charset="-79"/>
            </a:endParaRPr>
          </a:p>
          <a:p>
            <a:pPr>
              <a:lnSpc>
                <a:spcPct val="150000"/>
              </a:lnSpc>
            </a:pP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haroni" panose="02010803020104030203" pitchFamily="2" charset="-79"/>
              </a:rPr>
              <a:t>  ▶区メルマガに登録</a:t>
            </a:r>
            <a:endParaRPr kumimoji="1" lang="ja-JP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ja-JP" sz="3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Aharoni" panose="02010803020104030203" pitchFamily="2" charset="-79"/>
            </a:endParaRPr>
          </a:p>
          <a:p>
            <a:pPr>
              <a:lnSpc>
                <a:spcPct val="150000"/>
              </a:lnSpc>
            </a:pPr>
            <a:endParaRPr lang="en-US" altLang="ja-JP" sz="3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Aharoni" panose="02010803020104030203" pitchFamily="2" charset="-79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haroni" panose="02010803020104030203" pitchFamily="2" charset="-79"/>
              </a:rPr>
              <a:t>  ▶世田谷区防災ポータルサイト</a:t>
            </a:r>
          </a:p>
          <a:p>
            <a:pPr>
              <a:lnSpc>
                <a:spcPct val="150000"/>
              </a:lnSpc>
            </a:pPr>
            <a:endParaRPr lang="en-US" altLang="ja-JP" sz="3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Aharoni" panose="02010803020104030203" pitchFamily="2" charset="-79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4F5AC70-6A97-40DD-89C5-48B48151902E}"/>
              </a:ext>
            </a:extLst>
          </p:cNvPr>
          <p:cNvSpPr txBox="1"/>
          <p:nvPr/>
        </p:nvSpPr>
        <p:spPr>
          <a:xfrm>
            <a:off x="272512" y="97866"/>
            <a:ext cx="11299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srgbClr val="F1718F"/>
                </a:solidFill>
                <a:latin typeface="+mn-ea"/>
                <a:cs typeface="Aharoni" panose="02010803020104030203" pitchFamily="2" charset="-79"/>
              </a:rPr>
              <a:t>２</a:t>
            </a:r>
            <a:r>
              <a:rPr kumimoji="1" lang="ja-JP" altLang="en-US" sz="5400" b="1" dirty="0">
                <a:solidFill>
                  <a:srgbClr val="F1718F"/>
                </a:solidFill>
                <a:latin typeface="+mn-ea"/>
                <a:cs typeface="Aharoni" panose="02010803020104030203" pitchFamily="2" charset="-79"/>
              </a:rPr>
              <a:t>，スマホ（パソコン）で情報入手</a:t>
            </a:r>
          </a:p>
        </p:txBody>
      </p:sp>
      <p:pic>
        <p:nvPicPr>
          <p:cNvPr id="3" name="図 2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B6373D26-345D-4117-8D6D-C48F0D9416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90" r="64847" b="-417"/>
          <a:stretch/>
        </p:blipFill>
        <p:spPr>
          <a:xfrm>
            <a:off x="10227687" y="1724932"/>
            <a:ext cx="1271696" cy="1040179"/>
          </a:xfrm>
          <a:prstGeom prst="rect">
            <a:avLst/>
          </a:prstGeom>
        </p:spPr>
      </p:pic>
      <p:pic>
        <p:nvPicPr>
          <p:cNvPr id="2" name="図 1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6477F77B-0440-DD1E-6B3A-E88DA33434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535" b="73170"/>
          <a:stretch/>
        </p:blipFill>
        <p:spPr>
          <a:xfrm>
            <a:off x="4388173" y="1880220"/>
            <a:ext cx="6117728" cy="662794"/>
          </a:xfrm>
          <a:prstGeom prst="rect">
            <a:avLst/>
          </a:prstGeom>
        </p:spPr>
      </p:pic>
      <p:pic>
        <p:nvPicPr>
          <p:cNvPr id="4" name="図 3" descr="QR コード&#10;&#10;自動的に生成された説明">
            <a:extLst>
              <a:ext uri="{FF2B5EF4-FFF2-40B4-BE49-F238E27FC236}">
                <a16:creationId xmlns:a16="http://schemas.microsoft.com/office/drawing/2014/main" id="{E248BBBA-BD5E-8CA6-14F6-2BF89423B9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687" y="5356189"/>
            <a:ext cx="1220783" cy="122078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119477C-443C-5394-EC49-9AE4FBBCF7FE}"/>
              </a:ext>
            </a:extLst>
          </p:cNvPr>
          <p:cNvSpPr txBox="1"/>
          <p:nvPr/>
        </p:nvSpPr>
        <p:spPr>
          <a:xfrm>
            <a:off x="4388173" y="5627009"/>
            <a:ext cx="5780597" cy="663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300" b="1" u="sng" dirty="0">
                <a:latin typeface="+mj-ea"/>
                <a:ea typeface="+mj-ea"/>
              </a:rPr>
              <a:t>令和</a:t>
            </a:r>
            <a:r>
              <a:rPr kumimoji="1" lang="en-US" altLang="ja-JP" sz="1300" b="1" u="sng" dirty="0">
                <a:latin typeface="+mj-ea"/>
                <a:ea typeface="+mj-ea"/>
              </a:rPr>
              <a:t>5</a:t>
            </a:r>
            <a:r>
              <a:rPr kumimoji="1" lang="ja-JP" altLang="en-US" sz="1300" b="1" u="sng" dirty="0">
                <a:latin typeface="+mj-ea"/>
                <a:ea typeface="+mj-ea"/>
              </a:rPr>
              <a:t>年</a:t>
            </a:r>
            <a:r>
              <a:rPr kumimoji="1" lang="en-US" altLang="ja-JP" sz="1300" b="1" u="sng" dirty="0">
                <a:latin typeface="+mj-ea"/>
                <a:ea typeface="+mj-ea"/>
              </a:rPr>
              <a:t>9</a:t>
            </a:r>
            <a:r>
              <a:rPr kumimoji="1" lang="ja-JP" altLang="en-US" sz="1300" b="1" u="sng" dirty="0">
                <a:latin typeface="+mj-ea"/>
                <a:ea typeface="+mj-ea"/>
              </a:rPr>
              <a:t>月</a:t>
            </a:r>
            <a:r>
              <a:rPr kumimoji="1" lang="en-US" altLang="ja-JP" sz="1300" b="1" u="sng" dirty="0">
                <a:latin typeface="+mj-ea"/>
                <a:ea typeface="+mj-ea"/>
              </a:rPr>
              <a:t>11</a:t>
            </a:r>
            <a:r>
              <a:rPr kumimoji="1" lang="ja-JP" altLang="en-US" sz="1300" b="1" u="sng" dirty="0">
                <a:latin typeface="+mj-ea"/>
                <a:ea typeface="+mj-ea"/>
              </a:rPr>
              <a:t>日</a:t>
            </a:r>
            <a:r>
              <a:rPr lang="ja-JP" altLang="en-US" sz="1300" b="1" u="sng" dirty="0">
                <a:latin typeface="+mj-ea"/>
                <a:ea typeface="+mj-ea"/>
              </a:rPr>
              <a:t>開設</a:t>
            </a:r>
            <a:r>
              <a:rPr lang="ja-JP" altLang="en-US" sz="1300" b="1" dirty="0">
                <a:latin typeface="+mj-ea"/>
                <a:ea typeface="+mj-ea"/>
              </a:rPr>
              <a:t>　</a:t>
            </a:r>
            <a:r>
              <a:rPr kumimoji="1" lang="ja-JP" altLang="en-US" sz="1300" dirty="0">
                <a:latin typeface="+mj-ea"/>
                <a:ea typeface="+mj-ea"/>
              </a:rPr>
              <a:t>避難情報や避難所の開設情報など様々な情報や、</a:t>
            </a:r>
            <a:endParaRPr kumimoji="1" lang="en-US" altLang="ja-JP" sz="13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300" dirty="0">
                <a:latin typeface="+mj-ea"/>
                <a:ea typeface="+mj-ea"/>
              </a:rPr>
              <a:t>平時においても日頃からの備えに役立つ情報を掲載</a:t>
            </a:r>
          </a:p>
        </p:txBody>
      </p:sp>
      <p:pic>
        <p:nvPicPr>
          <p:cNvPr id="9" name="図 8" descr="テキスト&#10;&#10;低い精度で自動的に生成された説明">
            <a:extLst>
              <a:ext uri="{FF2B5EF4-FFF2-40B4-BE49-F238E27FC236}">
                <a16:creationId xmlns:a16="http://schemas.microsoft.com/office/drawing/2014/main" id="{47093191-869D-A305-8737-DBD43DDC2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3" y="5481238"/>
            <a:ext cx="3242252" cy="124740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E4F41DC-B812-55E0-8816-B2404BA11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8173" y="2714285"/>
            <a:ext cx="6611521" cy="224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23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6FD21F88-EE3D-41D8-A3DA-EE8D9138ADCE}"/>
              </a:ext>
            </a:extLst>
          </p:cNvPr>
          <p:cNvSpPr/>
          <p:nvPr/>
        </p:nvSpPr>
        <p:spPr>
          <a:xfrm>
            <a:off x="1109609" y="1108661"/>
            <a:ext cx="9760449" cy="310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+mn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4F5AC70-6A97-40DD-89C5-48B48151902E}"/>
              </a:ext>
            </a:extLst>
          </p:cNvPr>
          <p:cNvSpPr txBox="1"/>
          <p:nvPr/>
        </p:nvSpPr>
        <p:spPr>
          <a:xfrm>
            <a:off x="483" y="128625"/>
            <a:ext cx="740996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rgbClr val="F1718F"/>
                </a:solidFill>
                <a:latin typeface="+mn-ea"/>
                <a:cs typeface="Aharoni" panose="02010803020104030203" pitchFamily="2" charset="-79"/>
              </a:rPr>
              <a:t>３，区</a:t>
            </a:r>
            <a:r>
              <a:rPr lang="ja-JP" altLang="en-US" sz="5400" b="1" dirty="0">
                <a:solidFill>
                  <a:srgbClr val="F1718F"/>
                </a:solidFill>
                <a:latin typeface="+mn-ea"/>
                <a:cs typeface="Aharoni" panose="02010803020104030203" pitchFamily="2" charset="-79"/>
              </a:rPr>
              <a:t>公式</a:t>
            </a:r>
            <a:r>
              <a:rPr lang="en-US" altLang="ja-JP" sz="5400" b="1" dirty="0">
                <a:solidFill>
                  <a:srgbClr val="F1718F"/>
                </a:solidFill>
                <a:latin typeface="+mn-ea"/>
                <a:cs typeface="Aharoni" panose="02010803020104030203" pitchFamily="2" charset="-79"/>
              </a:rPr>
              <a:t>X</a:t>
            </a:r>
          </a:p>
          <a:p>
            <a:r>
              <a:rPr lang="ja-JP" altLang="en-US" sz="2800" b="1" dirty="0">
                <a:solidFill>
                  <a:srgbClr val="F1718F"/>
                </a:solidFill>
                <a:latin typeface="+mn-ea"/>
                <a:cs typeface="Aharoni" panose="02010803020104030203" pitchFamily="2" charset="-79"/>
              </a:rPr>
              <a:t>　　（エックス：旧ツイッター）</a:t>
            </a:r>
            <a:endParaRPr kumimoji="1" lang="ja-JP" altLang="en-US" sz="2800" b="1" dirty="0">
              <a:solidFill>
                <a:srgbClr val="F1718F"/>
              </a:solidFill>
              <a:latin typeface="+mn-ea"/>
              <a:cs typeface="Aharoni" panose="02010803020104030203" pitchFamily="2" charset="-79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6444469-2BFD-4AA8-B0C4-96E57169ACB3}"/>
              </a:ext>
            </a:extLst>
          </p:cNvPr>
          <p:cNvSpPr txBox="1"/>
          <p:nvPr/>
        </p:nvSpPr>
        <p:spPr>
          <a:xfrm>
            <a:off x="10008" y="1611467"/>
            <a:ext cx="5470372" cy="281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haroni" panose="02010803020104030203" pitchFamily="2" charset="-79"/>
              </a:rPr>
              <a:t>▶</a:t>
            </a:r>
            <a:r>
              <a:rPr kumimoji="1"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各地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あんしん</a:t>
            </a:r>
            <a:r>
              <a:rPr kumimoji="1"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すこやか</a:t>
            </a:r>
            <a:endParaRPr kumimoji="1" lang="en-US" altLang="ja-JP" sz="3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センター</a:t>
            </a:r>
            <a:r>
              <a:rPr kumimoji="1"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/</a:t>
            </a:r>
            <a:r>
              <a:rPr kumimoji="1"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社会福祉協議会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も</a:t>
            </a:r>
            <a:endParaRPr lang="en-US" altLang="ja-JP" sz="3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ja-JP" sz="3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Aharoni" panose="02010803020104030203" pitchFamily="2" charset="-79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haroni" panose="02010803020104030203" pitchFamily="2" charset="-79"/>
              </a:rPr>
              <a:t>＊</a:t>
            </a:r>
            <a:r>
              <a:rPr kumimoji="1"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Instagram</a:t>
            </a:r>
            <a:r>
              <a:rPr kumimoji="1"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や</a:t>
            </a:r>
            <a:r>
              <a:rPr kumimoji="1"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Facebook</a:t>
            </a:r>
            <a:r>
              <a:rPr kumimoji="1"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も</a:t>
            </a:r>
            <a:endParaRPr lang="en-US" altLang="ja-JP" sz="24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30D919A-AF43-40A6-9154-F0AD7E171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163" y="0"/>
            <a:ext cx="6931838" cy="6858000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62E5D143-8BDC-4459-831B-E2D4E14FCC28}"/>
              </a:ext>
            </a:extLst>
          </p:cNvPr>
          <p:cNvCxnSpPr>
            <a:cxnSpLocks/>
          </p:cNvCxnSpPr>
          <p:nvPr/>
        </p:nvCxnSpPr>
        <p:spPr>
          <a:xfrm>
            <a:off x="9741304" y="617098"/>
            <a:ext cx="10423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12F2EF99-1954-4A1A-A167-424FB058230B}"/>
              </a:ext>
            </a:extLst>
          </p:cNvPr>
          <p:cNvCxnSpPr>
            <a:cxnSpLocks/>
          </p:cNvCxnSpPr>
          <p:nvPr/>
        </p:nvCxnSpPr>
        <p:spPr>
          <a:xfrm>
            <a:off x="8980183" y="995247"/>
            <a:ext cx="79851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993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6FD21F88-EE3D-41D8-A3DA-EE8D9138ADCE}"/>
              </a:ext>
            </a:extLst>
          </p:cNvPr>
          <p:cNvSpPr/>
          <p:nvPr/>
        </p:nvSpPr>
        <p:spPr>
          <a:xfrm>
            <a:off x="1109609" y="1108661"/>
            <a:ext cx="9760449" cy="310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4F5AC70-6A97-40DD-89C5-48B48151902E}"/>
              </a:ext>
            </a:extLst>
          </p:cNvPr>
          <p:cNvSpPr txBox="1"/>
          <p:nvPr/>
        </p:nvSpPr>
        <p:spPr>
          <a:xfrm>
            <a:off x="621158" y="280938"/>
            <a:ext cx="10248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1718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haroni" panose="02010803020104030203" pitchFamily="2" charset="-79"/>
              </a:rPr>
              <a:t>４，気になることがあったら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6444469-2BFD-4AA8-B0C4-96E57169ACB3}"/>
              </a:ext>
            </a:extLst>
          </p:cNvPr>
          <p:cNvSpPr txBox="1"/>
          <p:nvPr/>
        </p:nvSpPr>
        <p:spPr>
          <a:xfrm>
            <a:off x="621158" y="1263793"/>
            <a:ext cx="11121102" cy="602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haroni" panose="02010803020104030203" pitchFamily="2" charset="-79"/>
              </a:rPr>
              <a:t>▶お近くの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まちづくりセンターへ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haroni" panose="02010803020104030203" pitchFamily="2" charset="-79"/>
              </a:rPr>
              <a:t>▶区公式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haroni" panose="02010803020104030203" pitchFamily="2" charset="-79"/>
              </a:rPr>
              <a:t>LINE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haroni" panose="02010803020104030203" pitchFamily="2" charset="-79"/>
              </a:rPr>
              <a:t>から通報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Aharoni" panose="02010803020104030203" pitchFamily="2" charset="-79"/>
              </a:rPr>
              <a:t>▶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区長へのメール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" name="図 2" descr="テキスト&#10;&#10;低い精度で自動的に生成された説明">
            <a:extLst>
              <a:ext uri="{FF2B5EF4-FFF2-40B4-BE49-F238E27FC236}">
                <a16:creationId xmlns:a16="http://schemas.microsoft.com/office/drawing/2014/main" id="{94130A88-0BAF-499F-BA3A-B5FD53E57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64" y="2148369"/>
            <a:ext cx="4192032" cy="298246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67B4546-A859-4C0F-ACCF-900524A1E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862" y="4595614"/>
            <a:ext cx="1897346" cy="187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11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</Words>
  <Application>Microsoft Office PowerPoint</Application>
  <PresentationFormat>ワイド画面</PresentationFormat>
  <Paragraphs>51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Aharoni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Yamamoto161</dc:creator>
  <cp:lastModifiedBy>Yamamoto161</cp:lastModifiedBy>
  <cp:revision>1</cp:revision>
  <dcterms:created xsi:type="dcterms:W3CDTF">2023-09-25T00:50:06Z</dcterms:created>
  <dcterms:modified xsi:type="dcterms:W3CDTF">2023-09-25T00:50:39Z</dcterms:modified>
</cp:coreProperties>
</file>