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72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600C66C-EB09-4202-95C4-E02A4F00C79B}" type="datetimeFigureOut">
              <a:rPr kumimoji="1" lang="ja-JP" altLang="en-US" smtClean="0"/>
              <a:t>2023/9/25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0A3856-3813-46D1-BB9E-D3172673FF1B}" type="slidenum">
              <a:rPr kumimoji="1" lang="ja-JP" altLang="en-US" smtClean="0"/>
              <a:t>‹#›</a:t>
            </a:fld>
            <a:endParaRPr kumimoji="1" lang="ja-JP" altLang="en-US"/>
          </a:p>
        </p:txBody>
      </p:sp>
    </p:spTree>
    <p:extLst>
      <p:ext uri="{BB962C8B-B14F-4D97-AF65-F5344CB8AC3E}">
        <p14:creationId xmlns:p14="http://schemas.microsoft.com/office/powerpoint/2010/main" val="3289593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00C66C-EB09-4202-95C4-E02A4F00C79B}" type="datetimeFigureOut">
              <a:rPr kumimoji="1" lang="ja-JP" altLang="en-US" smtClean="0"/>
              <a:t>2023/9/25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0A3856-3813-46D1-BB9E-D3172673FF1B}" type="slidenum">
              <a:rPr kumimoji="1" lang="ja-JP" altLang="en-US" smtClean="0"/>
              <a:t>‹#›</a:t>
            </a:fld>
            <a:endParaRPr kumimoji="1" lang="ja-JP" altLang="en-US"/>
          </a:p>
        </p:txBody>
      </p:sp>
    </p:spTree>
    <p:extLst>
      <p:ext uri="{BB962C8B-B14F-4D97-AF65-F5344CB8AC3E}">
        <p14:creationId xmlns:p14="http://schemas.microsoft.com/office/powerpoint/2010/main" val="3982906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00C66C-EB09-4202-95C4-E02A4F00C79B}" type="datetimeFigureOut">
              <a:rPr kumimoji="1" lang="ja-JP" altLang="en-US" smtClean="0"/>
              <a:t>2023/9/25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0A3856-3813-46D1-BB9E-D3172673FF1B}" type="slidenum">
              <a:rPr kumimoji="1" lang="ja-JP" altLang="en-US" smtClean="0"/>
              <a:t>‹#›</a:t>
            </a:fld>
            <a:endParaRPr kumimoji="1" lang="ja-JP" altLang="en-US"/>
          </a:p>
        </p:txBody>
      </p:sp>
    </p:spTree>
    <p:extLst>
      <p:ext uri="{BB962C8B-B14F-4D97-AF65-F5344CB8AC3E}">
        <p14:creationId xmlns:p14="http://schemas.microsoft.com/office/powerpoint/2010/main" val="1272117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616139"/>
            <a:ext cx="10363200" cy="4985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828800" y="4653137"/>
            <a:ext cx="8534400" cy="33239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pPr marL="0" lvl="0" algn="ctr"/>
            <a:r>
              <a:rPr kumimoji="1" lang="ja-JP" altLang="en-US"/>
              <a:t>マスター サブタイトルの書式設定</a:t>
            </a:r>
            <a:endParaRPr kumimoji="1" lang="ja-JP" altLang="en-US" dirty="0"/>
          </a:p>
        </p:txBody>
      </p:sp>
      <p:pic>
        <p:nvPicPr>
          <p:cNvPr id="14" name="図 13">
            <a:extLst>
              <a:ext uri="{FF2B5EF4-FFF2-40B4-BE49-F238E27FC236}">
                <a16:creationId xmlns:a16="http://schemas.microsoft.com/office/drawing/2014/main" id="{510E68D3-18E5-42AD-A69B-FA072C75EA6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2610" y="404664"/>
            <a:ext cx="840569" cy="682962"/>
          </a:xfrm>
          <a:prstGeom prst="rect">
            <a:avLst/>
          </a:prstGeom>
        </p:spPr>
      </p:pic>
      <p:sp>
        <p:nvSpPr>
          <p:cNvPr id="15" name="テキスト ボックス 14">
            <a:extLst>
              <a:ext uri="{FF2B5EF4-FFF2-40B4-BE49-F238E27FC236}">
                <a16:creationId xmlns:a16="http://schemas.microsoft.com/office/drawing/2014/main" id="{EBB31756-77A5-41DD-B35C-4C33C0F153D3}"/>
              </a:ext>
            </a:extLst>
          </p:cNvPr>
          <p:cNvSpPr txBox="1"/>
          <p:nvPr userDrawn="1"/>
        </p:nvSpPr>
        <p:spPr>
          <a:xfrm>
            <a:off x="1027627" y="468958"/>
            <a:ext cx="1807734" cy="400110"/>
          </a:xfrm>
          <a:prstGeom prst="rect">
            <a:avLst/>
          </a:prstGeom>
          <a:noFill/>
        </p:spPr>
        <p:txBody>
          <a:bodyPr wrap="square" rtlCol="0">
            <a:spAutoFit/>
          </a:bodyPr>
          <a:lstStyle/>
          <a:p>
            <a:pPr algn="ctr"/>
            <a:r>
              <a:rPr kumimoji="1" lang="ja-JP" altLang="en-US" sz="2000" b="1" dirty="0">
                <a:latin typeface="BIZ UDPゴシック" panose="020B0400000000000000" pitchFamily="50" charset="-128"/>
                <a:ea typeface="BIZ UDPゴシック" panose="020B0400000000000000" pitchFamily="50" charset="-128"/>
                <a:cs typeface="Meiryo UI" panose="020B0604030504040204" pitchFamily="50" charset="-128"/>
              </a:rPr>
              <a:t>世田谷区</a:t>
            </a:r>
          </a:p>
        </p:txBody>
      </p:sp>
      <p:sp>
        <p:nvSpPr>
          <p:cNvPr id="16" name="テキスト ボックス 15">
            <a:extLst>
              <a:ext uri="{FF2B5EF4-FFF2-40B4-BE49-F238E27FC236}">
                <a16:creationId xmlns:a16="http://schemas.microsoft.com/office/drawing/2014/main" id="{43814C44-1E74-49CC-A215-8531391F5DC7}"/>
              </a:ext>
            </a:extLst>
          </p:cNvPr>
          <p:cNvSpPr txBox="1"/>
          <p:nvPr userDrawn="1"/>
        </p:nvSpPr>
        <p:spPr>
          <a:xfrm>
            <a:off x="1027627" y="774656"/>
            <a:ext cx="1807734" cy="230832"/>
          </a:xfrm>
          <a:prstGeom prst="rect">
            <a:avLst/>
          </a:prstGeom>
          <a:noFill/>
        </p:spPr>
        <p:txBody>
          <a:bodyPr wrap="square" rtlCol="0">
            <a:spAutoFit/>
          </a:bodyPr>
          <a:lstStyle/>
          <a:p>
            <a:pPr algn="ctr"/>
            <a:r>
              <a:rPr kumimoji="1" lang="en-US" altLang="ja-JP" sz="900" b="1" dirty="0">
                <a:latin typeface="BIZ UDPゴシック" panose="020B0400000000000000" pitchFamily="50" charset="-128"/>
                <a:ea typeface="BIZ UDPゴシック" panose="020B0400000000000000" pitchFamily="50" charset="-128"/>
                <a:cs typeface="Meiryo UI" panose="020B0604030504040204" pitchFamily="50" charset="-128"/>
              </a:rPr>
              <a:t>SETAGAYA CITY</a:t>
            </a:r>
            <a:endParaRPr kumimoji="1" lang="ja-JP" altLang="en-US" sz="900" b="1" dirty="0">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7" name="フリーフォーム: 図形 16">
            <a:extLst>
              <a:ext uri="{FF2B5EF4-FFF2-40B4-BE49-F238E27FC236}">
                <a16:creationId xmlns:a16="http://schemas.microsoft.com/office/drawing/2014/main" id="{64A8F822-295B-4A73-B431-9A7D494C95F9}"/>
              </a:ext>
            </a:extLst>
          </p:cNvPr>
          <p:cNvSpPr/>
          <p:nvPr userDrawn="1"/>
        </p:nvSpPr>
        <p:spPr bwMode="auto">
          <a:xfrm>
            <a:off x="0" y="0"/>
            <a:ext cx="12192000" cy="6858000"/>
          </a:xfrm>
          <a:custGeom>
            <a:avLst/>
            <a:gdLst>
              <a:gd name="connsiteX0" fmla="*/ 356456 w 9906000"/>
              <a:gd name="connsiteY0" fmla="*/ 355831 h 6858000"/>
              <a:gd name="connsiteX1" fmla="*/ 356456 w 9906000"/>
              <a:gd name="connsiteY1" fmla="*/ 6525344 h 6858000"/>
              <a:gd name="connsiteX2" fmla="*/ 9549544 w 9906000"/>
              <a:gd name="connsiteY2" fmla="*/ 6525344 h 6858000"/>
              <a:gd name="connsiteX3" fmla="*/ 9549544 w 9906000"/>
              <a:gd name="connsiteY3" fmla="*/ 355831 h 6858000"/>
              <a:gd name="connsiteX4" fmla="*/ 0 w 9906000"/>
              <a:gd name="connsiteY4" fmla="*/ 0 h 6858000"/>
              <a:gd name="connsiteX5" fmla="*/ 9906000 w 9906000"/>
              <a:gd name="connsiteY5" fmla="*/ 0 h 6858000"/>
              <a:gd name="connsiteX6" fmla="*/ 9906000 w 9906000"/>
              <a:gd name="connsiteY6" fmla="*/ 6858000 h 6858000"/>
              <a:gd name="connsiteX7" fmla="*/ 0 w 9906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0" h="6858000">
                <a:moveTo>
                  <a:pt x="356456" y="355831"/>
                </a:moveTo>
                <a:lnTo>
                  <a:pt x="356456" y="6525344"/>
                </a:lnTo>
                <a:lnTo>
                  <a:pt x="9549544" y="6525344"/>
                </a:lnTo>
                <a:lnTo>
                  <a:pt x="9549544" y="355831"/>
                </a:lnTo>
                <a:close/>
                <a:moveTo>
                  <a:pt x="0" y="0"/>
                </a:moveTo>
                <a:lnTo>
                  <a:pt x="9906000" y="0"/>
                </a:lnTo>
                <a:lnTo>
                  <a:pt x="9906000" y="6858000"/>
                </a:lnTo>
                <a:lnTo>
                  <a:pt x="0" y="6858000"/>
                </a:lnTo>
                <a:close/>
              </a:path>
            </a:pathLst>
          </a:custGeom>
          <a:solidFill>
            <a:srgbClr val="ECF1F8"/>
          </a:solidFill>
          <a:ln w="9525">
            <a:solidFill>
              <a:srgbClr val="B2B2B2"/>
            </a:solidFill>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9" name="スライド番号プレースホルダー 8">
            <a:extLst>
              <a:ext uri="{FF2B5EF4-FFF2-40B4-BE49-F238E27FC236}">
                <a16:creationId xmlns:a16="http://schemas.microsoft.com/office/drawing/2014/main" id="{69CE40C8-F5CD-4125-BD8F-7A4033C7DB7E}"/>
              </a:ext>
            </a:extLst>
          </p:cNvPr>
          <p:cNvSpPr>
            <a:spLocks noGrp="1"/>
          </p:cNvSpPr>
          <p:nvPr>
            <p:ph type="sldNum" sz="quarter" idx="12"/>
          </p:nvPr>
        </p:nvSpPr>
        <p:spPr/>
        <p:txBody>
          <a:body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5489220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715003" y="1520789"/>
            <a:ext cx="9137217" cy="590931"/>
          </a:xfrm>
        </p:spPr>
        <p:txBody>
          <a:bodyPr wrap="square" anchor="t" anchorCtr="0">
            <a:spAutoFit/>
          </a:bodyPr>
          <a:lstStyle>
            <a:lvl1pPr algn="l">
              <a:defRPr lang="ja-JP" altLang="en-US" sz="3600" b="1" dirty="0">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lvl1pPr>
              <a:defRPr>
                <a:latin typeface="BIZ UDPゴシック" panose="020B0400000000000000" pitchFamily="50" charset="-128"/>
                <a:ea typeface="BIZ UDPゴシック" panose="020B0400000000000000" pitchFamily="50" charset="-128"/>
              </a:defRPr>
            </a:lvl1pPr>
          </a:lstStyle>
          <a:p>
            <a:endParaRPr lang="ja-JP" altLang="en-US"/>
          </a:p>
        </p:txBody>
      </p:sp>
      <p:sp>
        <p:nvSpPr>
          <p:cNvPr id="5" name="フッター プレースホルダー 4"/>
          <p:cNvSpPr>
            <a:spLocks noGrp="1"/>
          </p:cNvSpPr>
          <p:nvPr>
            <p:ph type="ftr" sz="quarter" idx="11"/>
          </p:nvPr>
        </p:nvSpPr>
        <p:spPr/>
        <p:txBody>
          <a:bodyPr/>
          <a:lstStyle>
            <a:lvl1pPr>
              <a:defRPr>
                <a:latin typeface="BIZ UDPゴシック" panose="020B0400000000000000" pitchFamily="50" charset="-128"/>
                <a:ea typeface="BIZ UDPゴシック" panose="020B0400000000000000" pitchFamily="50" charset="-128"/>
              </a:defRPr>
            </a:lvl1pPr>
          </a:lstStyle>
          <a:p>
            <a:r>
              <a:rPr lang="ja-JP" altLang="en-US"/>
              <a:t>地区アセスメント</a:t>
            </a:r>
          </a:p>
        </p:txBody>
      </p:sp>
      <p:sp>
        <p:nvSpPr>
          <p:cNvPr id="6" name="スライド番号プレースホルダー 5"/>
          <p:cNvSpPr>
            <a:spLocks noGrp="1"/>
          </p:cNvSpPr>
          <p:nvPr>
            <p:ph type="sldNum" sz="quarter" idx="12"/>
          </p:nvPr>
        </p:nvSpPr>
        <p:spPr/>
        <p:txBody>
          <a:bodyPr/>
          <a:lstStyle>
            <a:lvl1pPr>
              <a:defRPr>
                <a:latin typeface="BIZ UDPゴシック" panose="020B0400000000000000" pitchFamily="50" charset="-128"/>
                <a:ea typeface="BIZ UDPゴシック" panose="020B0400000000000000" pitchFamily="50" charset="-128"/>
              </a:defRPr>
            </a:lvl1pPr>
          </a:lstStyle>
          <a:p>
            <a:fld id="{D9550142-B990-490A-A107-ED7302A7FD52}" type="slidenum">
              <a:rPr lang="ja-JP" altLang="en-US" smtClean="0"/>
              <a:pPr/>
              <a:t>‹#›</a:t>
            </a:fld>
            <a:endParaRPr lang="ja-JP" altLang="en-US"/>
          </a:p>
        </p:txBody>
      </p:sp>
    </p:spTree>
    <p:extLst>
      <p:ext uri="{BB962C8B-B14F-4D97-AF65-F5344CB8AC3E}">
        <p14:creationId xmlns:p14="http://schemas.microsoft.com/office/powerpoint/2010/main" val="2031603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8" name="テキスト プレースホルダー 9"/>
          <p:cNvSpPr>
            <a:spLocks noGrp="1"/>
          </p:cNvSpPr>
          <p:nvPr>
            <p:ph type="body" sz="quarter" idx="13" hasCustomPrompt="1"/>
          </p:nvPr>
        </p:nvSpPr>
        <p:spPr>
          <a:xfrm>
            <a:off x="247131" y="6309321"/>
            <a:ext cx="11565196" cy="145424"/>
          </a:xfrm>
          <a:noFill/>
        </p:spPr>
        <p:txBody>
          <a:bodyPr wrap="square" lIns="0" tIns="0" rIns="0" bIns="0">
            <a:spAutoFit/>
          </a:bodyPr>
          <a:lstStyle>
            <a:lvl1pPr marL="0" indent="0">
              <a:spcBef>
                <a:spcPts val="0"/>
              </a:spcBef>
              <a:spcAft>
                <a:spcPts val="0"/>
              </a:spcAft>
              <a:buNone/>
              <a:defRPr sz="1050">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pPr lvl="0"/>
            <a:r>
              <a:rPr kumimoji="1" lang="ja-JP" altLang="en-US" dirty="0"/>
              <a:t>（資料）●●</a:t>
            </a:r>
          </a:p>
        </p:txBody>
      </p:sp>
      <p:sp>
        <p:nvSpPr>
          <p:cNvPr id="12" name="テキスト プレースホルダー 11"/>
          <p:cNvSpPr>
            <a:spLocks noGrp="1"/>
          </p:cNvSpPr>
          <p:nvPr>
            <p:ph type="body" sz="quarter" idx="17"/>
          </p:nvPr>
        </p:nvSpPr>
        <p:spPr>
          <a:xfrm>
            <a:off x="246185" y="764704"/>
            <a:ext cx="11699631" cy="495108"/>
          </a:xfrm>
          <a:solidFill>
            <a:srgbClr val="ECF1F8"/>
          </a:solidFill>
          <a:ln>
            <a:noFill/>
          </a:ln>
        </p:spPr>
        <p:txBody>
          <a:bodyPr vert="horz" wrap="square" lIns="216000" tIns="108000" rIns="216000" bIns="108000" rtlCol="0" anchor="t" anchorCtr="0">
            <a:spAutoFit/>
          </a:bodyPr>
          <a:lstStyle>
            <a:lvl1pPr>
              <a:defRPr lang="ja-JP" altLang="en-US" sz="2000" dirty="0">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
        <p:nvSpPr>
          <p:cNvPr id="2" name="日付プレースホルダー 1">
            <a:extLst>
              <a:ext uri="{FF2B5EF4-FFF2-40B4-BE49-F238E27FC236}">
                <a16:creationId xmlns:a16="http://schemas.microsoft.com/office/drawing/2014/main" id="{04AFD7A4-F2E0-4D4E-830D-1790CD829AEE}"/>
              </a:ext>
            </a:extLst>
          </p:cNvPr>
          <p:cNvSpPr>
            <a:spLocks noGrp="1"/>
          </p:cNvSpPr>
          <p:nvPr>
            <p:ph type="dt" sz="half" idx="18"/>
          </p:nvPr>
        </p:nvSpPr>
        <p:spPr/>
        <p:txBody>
          <a:bodyPr/>
          <a:lstStyle>
            <a:lvl1pPr>
              <a:defRPr>
                <a:latin typeface="BIZ UDPゴシック" panose="020B0400000000000000" pitchFamily="50" charset="-128"/>
                <a:ea typeface="BIZ UDPゴシック" panose="020B0400000000000000" pitchFamily="50" charset="-128"/>
              </a:defRPr>
            </a:lvl1pPr>
          </a:lstStyle>
          <a:p>
            <a:endParaRPr lang="ja-JP" altLang="en-US" dirty="0"/>
          </a:p>
        </p:txBody>
      </p:sp>
      <p:sp>
        <p:nvSpPr>
          <p:cNvPr id="7" name="フッター プレースホルダー 6">
            <a:extLst>
              <a:ext uri="{FF2B5EF4-FFF2-40B4-BE49-F238E27FC236}">
                <a16:creationId xmlns:a16="http://schemas.microsoft.com/office/drawing/2014/main" id="{1B7D64FC-E18C-4D0E-BEAC-CAA4F637E47E}"/>
              </a:ext>
            </a:extLst>
          </p:cNvPr>
          <p:cNvSpPr>
            <a:spLocks noGrp="1"/>
          </p:cNvSpPr>
          <p:nvPr>
            <p:ph type="ftr" sz="quarter" idx="19"/>
          </p:nvPr>
        </p:nvSpPr>
        <p:spPr/>
        <p:txBody>
          <a:bodyPr/>
          <a:lstStyle>
            <a:lvl1pPr>
              <a:defRPr>
                <a:latin typeface="BIZ UDPゴシック" panose="020B0400000000000000" pitchFamily="50" charset="-128"/>
                <a:ea typeface="BIZ UDPゴシック" panose="020B0400000000000000" pitchFamily="50" charset="-128"/>
              </a:defRPr>
            </a:lvl1pPr>
          </a:lstStyle>
          <a:p>
            <a:r>
              <a:rPr lang="ja-JP" altLang="en-US"/>
              <a:t>地区アセスメント</a:t>
            </a:r>
          </a:p>
        </p:txBody>
      </p:sp>
      <p:sp>
        <p:nvSpPr>
          <p:cNvPr id="13" name="スライド番号プレースホルダー 12">
            <a:extLst>
              <a:ext uri="{FF2B5EF4-FFF2-40B4-BE49-F238E27FC236}">
                <a16:creationId xmlns:a16="http://schemas.microsoft.com/office/drawing/2014/main" id="{ABCEDB04-7A4B-482F-9252-721EAFAD912D}"/>
              </a:ext>
            </a:extLst>
          </p:cNvPr>
          <p:cNvSpPr>
            <a:spLocks noGrp="1"/>
          </p:cNvSpPr>
          <p:nvPr>
            <p:ph type="sldNum" sz="quarter" idx="20"/>
          </p:nvPr>
        </p:nvSpPr>
        <p:spPr/>
        <p:txBody>
          <a:bodyPr/>
          <a:lstStyle>
            <a:lvl1pPr>
              <a:defRPr>
                <a:latin typeface="BIZ UDPゴシック" panose="020B0400000000000000" pitchFamily="50" charset="-128"/>
                <a:ea typeface="BIZ UDPゴシック" panose="020B0400000000000000" pitchFamily="50" charset="-128"/>
              </a:defRPr>
            </a:lvl1pPr>
          </a:lstStyle>
          <a:p>
            <a:fld id="{D9550142-B990-490A-A107-ED7302A7FD52}" type="slidenum">
              <a:rPr lang="ja-JP" altLang="en-US" smtClean="0"/>
              <a:pPr/>
              <a:t>‹#›</a:t>
            </a:fld>
            <a:endParaRPr lang="ja-JP" altLang="en-US" dirty="0"/>
          </a:p>
        </p:txBody>
      </p:sp>
      <p:sp>
        <p:nvSpPr>
          <p:cNvPr id="14" name="タイトル 13">
            <a:extLst>
              <a:ext uri="{FF2B5EF4-FFF2-40B4-BE49-F238E27FC236}">
                <a16:creationId xmlns:a16="http://schemas.microsoft.com/office/drawing/2014/main" id="{A478FEB5-B7AF-4E60-B43F-CD42D693661F}"/>
              </a:ext>
            </a:extLst>
          </p:cNvPr>
          <p:cNvSpPr>
            <a:spLocks noGrp="1"/>
          </p:cNvSpPr>
          <p:nvPr>
            <p:ph type="title"/>
          </p:nvPr>
        </p:nvSpPr>
        <p:spPr/>
        <p:txBody>
          <a:bodyPr/>
          <a:lstStyle>
            <a:lvl1pPr>
              <a:defRPr>
                <a:latin typeface="BIZ UDPゴシック" panose="020B0400000000000000" pitchFamily="50" charset="-128"/>
                <a:ea typeface="BIZ UDPゴシック" panose="020B0400000000000000" pitchFamily="50" charset="-128"/>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984448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00C66C-EB09-4202-95C4-E02A4F00C79B}" type="datetimeFigureOut">
              <a:rPr kumimoji="1" lang="ja-JP" altLang="en-US" smtClean="0"/>
              <a:t>2023/9/25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0A3856-3813-46D1-BB9E-D3172673FF1B}" type="slidenum">
              <a:rPr kumimoji="1" lang="ja-JP" altLang="en-US" smtClean="0"/>
              <a:t>‹#›</a:t>
            </a:fld>
            <a:endParaRPr kumimoji="1" lang="ja-JP" altLang="en-US"/>
          </a:p>
        </p:txBody>
      </p:sp>
    </p:spTree>
    <p:extLst>
      <p:ext uri="{BB962C8B-B14F-4D97-AF65-F5344CB8AC3E}">
        <p14:creationId xmlns:p14="http://schemas.microsoft.com/office/powerpoint/2010/main" val="2093905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600C66C-EB09-4202-95C4-E02A4F00C79B}" type="datetimeFigureOut">
              <a:rPr kumimoji="1" lang="ja-JP" altLang="en-US" smtClean="0"/>
              <a:t>2023/9/25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0A3856-3813-46D1-BB9E-D3172673FF1B}" type="slidenum">
              <a:rPr kumimoji="1" lang="ja-JP" altLang="en-US" smtClean="0"/>
              <a:t>‹#›</a:t>
            </a:fld>
            <a:endParaRPr kumimoji="1" lang="ja-JP" altLang="en-US"/>
          </a:p>
        </p:txBody>
      </p:sp>
    </p:spTree>
    <p:extLst>
      <p:ext uri="{BB962C8B-B14F-4D97-AF65-F5344CB8AC3E}">
        <p14:creationId xmlns:p14="http://schemas.microsoft.com/office/powerpoint/2010/main" val="1887901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600C66C-EB09-4202-95C4-E02A4F00C79B}" type="datetimeFigureOut">
              <a:rPr kumimoji="1" lang="ja-JP" altLang="en-US" smtClean="0"/>
              <a:t>2023/9/25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0A3856-3813-46D1-BB9E-D3172673FF1B}" type="slidenum">
              <a:rPr kumimoji="1" lang="ja-JP" altLang="en-US" smtClean="0"/>
              <a:t>‹#›</a:t>
            </a:fld>
            <a:endParaRPr kumimoji="1" lang="ja-JP" altLang="en-US"/>
          </a:p>
        </p:txBody>
      </p:sp>
    </p:spTree>
    <p:extLst>
      <p:ext uri="{BB962C8B-B14F-4D97-AF65-F5344CB8AC3E}">
        <p14:creationId xmlns:p14="http://schemas.microsoft.com/office/powerpoint/2010/main" val="810393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600C66C-EB09-4202-95C4-E02A4F00C79B}" type="datetimeFigureOut">
              <a:rPr kumimoji="1" lang="ja-JP" altLang="en-US" smtClean="0"/>
              <a:t>2023/9/25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80A3856-3813-46D1-BB9E-D3172673FF1B}" type="slidenum">
              <a:rPr kumimoji="1" lang="ja-JP" altLang="en-US" smtClean="0"/>
              <a:t>‹#›</a:t>
            </a:fld>
            <a:endParaRPr kumimoji="1" lang="ja-JP" altLang="en-US"/>
          </a:p>
        </p:txBody>
      </p:sp>
    </p:spTree>
    <p:extLst>
      <p:ext uri="{BB962C8B-B14F-4D97-AF65-F5344CB8AC3E}">
        <p14:creationId xmlns:p14="http://schemas.microsoft.com/office/powerpoint/2010/main" val="1536959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600C66C-EB09-4202-95C4-E02A4F00C79B}" type="datetimeFigureOut">
              <a:rPr kumimoji="1" lang="ja-JP" altLang="en-US" smtClean="0"/>
              <a:t>2023/9/25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80A3856-3813-46D1-BB9E-D3172673FF1B}" type="slidenum">
              <a:rPr kumimoji="1" lang="ja-JP" altLang="en-US" smtClean="0"/>
              <a:t>‹#›</a:t>
            </a:fld>
            <a:endParaRPr kumimoji="1" lang="ja-JP" altLang="en-US"/>
          </a:p>
        </p:txBody>
      </p:sp>
    </p:spTree>
    <p:extLst>
      <p:ext uri="{BB962C8B-B14F-4D97-AF65-F5344CB8AC3E}">
        <p14:creationId xmlns:p14="http://schemas.microsoft.com/office/powerpoint/2010/main" val="3239748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600C66C-EB09-4202-95C4-E02A4F00C79B}" type="datetimeFigureOut">
              <a:rPr kumimoji="1" lang="ja-JP" altLang="en-US" smtClean="0"/>
              <a:t>2023/9/25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80A3856-3813-46D1-BB9E-D3172673FF1B}" type="slidenum">
              <a:rPr kumimoji="1" lang="ja-JP" altLang="en-US" smtClean="0"/>
              <a:t>‹#›</a:t>
            </a:fld>
            <a:endParaRPr kumimoji="1" lang="ja-JP" altLang="en-US"/>
          </a:p>
        </p:txBody>
      </p:sp>
    </p:spTree>
    <p:extLst>
      <p:ext uri="{BB962C8B-B14F-4D97-AF65-F5344CB8AC3E}">
        <p14:creationId xmlns:p14="http://schemas.microsoft.com/office/powerpoint/2010/main" val="1371022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600C66C-EB09-4202-95C4-E02A4F00C79B}" type="datetimeFigureOut">
              <a:rPr kumimoji="1" lang="ja-JP" altLang="en-US" smtClean="0"/>
              <a:t>2023/9/25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0A3856-3813-46D1-BB9E-D3172673FF1B}" type="slidenum">
              <a:rPr kumimoji="1" lang="ja-JP" altLang="en-US" smtClean="0"/>
              <a:t>‹#›</a:t>
            </a:fld>
            <a:endParaRPr kumimoji="1" lang="ja-JP" altLang="en-US"/>
          </a:p>
        </p:txBody>
      </p:sp>
    </p:spTree>
    <p:extLst>
      <p:ext uri="{BB962C8B-B14F-4D97-AF65-F5344CB8AC3E}">
        <p14:creationId xmlns:p14="http://schemas.microsoft.com/office/powerpoint/2010/main" val="48816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600C66C-EB09-4202-95C4-E02A4F00C79B}" type="datetimeFigureOut">
              <a:rPr kumimoji="1" lang="ja-JP" altLang="en-US" smtClean="0"/>
              <a:t>2023/9/25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0A3856-3813-46D1-BB9E-D3172673FF1B}" type="slidenum">
              <a:rPr kumimoji="1" lang="ja-JP" altLang="en-US" smtClean="0"/>
              <a:t>‹#›</a:t>
            </a:fld>
            <a:endParaRPr kumimoji="1" lang="ja-JP" altLang="en-US"/>
          </a:p>
        </p:txBody>
      </p:sp>
    </p:spTree>
    <p:extLst>
      <p:ext uri="{BB962C8B-B14F-4D97-AF65-F5344CB8AC3E}">
        <p14:creationId xmlns:p14="http://schemas.microsoft.com/office/powerpoint/2010/main" val="3998706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0C66C-EB09-4202-95C4-E02A4F00C79B}" type="datetimeFigureOut">
              <a:rPr kumimoji="1" lang="ja-JP" altLang="en-US" smtClean="0"/>
              <a:t>2023/9/25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A3856-3813-46D1-BB9E-D3172673FF1B}" type="slidenum">
              <a:rPr kumimoji="1" lang="ja-JP" altLang="en-US" smtClean="0"/>
              <a:t>‹#›</a:t>
            </a:fld>
            <a:endParaRPr kumimoji="1" lang="ja-JP" altLang="en-US"/>
          </a:p>
        </p:txBody>
      </p:sp>
    </p:spTree>
    <p:extLst>
      <p:ext uri="{BB962C8B-B14F-4D97-AF65-F5344CB8AC3E}">
        <p14:creationId xmlns:p14="http://schemas.microsoft.com/office/powerpoint/2010/main" val="629434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5" Type="http://schemas.openxmlformats.org/officeDocument/2006/relationships/image" Target="../media/image5.emf"/><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E86982-29BD-4DEA-8730-5FF78A168D6D}"/>
              </a:ext>
            </a:extLst>
          </p:cNvPr>
          <p:cNvSpPr>
            <a:spLocks noGrp="1"/>
          </p:cNvSpPr>
          <p:nvPr>
            <p:ph type="ctrTitle"/>
          </p:nvPr>
        </p:nvSpPr>
        <p:spPr>
          <a:xfrm>
            <a:off x="1996380" y="811771"/>
            <a:ext cx="8564116" cy="778675"/>
          </a:xfrm>
        </p:spPr>
        <p:txBody>
          <a:bodyPr/>
          <a:lstStyle/>
          <a:p>
            <a:r>
              <a:rPr lang="ja-JP" altLang="en-US" sz="2800" dirty="0">
                <a:latin typeface="+mn-ea"/>
                <a:ea typeface="+mn-ea"/>
              </a:rPr>
              <a:t>九品仏地区アセスメント（令和５年９月・車座集会）</a:t>
            </a:r>
          </a:p>
        </p:txBody>
      </p:sp>
      <p:sp>
        <p:nvSpPr>
          <p:cNvPr id="3" name="字幕 2">
            <a:extLst>
              <a:ext uri="{FF2B5EF4-FFF2-40B4-BE49-F238E27FC236}">
                <a16:creationId xmlns:a16="http://schemas.microsoft.com/office/drawing/2014/main" id="{8ADED978-8531-45A6-841B-43CE49BDFE70}"/>
              </a:ext>
            </a:extLst>
          </p:cNvPr>
          <p:cNvSpPr>
            <a:spLocks noGrp="1"/>
          </p:cNvSpPr>
          <p:nvPr>
            <p:ph type="subTitle" idx="1"/>
          </p:nvPr>
        </p:nvSpPr>
        <p:spPr>
          <a:xfrm>
            <a:off x="1529765" y="1590446"/>
            <a:ext cx="9124584" cy="242117"/>
          </a:xfrm>
          <a:solidFill>
            <a:schemeClr val="accent2">
              <a:lumMod val="40000"/>
              <a:lumOff val="60000"/>
            </a:schemeClr>
          </a:solidFill>
        </p:spPr>
        <p:txBody>
          <a:bodyPr/>
          <a:lstStyle/>
          <a:p>
            <a:pPr algn="l"/>
            <a:r>
              <a:rPr lang="ja-JP" altLang="en-US" sz="2000" dirty="0">
                <a:latin typeface="+mn-ea"/>
                <a:ea typeface="+mn-ea"/>
              </a:rPr>
              <a:t>基礎データ</a:t>
            </a:r>
          </a:p>
        </p:txBody>
      </p:sp>
      <p:sp>
        <p:nvSpPr>
          <p:cNvPr id="5" name="スライド番号プレースホルダー 4">
            <a:extLst>
              <a:ext uri="{FF2B5EF4-FFF2-40B4-BE49-F238E27FC236}">
                <a16:creationId xmlns:a16="http://schemas.microsoft.com/office/drawing/2014/main" id="{42ED7F90-8C91-41B8-BBAF-0057851A992B}"/>
              </a:ext>
            </a:extLst>
          </p:cNvPr>
          <p:cNvSpPr>
            <a:spLocks noGrp="1"/>
          </p:cNvSpPr>
          <p:nvPr>
            <p:ph type="sldNum" sz="quarter" idx="12"/>
          </p:nvPr>
        </p:nvSpPr>
        <p:spPr/>
        <p:txBody>
          <a:bodyPr/>
          <a:lstStyle/>
          <a:p>
            <a:fld id="{D9550142-B990-490A-A107-ED7302A7FD52}" type="slidenum">
              <a:rPr lang="ja-JP" altLang="en-US" smtClean="0"/>
              <a:pPr/>
              <a:t>1</a:t>
            </a:fld>
            <a:endParaRPr lang="ja-JP" altLang="en-US" dirty="0"/>
          </a:p>
        </p:txBody>
      </p:sp>
      <p:graphicFrame>
        <p:nvGraphicFramePr>
          <p:cNvPr id="9" name="表 96">
            <a:extLst>
              <a:ext uri="{FF2B5EF4-FFF2-40B4-BE49-F238E27FC236}">
                <a16:creationId xmlns:a16="http://schemas.microsoft.com/office/drawing/2014/main" id="{D18C0FE8-EFD4-42E9-AFE8-4A091D2439C5}"/>
              </a:ext>
            </a:extLst>
          </p:cNvPr>
          <p:cNvGraphicFramePr>
            <a:graphicFrameLocks noGrp="1"/>
          </p:cNvGraphicFramePr>
          <p:nvPr/>
        </p:nvGraphicFramePr>
        <p:xfrm>
          <a:off x="4655840" y="4651782"/>
          <a:ext cx="6038792" cy="1874670"/>
        </p:xfrm>
        <a:graphic>
          <a:graphicData uri="http://schemas.openxmlformats.org/drawingml/2006/table">
            <a:tbl>
              <a:tblPr>
                <a:tableStyleId>{2D5ABB26-0587-4C30-8999-92F81FD0307C}</a:tableStyleId>
              </a:tblPr>
              <a:tblGrid>
                <a:gridCol w="2606384">
                  <a:extLst>
                    <a:ext uri="{9D8B030D-6E8A-4147-A177-3AD203B41FA5}">
                      <a16:colId xmlns:a16="http://schemas.microsoft.com/office/drawing/2014/main" val="790120234"/>
                    </a:ext>
                  </a:extLst>
                </a:gridCol>
                <a:gridCol w="3432408">
                  <a:extLst>
                    <a:ext uri="{9D8B030D-6E8A-4147-A177-3AD203B41FA5}">
                      <a16:colId xmlns:a16="http://schemas.microsoft.com/office/drawing/2014/main" val="3564076476"/>
                    </a:ext>
                  </a:extLst>
                </a:gridCol>
              </a:tblGrid>
              <a:tr h="435165">
                <a:tc>
                  <a:txBody>
                    <a:bodyPr/>
                    <a:lstStyle/>
                    <a:p>
                      <a:r>
                        <a:rPr kumimoji="1" lang="ja-JP" altLang="en-US" sz="1200" dirty="0">
                          <a:solidFill>
                            <a:schemeClr val="tx1"/>
                          </a:solidFill>
                        </a:rPr>
                        <a:t>児童館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200" dirty="0">
                          <a:solidFill>
                            <a:schemeClr val="tx1"/>
                          </a:solidFill>
                          <a:latin typeface="+mn-ea"/>
                          <a:ea typeface="+mn-ea"/>
                        </a:rPr>
                        <a:t>連携児童館：等々力</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14740329"/>
                  </a:ext>
                </a:extLst>
              </a:tr>
              <a:tr h="457112">
                <a:tc>
                  <a:txBody>
                    <a:bodyPr/>
                    <a:lstStyle/>
                    <a:p>
                      <a:r>
                        <a:rPr kumimoji="1" lang="ja-JP" altLang="en-US" sz="1200" dirty="0">
                          <a:solidFill>
                            <a:schemeClr val="tx1"/>
                          </a:solidFill>
                        </a:rPr>
                        <a:t>地区内に所在する小学校または関係のある小学校</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200" dirty="0">
                          <a:solidFill>
                            <a:schemeClr val="tx1"/>
                          </a:solidFill>
                          <a:latin typeface="ＭＳ Ｐゴシック" panose="020B0600070205080204" pitchFamily="50" charset="-128"/>
                          <a:ea typeface="ＭＳ Ｐゴシック" panose="020B0600070205080204" pitchFamily="50" charset="-128"/>
                        </a:rPr>
                        <a:t>九品仏小学校、八幡小学校、</a:t>
                      </a:r>
                      <a:r>
                        <a:rPr kumimoji="1" lang="zh-TW" altLang="en-US" sz="1200" dirty="0">
                          <a:solidFill>
                            <a:schemeClr val="tx1"/>
                          </a:solidFill>
                          <a:latin typeface="ＭＳ Ｐゴシック" panose="020B0600070205080204" pitchFamily="50" charset="-128"/>
                          <a:ea typeface="ＭＳ Ｐゴシック" panose="020B0600070205080204" pitchFamily="50" charset="-128"/>
                        </a:rPr>
                        <a:t>私立田園調布雙葉小学校</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9296674"/>
                  </a:ext>
                </a:extLst>
              </a:tr>
              <a:tr h="4561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n-lt"/>
                          <a:ea typeface="+mn-ea"/>
                          <a:cs typeface="+mn-cs"/>
                        </a:rPr>
                        <a:t>地区内に所在する中学校または関係のある中学校</a:t>
                      </a:r>
                      <a:endParaRPr kumimoji="1" lang="ja-JP" altLang="en-US"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ＭＳ Ｐゴシック" panose="020B0600070205080204" pitchFamily="50" charset="-128"/>
                          <a:ea typeface="ＭＳ Ｐゴシック" panose="020B0600070205080204" pitchFamily="50" charset="-128"/>
                        </a:rPr>
                        <a:t>八幡中学校（地区外）、私立玉川聖学院中等部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978029"/>
                  </a:ext>
                </a:extLst>
              </a:tr>
              <a:tr h="5251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rPr>
                        <a:t>地区内に所在する高校・大学等または関係のある高校・大学等</a:t>
                      </a:r>
                      <a:endParaRPr kumimoji="1" lang="ja-JP" altLang="en-US"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200" dirty="0">
                          <a:solidFill>
                            <a:schemeClr val="tx1"/>
                          </a:solidFill>
                          <a:latin typeface="ＭＳ Ｐゴシック" panose="020B0600070205080204" pitchFamily="50" charset="-128"/>
                          <a:ea typeface="ＭＳ Ｐゴシック" panose="020B0600070205080204" pitchFamily="50" charset="-128"/>
                        </a:rPr>
                        <a:t>私立玉川聖学院高等部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4018157"/>
                  </a:ext>
                </a:extLst>
              </a:tr>
            </a:tbl>
          </a:graphicData>
        </a:graphic>
      </p:graphicFrame>
      <p:pic>
        <p:nvPicPr>
          <p:cNvPr id="8" name="図 7">
            <a:extLst>
              <a:ext uri="{FF2B5EF4-FFF2-40B4-BE49-F238E27FC236}">
                <a16:creationId xmlns:a16="http://schemas.microsoft.com/office/drawing/2014/main" id="{315946AA-7FE3-471A-B3C6-47BDCBB3C4E7}"/>
              </a:ext>
            </a:extLst>
          </p:cNvPr>
          <p:cNvPicPr>
            <a:picLocks noChangeAspect="1"/>
          </p:cNvPicPr>
          <p:nvPr/>
        </p:nvPicPr>
        <p:blipFill>
          <a:blip r:embed="rId2"/>
          <a:stretch>
            <a:fillRect/>
          </a:stretch>
        </p:blipFill>
        <p:spPr>
          <a:xfrm>
            <a:off x="1529765" y="1904817"/>
            <a:ext cx="9126503" cy="1310754"/>
          </a:xfrm>
          <a:prstGeom prst="rect">
            <a:avLst/>
          </a:prstGeom>
        </p:spPr>
      </p:pic>
      <p:pic>
        <p:nvPicPr>
          <p:cNvPr id="11" name="図 10">
            <a:extLst>
              <a:ext uri="{FF2B5EF4-FFF2-40B4-BE49-F238E27FC236}">
                <a16:creationId xmlns:a16="http://schemas.microsoft.com/office/drawing/2014/main" id="{01316D76-64AC-42AB-A76B-E5E84A839B2A}"/>
              </a:ext>
            </a:extLst>
          </p:cNvPr>
          <p:cNvPicPr>
            <a:picLocks noChangeAspect="1"/>
          </p:cNvPicPr>
          <p:nvPr/>
        </p:nvPicPr>
        <p:blipFill>
          <a:blip r:embed="rId3"/>
          <a:stretch>
            <a:fillRect/>
          </a:stretch>
        </p:blipFill>
        <p:spPr>
          <a:xfrm>
            <a:off x="7532926" y="3268774"/>
            <a:ext cx="3121423" cy="1310754"/>
          </a:xfrm>
          <a:prstGeom prst="rect">
            <a:avLst/>
          </a:prstGeom>
        </p:spPr>
      </p:pic>
      <p:pic>
        <p:nvPicPr>
          <p:cNvPr id="13" name="図 12">
            <a:extLst>
              <a:ext uri="{FF2B5EF4-FFF2-40B4-BE49-F238E27FC236}">
                <a16:creationId xmlns:a16="http://schemas.microsoft.com/office/drawing/2014/main" id="{C4B3B11B-146E-4150-BBFE-9347E359197E}"/>
              </a:ext>
            </a:extLst>
          </p:cNvPr>
          <p:cNvPicPr>
            <a:picLocks noChangeAspect="1"/>
          </p:cNvPicPr>
          <p:nvPr/>
        </p:nvPicPr>
        <p:blipFill>
          <a:blip r:embed="rId4"/>
          <a:stretch>
            <a:fillRect/>
          </a:stretch>
        </p:blipFill>
        <p:spPr>
          <a:xfrm>
            <a:off x="1703512" y="4765415"/>
            <a:ext cx="2451100" cy="1041400"/>
          </a:xfrm>
          <a:prstGeom prst="rect">
            <a:avLst/>
          </a:prstGeom>
        </p:spPr>
      </p:pic>
      <p:pic>
        <p:nvPicPr>
          <p:cNvPr id="14" name="図 13">
            <a:extLst>
              <a:ext uri="{FF2B5EF4-FFF2-40B4-BE49-F238E27FC236}">
                <a16:creationId xmlns:a16="http://schemas.microsoft.com/office/drawing/2014/main" id="{767BC29A-D27E-4E31-9AC7-B1E7A1B47863}"/>
              </a:ext>
            </a:extLst>
          </p:cNvPr>
          <p:cNvPicPr>
            <a:picLocks noChangeAspect="1"/>
          </p:cNvPicPr>
          <p:nvPr/>
        </p:nvPicPr>
        <p:blipFill>
          <a:blip r:embed="rId5"/>
          <a:stretch>
            <a:fillRect/>
          </a:stretch>
        </p:blipFill>
        <p:spPr>
          <a:xfrm>
            <a:off x="1522604" y="3268775"/>
            <a:ext cx="6000367" cy="1329803"/>
          </a:xfrm>
          <a:prstGeom prst="rect">
            <a:avLst/>
          </a:prstGeom>
        </p:spPr>
      </p:pic>
    </p:spTree>
    <p:extLst>
      <p:ext uri="{BB962C8B-B14F-4D97-AF65-F5344CB8AC3E}">
        <p14:creationId xmlns:p14="http://schemas.microsoft.com/office/powerpoint/2010/main" val="16756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678D1D-2BAB-4809-8F91-5758326D0297}"/>
              </a:ext>
            </a:extLst>
          </p:cNvPr>
          <p:cNvSpPr>
            <a:spLocks noGrp="1"/>
          </p:cNvSpPr>
          <p:nvPr>
            <p:ph type="title"/>
          </p:nvPr>
        </p:nvSpPr>
        <p:spPr>
          <a:xfrm>
            <a:off x="1415480" y="300138"/>
            <a:ext cx="9289032" cy="428387"/>
          </a:xfrm>
          <a:solidFill>
            <a:schemeClr val="accent2">
              <a:lumMod val="20000"/>
              <a:lumOff val="80000"/>
            </a:schemeClr>
          </a:solidFill>
        </p:spPr>
        <p:txBody>
          <a:bodyPr/>
          <a:lstStyle/>
          <a:p>
            <a:r>
              <a:rPr lang="ja-JP" altLang="en-US" sz="2400" b="0" dirty="0">
                <a:latin typeface="+mn-ea"/>
                <a:ea typeface="+mn-ea"/>
              </a:rPr>
              <a:t>地区の特性</a:t>
            </a:r>
          </a:p>
        </p:txBody>
      </p:sp>
      <p:sp>
        <p:nvSpPr>
          <p:cNvPr id="3" name="スライド番号プレースホルダー 2">
            <a:extLst>
              <a:ext uri="{FF2B5EF4-FFF2-40B4-BE49-F238E27FC236}">
                <a16:creationId xmlns:a16="http://schemas.microsoft.com/office/drawing/2014/main" id="{55C3A125-29A1-4641-BF1B-5A9D48728889}"/>
              </a:ext>
            </a:extLst>
          </p:cNvPr>
          <p:cNvSpPr>
            <a:spLocks noGrp="1"/>
          </p:cNvSpPr>
          <p:nvPr>
            <p:ph type="sldNum" sz="quarter" idx="12"/>
          </p:nvPr>
        </p:nvSpPr>
        <p:spPr/>
        <p:txBody>
          <a:bodyPr/>
          <a:lstStyle/>
          <a:p>
            <a:fld id="{D9550142-B990-490A-A107-ED7302A7FD52}" type="slidenum">
              <a:rPr lang="ja-JP" altLang="en-US" smtClean="0"/>
              <a:pPr/>
              <a:t>2</a:t>
            </a:fld>
            <a:endParaRPr lang="ja-JP" altLang="en-US"/>
          </a:p>
        </p:txBody>
      </p:sp>
      <p:sp>
        <p:nvSpPr>
          <p:cNvPr id="6" name="テキスト ボックス 5">
            <a:extLst>
              <a:ext uri="{FF2B5EF4-FFF2-40B4-BE49-F238E27FC236}">
                <a16:creationId xmlns:a16="http://schemas.microsoft.com/office/drawing/2014/main" id="{647C31BA-911F-4898-BEBB-7F42F774B7A2}"/>
              </a:ext>
            </a:extLst>
          </p:cNvPr>
          <p:cNvSpPr txBox="1"/>
          <p:nvPr/>
        </p:nvSpPr>
        <p:spPr>
          <a:xfrm>
            <a:off x="1415480" y="796776"/>
            <a:ext cx="9289032" cy="5924699"/>
          </a:xfrm>
          <a:prstGeom prst="rect">
            <a:avLst/>
          </a:prstGeom>
          <a:noFill/>
          <a:ln>
            <a:solidFill>
              <a:schemeClr val="tx1"/>
            </a:solidFill>
          </a:ln>
        </p:spPr>
        <p:txBody>
          <a:bodyPr wrap="square" rtlCol="0">
            <a:spAutoFit/>
          </a:bodyPr>
          <a:lstStyle/>
          <a:p>
            <a:r>
              <a:rPr lang="en-US" altLang="ja-JP" sz="1900" dirty="0">
                <a:latin typeface="+mn-ea"/>
                <a:cs typeface="Meiryo UI" panose="020B0604030504040204" pitchFamily="50" charset="-128"/>
              </a:rPr>
              <a:t>【</a:t>
            </a:r>
            <a:r>
              <a:rPr lang="ja-JP" altLang="en-US" sz="1900" dirty="0">
                <a:latin typeface="+mn-ea"/>
                <a:cs typeface="Meiryo UI" panose="020B0604030504040204" pitchFamily="50" charset="-128"/>
              </a:rPr>
              <a:t>地勢・街並み</a:t>
            </a:r>
            <a:r>
              <a:rPr kumimoji="1" lang="en-US" altLang="ja-JP" sz="1900" dirty="0">
                <a:latin typeface="+mn-ea"/>
                <a:cs typeface="Meiryo UI" panose="020B0604030504040204" pitchFamily="50" charset="-128"/>
              </a:rPr>
              <a:t>】</a:t>
            </a:r>
          </a:p>
          <a:p>
            <a:r>
              <a:rPr lang="ja-JP" altLang="en-US" sz="1900" dirty="0">
                <a:latin typeface="+mn-ea"/>
                <a:cs typeface="Meiryo UI" panose="020B0604030504040204" pitchFamily="50" charset="-128"/>
              </a:rPr>
              <a:t>・</a:t>
            </a:r>
            <a:r>
              <a:rPr kumimoji="1" lang="ja-JP" altLang="en-US" sz="1900" dirty="0">
                <a:latin typeface="+mn-ea"/>
                <a:cs typeface="Meiryo UI" panose="020B0604030504040204" pitchFamily="50" charset="-128"/>
              </a:rPr>
              <a:t>浄真寺、奥沢神社等の大きな</a:t>
            </a:r>
            <a:r>
              <a:rPr lang="ja-JP" altLang="en-US" sz="1900" dirty="0">
                <a:latin typeface="+mn-ea"/>
                <a:cs typeface="Meiryo UI" panose="020B0604030504040204" pitchFamily="50" charset="-128"/>
              </a:rPr>
              <a:t>寺社</a:t>
            </a:r>
            <a:r>
              <a:rPr kumimoji="1" lang="ja-JP" altLang="en-US" sz="1900" dirty="0">
                <a:latin typeface="+mn-ea"/>
                <a:cs typeface="Meiryo UI" panose="020B0604030504040204" pitchFamily="50" charset="-128"/>
              </a:rPr>
              <a:t>があり、緑が多く、閑静な住宅が連なっている。</a:t>
            </a:r>
            <a:endParaRPr kumimoji="1" lang="en-US" altLang="ja-JP" sz="1900" dirty="0">
              <a:latin typeface="+mn-ea"/>
              <a:cs typeface="Meiryo UI" panose="020B0604030504040204" pitchFamily="50" charset="-128"/>
            </a:endParaRPr>
          </a:p>
          <a:p>
            <a:r>
              <a:rPr lang="ja-JP" altLang="en-US" sz="1900" dirty="0">
                <a:latin typeface="+mn-ea"/>
                <a:cs typeface="Meiryo UI" panose="020B0604030504040204" pitchFamily="50" charset="-128"/>
              </a:rPr>
              <a:t>・地元商店会や自由が丘駅に近いこともあり、買い物の利便性が高い。</a:t>
            </a:r>
            <a:endParaRPr lang="en-US" altLang="ja-JP" sz="1900" dirty="0">
              <a:latin typeface="+mn-ea"/>
              <a:cs typeface="Meiryo UI" panose="020B0604030504040204" pitchFamily="50" charset="-128"/>
            </a:endParaRPr>
          </a:p>
          <a:p>
            <a:r>
              <a:rPr lang="en-US" altLang="ja-JP" sz="1900" dirty="0">
                <a:latin typeface="+mn-ea"/>
                <a:cs typeface="Meiryo UI" panose="020B0604030504040204" pitchFamily="50" charset="-128"/>
              </a:rPr>
              <a:t>【</a:t>
            </a:r>
            <a:r>
              <a:rPr lang="ja-JP" altLang="en-US" sz="1900" dirty="0">
                <a:latin typeface="+mn-ea"/>
                <a:cs typeface="Meiryo UI" panose="020B0604030504040204" pitchFamily="50" charset="-128"/>
              </a:rPr>
              <a:t>土地利用・交通</a:t>
            </a:r>
            <a:r>
              <a:rPr lang="en-US" altLang="ja-JP" sz="1900" dirty="0">
                <a:latin typeface="+mn-ea"/>
                <a:cs typeface="Meiryo UI" panose="020B0604030504040204" pitchFamily="50" charset="-128"/>
              </a:rPr>
              <a:t>】</a:t>
            </a:r>
          </a:p>
          <a:p>
            <a:r>
              <a:rPr lang="ja-JP" altLang="en-US" sz="1900" dirty="0">
                <a:latin typeface="+mn-ea"/>
                <a:cs typeface="Meiryo UI" panose="020B0604030504040204" pitchFamily="50" charset="-128"/>
              </a:rPr>
              <a:t>・東急大井町線、東急東横線、東急目黒線の三路線が通り、都心へのアクセスが良い。</a:t>
            </a:r>
            <a:endParaRPr lang="en-US" altLang="ja-JP" sz="1900" dirty="0">
              <a:latin typeface="+mn-ea"/>
              <a:cs typeface="Meiryo UI" panose="020B0604030504040204" pitchFamily="50" charset="-128"/>
            </a:endParaRPr>
          </a:p>
          <a:p>
            <a:r>
              <a:rPr lang="ja-JP" altLang="en-US" sz="1900" dirty="0">
                <a:latin typeface="+mn-ea"/>
                <a:cs typeface="Meiryo UI" panose="020B0604030504040204" pitchFamily="50" charset="-128"/>
              </a:rPr>
              <a:t>・環状八号線や目黒通りなど大きな幹線道路が隣接、または近接している。</a:t>
            </a:r>
            <a:endParaRPr lang="en-US" altLang="ja-JP" sz="1900" dirty="0">
              <a:latin typeface="+mn-ea"/>
              <a:cs typeface="Meiryo UI" panose="020B0604030504040204" pitchFamily="50" charset="-128"/>
            </a:endParaRPr>
          </a:p>
          <a:p>
            <a:r>
              <a:rPr lang="ja-JP" altLang="en-US" sz="1900" dirty="0">
                <a:latin typeface="+mn-ea"/>
                <a:cs typeface="Meiryo UI" panose="020B0604030504040204" pitchFamily="50" charset="-128"/>
              </a:rPr>
              <a:t>・地区内は比較的区画整理が進んでいる。</a:t>
            </a:r>
            <a:endParaRPr lang="en-US" altLang="ja-JP" sz="1900" dirty="0">
              <a:latin typeface="+mn-ea"/>
              <a:cs typeface="Meiryo UI" panose="020B0604030504040204" pitchFamily="50" charset="-128"/>
            </a:endParaRPr>
          </a:p>
          <a:p>
            <a:r>
              <a:rPr lang="en-US" altLang="ja-JP" sz="1900" dirty="0">
                <a:latin typeface="+mn-ea"/>
                <a:cs typeface="Meiryo UI" panose="020B0604030504040204" pitchFamily="50" charset="-128"/>
              </a:rPr>
              <a:t>【</a:t>
            </a:r>
            <a:r>
              <a:rPr lang="ja-JP" altLang="en-US" sz="1900" dirty="0">
                <a:latin typeface="+mn-ea"/>
                <a:cs typeface="Meiryo UI" panose="020B0604030504040204" pitchFamily="50" charset="-128"/>
              </a:rPr>
              <a:t>地域活動</a:t>
            </a:r>
            <a:r>
              <a:rPr lang="en-US" altLang="ja-JP" sz="1900" dirty="0">
                <a:latin typeface="+mn-ea"/>
                <a:cs typeface="Meiryo UI" panose="020B0604030504040204" pitchFamily="50" charset="-128"/>
              </a:rPr>
              <a:t>】</a:t>
            </a:r>
          </a:p>
          <a:p>
            <a:r>
              <a:rPr lang="ja-JP" altLang="en-US" sz="1900" dirty="0">
                <a:latin typeface="+mn-ea"/>
                <a:cs typeface="Meiryo UI" panose="020B0604030504040204" pitchFamily="50" charset="-128"/>
              </a:rPr>
              <a:t>・地区内寺社による地域行事のほか、そば打ちの会やお茶の会、落語の会やスタンドパイプを使っての自主防災訓練、商店会によるハロウインイベントを行うなど住民主体の多様な活動が盛んである。</a:t>
            </a:r>
            <a:endParaRPr lang="en-US" altLang="ja-JP" sz="1900" dirty="0">
              <a:latin typeface="+mn-ea"/>
              <a:cs typeface="Meiryo UI" panose="020B0604030504040204" pitchFamily="50" charset="-128"/>
            </a:endParaRPr>
          </a:p>
          <a:p>
            <a:r>
              <a:rPr lang="en-US" altLang="ja-JP" sz="1900" dirty="0">
                <a:latin typeface="+mn-ea"/>
                <a:cs typeface="Meiryo UI" panose="020B0604030504040204" pitchFamily="50" charset="-128"/>
              </a:rPr>
              <a:t>【</a:t>
            </a:r>
            <a:r>
              <a:rPr lang="ja-JP" altLang="en-US" sz="1900" dirty="0">
                <a:latin typeface="+mn-ea"/>
                <a:cs typeface="Meiryo UI" panose="020B0604030504040204" pitchFamily="50" charset="-128"/>
              </a:rPr>
              <a:t>防災・防犯</a:t>
            </a:r>
            <a:r>
              <a:rPr lang="en-US" altLang="ja-JP" sz="1900" dirty="0">
                <a:latin typeface="+mn-ea"/>
                <a:cs typeface="Meiryo UI" panose="020B0604030504040204" pitchFamily="50" charset="-128"/>
              </a:rPr>
              <a:t>】</a:t>
            </a:r>
          </a:p>
          <a:p>
            <a:pPr marL="152400" indent="-152400" algn="just"/>
            <a:r>
              <a:rPr lang="ja-JP" altLang="en-US" sz="1900" dirty="0">
                <a:latin typeface="+mn-ea"/>
                <a:cs typeface="Meiryo UI" panose="020B0604030504040204" pitchFamily="50" charset="-128"/>
              </a:rPr>
              <a:t>・指定避難所は地区外も含め３か所あり、内１つは医療救護所である。また、福祉避難所（障害者）として九品仏生活実習所、奥沢福祉園の２か所と、福祉避難所（母子）として玉川聖学院とそれぞれ協定を結んでいる。</a:t>
            </a:r>
            <a:endParaRPr lang="en-US" altLang="ja-JP" sz="1900" dirty="0">
              <a:latin typeface="+mn-ea"/>
              <a:cs typeface="Meiryo UI" panose="020B0604030504040204" pitchFamily="50" charset="-128"/>
            </a:endParaRPr>
          </a:p>
          <a:p>
            <a:r>
              <a:rPr lang="ja-JP" altLang="en-US" sz="1900" dirty="0">
                <a:latin typeface="+mn-ea"/>
                <a:cs typeface="Meiryo UI" panose="020B0604030504040204" pitchFamily="50" charset="-128"/>
              </a:rPr>
              <a:t>・周辺地域と比べて高台にあることから、集中豪雨等による内水氾濫はあるものの、多摩川の氾濫による直接的な影響はほとんどない。</a:t>
            </a:r>
            <a:endParaRPr lang="en-US" altLang="ja-JP" sz="1900" dirty="0">
              <a:latin typeface="+mn-ea"/>
              <a:cs typeface="Meiryo UI" panose="020B0604030504040204" pitchFamily="50" charset="-128"/>
            </a:endParaRPr>
          </a:p>
          <a:p>
            <a:r>
              <a:rPr lang="ja-JP" altLang="en-US" sz="1900" dirty="0">
                <a:latin typeface="+mn-ea"/>
                <a:cs typeface="Meiryo UI" panose="020B0604030504040204" pitchFamily="50" charset="-128"/>
              </a:rPr>
              <a:t>・気軽に参加できる</a:t>
            </a:r>
            <a:r>
              <a:rPr lang="ja-JP" altLang="en-US" dirty="0"/>
              <a:t>防犯活動として</a:t>
            </a:r>
            <a:r>
              <a:rPr lang="ja-JP" altLang="ja-JP" dirty="0"/>
              <a:t>防犯パトロールカードを首から下</a:t>
            </a:r>
            <a:r>
              <a:rPr lang="ja-JP" altLang="en-US" dirty="0"/>
              <a:t>げる運動をおこなうなど、地域ぐるみの自主的な活動が盛んである。</a:t>
            </a:r>
            <a:endParaRPr lang="en-US" altLang="ja-JP" sz="1900" dirty="0">
              <a:latin typeface="+mn-ea"/>
              <a:cs typeface="Meiryo UI" panose="020B0604030504040204" pitchFamily="50" charset="-128"/>
            </a:endParaRPr>
          </a:p>
        </p:txBody>
      </p:sp>
    </p:spTree>
    <p:extLst>
      <p:ext uri="{BB962C8B-B14F-4D97-AF65-F5344CB8AC3E}">
        <p14:creationId xmlns:p14="http://schemas.microsoft.com/office/powerpoint/2010/main" val="1128840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1F843F18-1012-4FB7-93FE-B165650CD917}"/>
              </a:ext>
            </a:extLst>
          </p:cNvPr>
          <p:cNvSpPr>
            <a:spLocks noGrp="1"/>
          </p:cNvSpPr>
          <p:nvPr>
            <p:ph type="body" sz="quarter" idx="17"/>
          </p:nvPr>
        </p:nvSpPr>
        <p:spPr>
          <a:xfrm>
            <a:off x="1393369" y="152016"/>
            <a:ext cx="9312350" cy="526142"/>
          </a:xfrm>
          <a:solidFill>
            <a:schemeClr val="accent2">
              <a:lumMod val="20000"/>
              <a:lumOff val="80000"/>
            </a:schemeClr>
          </a:solidFill>
        </p:spPr>
        <p:txBody>
          <a:bodyPr/>
          <a:lstStyle/>
          <a:p>
            <a:pPr marL="0" indent="0">
              <a:buNone/>
            </a:pPr>
            <a:r>
              <a:rPr lang="ja-JP" altLang="en-US" sz="2200" dirty="0">
                <a:latin typeface="+mn-ea"/>
                <a:ea typeface="+mn-ea"/>
              </a:rPr>
              <a:t>多くの地区に共通する課題</a:t>
            </a:r>
          </a:p>
        </p:txBody>
      </p:sp>
      <p:sp>
        <p:nvSpPr>
          <p:cNvPr id="4" name="スライド番号プレースホルダー 3">
            <a:extLst>
              <a:ext uri="{FF2B5EF4-FFF2-40B4-BE49-F238E27FC236}">
                <a16:creationId xmlns:a16="http://schemas.microsoft.com/office/drawing/2014/main" id="{5EF5E222-46EC-46E1-B9DA-5CAC475DA82D}"/>
              </a:ext>
            </a:extLst>
          </p:cNvPr>
          <p:cNvSpPr>
            <a:spLocks noGrp="1"/>
          </p:cNvSpPr>
          <p:nvPr>
            <p:ph type="sldNum" sz="quarter" idx="20"/>
          </p:nvPr>
        </p:nvSpPr>
        <p:spPr/>
        <p:txBody>
          <a:bodyPr/>
          <a:lstStyle/>
          <a:p>
            <a:fld id="{D9550142-B990-490A-A107-ED7302A7FD52}" type="slidenum">
              <a:rPr lang="ja-JP" altLang="en-US" smtClean="0"/>
              <a:pPr/>
              <a:t>3</a:t>
            </a:fld>
            <a:endParaRPr lang="ja-JP" altLang="en-US" dirty="0"/>
          </a:p>
        </p:txBody>
      </p:sp>
      <p:sp>
        <p:nvSpPr>
          <p:cNvPr id="5" name="タイトル 4">
            <a:extLst>
              <a:ext uri="{FF2B5EF4-FFF2-40B4-BE49-F238E27FC236}">
                <a16:creationId xmlns:a16="http://schemas.microsoft.com/office/drawing/2014/main" id="{CDC402EF-59DC-4F4B-B14D-6AB50AE1BC18}"/>
              </a:ext>
            </a:extLst>
          </p:cNvPr>
          <p:cNvSpPr>
            <a:spLocks noGrp="1"/>
          </p:cNvSpPr>
          <p:nvPr>
            <p:ph type="title"/>
          </p:nvPr>
        </p:nvSpPr>
        <p:spPr>
          <a:xfrm>
            <a:off x="1414632" y="773391"/>
            <a:ext cx="9312349" cy="3149609"/>
          </a:xfrm>
          <a:ln/>
        </p:spPr>
        <p:style>
          <a:lnRef idx="2">
            <a:schemeClr val="dk1"/>
          </a:lnRef>
          <a:fillRef idx="1">
            <a:schemeClr val="lt1"/>
          </a:fillRef>
          <a:effectRef idx="0">
            <a:schemeClr val="dk1"/>
          </a:effectRef>
          <a:fontRef idx="minor">
            <a:schemeClr val="dk1"/>
          </a:fontRef>
        </p:style>
        <p:txBody>
          <a:bodyPr anchor="t">
            <a:normAutofit/>
          </a:bodyPr>
          <a:lstStyle/>
          <a:p>
            <a:r>
              <a:rPr lang="ja-JP" altLang="en-US" sz="2000" dirty="0">
                <a:latin typeface="+mn-ea"/>
                <a:ea typeface="+mn-ea"/>
              </a:rPr>
              <a:t>１　地域のネットワークづくり</a:t>
            </a:r>
            <a:r>
              <a:rPr lang="en-US" altLang="ja-JP" sz="2000" dirty="0">
                <a:latin typeface="+mn-ea"/>
                <a:ea typeface="+mn-ea"/>
              </a:rPr>
              <a:t/>
            </a:r>
            <a:br>
              <a:rPr lang="en-US" altLang="ja-JP" sz="2000" dirty="0">
                <a:latin typeface="+mn-ea"/>
                <a:ea typeface="+mn-ea"/>
              </a:rPr>
            </a:br>
            <a:r>
              <a:rPr lang="en-US" altLang="ja-JP" sz="2000" dirty="0">
                <a:latin typeface="+mn-ea"/>
                <a:ea typeface="+mn-ea"/>
              </a:rPr>
              <a:t/>
            </a:r>
            <a:br>
              <a:rPr lang="en-US" altLang="ja-JP" sz="2000" dirty="0">
                <a:latin typeface="+mn-ea"/>
                <a:ea typeface="+mn-ea"/>
              </a:rPr>
            </a:br>
            <a:r>
              <a:rPr lang="ja-JP" altLang="en-US" sz="2000" dirty="0">
                <a:latin typeface="+mn-ea"/>
                <a:ea typeface="+mn-ea"/>
              </a:rPr>
              <a:t>２　地域活動への若年者の参加促進</a:t>
            </a:r>
            <a:r>
              <a:rPr lang="en-US" altLang="ja-JP" sz="2000" dirty="0">
                <a:latin typeface="+mn-ea"/>
                <a:ea typeface="+mn-ea"/>
              </a:rPr>
              <a:t/>
            </a:r>
            <a:br>
              <a:rPr lang="en-US" altLang="ja-JP" sz="2000" dirty="0">
                <a:latin typeface="+mn-ea"/>
                <a:ea typeface="+mn-ea"/>
              </a:rPr>
            </a:br>
            <a:r>
              <a:rPr lang="en-US" altLang="ja-JP" sz="2000" dirty="0">
                <a:latin typeface="+mn-ea"/>
                <a:ea typeface="+mn-ea"/>
              </a:rPr>
              <a:t/>
            </a:r>
            <a:br>
              <a:rPr lang="en-US" altLang="ja-JP" sz="2000" dirty="0">
                <a:latin typeface="+mn-ea"/>
                <a:ea typeface="+mn-ea"/>
              </a:rPr>
            </a:br>
            <a:r>
              <a:rPr lang="ja-JP" altLang="en-US" sz="2000" dirty="0">
                <a:latin typeface="+mn-ea"/>
                <a:ea typeface="+mn-ea"/>
              </a:rPr>
              <a:t>３　高齢者へのデジタル支援</a:t>
            </a:r>
            <a:r>
              <a:rPr lang="en-US" altLang="ja-JP" sz="2000" dirty="0">
                <a:latin typeface="+mn-ea"/>
                <a:ea typeface="+mn-ea"/>
              </a:rPr>
              <a:t/>
            </a:r>
            <a:br>
              <a:rPr lang="en-US" altLang="ja-JP" sz="2000" dirty="0">
                <a:latin typeface="+mn-ea"/>
                <a:ea typeface="+mn-ea"/>
              </a:rPr>
            </a:br>
            <a:r>
              <a:rPr lang="en-US" altLang="ja-JP" sz="2000" dirty="0">
                <a:latin typeface="+mn-ea"/>
                <a:ea typeface="+mn-ea"/>
              </a:rPr>
              <a:t/>
            </a:r>
            <a:br>
              <a:rPr lang="en-US" altLang="ja-JP" sz="2000" dirty="0">
                <a:latin typeface="+mn-ea"/>
                <a:ea typeface="+mn-ea"/>
              </a:rPr>
            </a:br>
            <a:r>
              <a:rPr lang="ja-JP" altLang="en-US" sz="2000" dirty="0">
                <a:latin typeface="+mn-ea"/>
                <a:ea typeface="+mn-ea"/>
              </a:rPr>
              <a:t>４　地域防災力の向上</a:t>
            </a:r>
            <a:r>
              <a:rPr lang="en-US" altLang="ja-JP" sz="2000" dirty="0">
                <a:latin typeface="+mn-ea"/>
                <a:ea typeface="+mn-ea"/>
              </a:rPr>
              <a:t/>
            </a:r>
            <a:br>
              <a:rPr lang="en-US" altLang="ja-JP" sz="2000" dirty="0">
                <a:latin typeface="+mn-ea"/>
                <a:ea typeface="+mn-ea"/>
              </a:rPr>
            </a:br>
            <a:r>
              <a:rPr lang="en-US" altLang="ja-JP" sz="2000" dirty="0">
                <a:latin typeface="+mn-ea"/>
                <a:ea typeface="+mn-ea"/>
              </a:rPr>
              <a:t/>
            </a:r>
            <a:br>
              <a:rPr lang="en-US" altLang="ja-JP" sz="2000" dirty="0">
                <a:latin typeface="+mn-ea"/>
                <a:ea typeface="+mn-ea"/>
              </a:rPr>
            </a:br>
            <a:r>
              <a:rPr lang="ja-JP" altLang="en-US" sz="2000" dirty="0">
                <a:latin typeface="+mn-ea"/>
                <a:ea typeface="+mn-ea"/>
              </a:rPr>
              <a:t>５　避難行動要支援者への支援</a:t>
            </a:r>
            <a:r>
              <a:rPr lang="en-US" altLang="ja-JP" sz="2000" dirty="0">
                <a:latin typeface="+mn-ea"/>
                <a:ea typeface="+mn-ea"/>
              </a:rPr>
              <a:t/>
            </a:r>
            <a:br>
              <a:rPr lang="en-US" altLang="ja-JP" sz="2000" dirty="0">
                <a:latin typeface="+mn-ea"/>
                <a:ea typeface="+mn-ea"/>
              </a:rPr>
            </a:br>
            <a:r>
              <a:rPr lang="en-US" altLang="ja-JP" sz="2000" dirty="0">
                <a:latin typeface="+mn-ea"/>
                <a:ea typeface="+mn-ea"/>
              </a:rPr>
              <a:t/>
            </a:r>
            <a:br>
              <a:rPr lang="en-US" altLang="ja-JP" sz="2000" dirty="0">
                <a:latin typeface="+mn-ea"/>
                <a:ea typeface="+mn-ea"/>
              </a:rPr>
            </a:br>
            <a:r>
              <a:rPr lang="ja-JP" altLang="en-US" sz="2000" dirty="0">
                <a:latin typeface="+mn-ea"/>
                <a:ea typeface="+mn-ea"/>
              </a:rPr>
              <a:t>６　区政協力団体の活性化の支援</a:t>
            </a:r>
            <a:endParaRPr lang="ja-JP" altLang="en-US" sz="2000" strike="sngStrike" dirty="0">
              <a:latin typeface="+mn-ea"/>
              <a:ea typeface="+mn-ea"/>
            </a:endParaRPr>
          </a:p>
        </p:txBody>
      </p:sp>
      <p:sp>
        <p:nvSpPr>
          <p:cNvPr id="6" name="テキスト プレースホルダー 2">
            <a:extLst>
              <a:ext uri="{FF2B5EF4-FFF2-40B4-BE49-F238E27FC236}">
                <a16:creationId xmlns:a16="http://schemas.microsoft.com/office/drawing/2014/main" id="{5B4CD51E-81B8-417E-8D18-907599C4B1EC}"/>
              </a:ext>
            </a:extLst>
          </p:cNvPr>
          <p:cNvSpPr txBox="1">
            <a:spLocks/>
          </p:cNvSpPr>
          <p:nvPr/>
        </p:nvSpPr>
        <p:spPr>
          <a:xfrm>
            <a:off x="1393369" y="4016269"/>
            <a:ext cx="9347212" cy="556664"/>
          </a:xfrm>
          <a:prstGeom prst="rect">
            <a:avLst/>
          </a:prstGeom>
          <a:solidFill>
            <a:schemeClr val="accent2">
              <a:lumMod val="20000"/>
              <a:lumOff val="80000"/>
            </a:schemeClr>
          </a:solidFill>
          <a:ln>
            <a:noFill/>
          </a:ln>
        </p:spPr>
        <p:txBody>
          <a:bodyPr vert="horz" wrap="square" lIns="216000" tIns="108000" rIns="216000" bIns="108000" rtlCol="0" anchor="t" anchorCtr="0">
            <a:sp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BIZ UDPゴシック" panose="020B0400000000000000" pitchFamily="50" charset="-128"/>
                <a:ea typeface="BIZ UDPゴシック" panose="020B0400000000000000" pitchFamily="50" charset="-128"/>
                <a:cs typeface="BIZ UDPゴシック" panose="020B0400000000000000"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BIZ UDPゴシック" panose="020B0400000000000000" pitchFamily="50" charset="-128"/>
                <a:ea typeface="BIZ UDPゴシック" panose="020B0400000000000000" pitchFamily="50" charset="-128"/>
                <a:cs typeface="BIZ UDPゴシック" panose="020B0400000000000000"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2200" dirty="0">
                <a:latin typeface="+mn-ea"/>
                <a:ea typeface="+mn-ea"/>
              </a:rPr>
              <a:t>九品仏地区の課題</a:t>
            </a:r>
          </a:p>
        </p:txBody>
      </p:sp>
      <p:sp>
        <p:nvSpPr>
          <p:cNvPr id="7" name="タイトル 4">
            <a:extLst>
              <a:ext uri="{FF2B5EF4-FFF2-40B4-BE49-F238E27FC236}">
                <a16:creationId xmlns:a16="http://schemas.microsoft.com/office/drawing/2014/main" id="{CDC402EF-59DC-4F4B-B14D-6AB50AE1BC18}"/>
              </a:ext>
            </a:extLst>
          </p:cNvPr>
          <p:cNvSpPr txBox="1">
            <a:spLocks/>
          </p:cNvSpPr>
          <p:nvPr/>
        </p:nvSpPr>
        <p:spPr>
          <a:xfrm>
            <a:off x="1414631" y="4666203"/>
            <a:ext cx="9291088" cy="1944216"/>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82500" lnSpcReduction="20000"/>
          </a:bodyPr>
          <a:lstStyle>
            <a:lvl1pPr algn="l" defTabSz="914400" rtl="0" eaLnBrk="1" latinLnBrk="0" hangingPunct="1">
              <a:spcBef>
                <a:spcPct val="0"/>
              </a:spcBef>
              <a:buNone/>
              <a:defRPr kumimoji="1" sz="2400" b="1" kern="1200">
                <a:solidFill>
                  <a:schemeClr val="dk1"/>
                </a:solidFill>
                <a:latin typeface="BIZ UDPゴシック" panose="020B0400000000000000" pitchFamily="50" charset="-128"/>
                <a:ea typeface="BIZ UDPゴシック" panose="020B0400000000000000" pitchFamily="50" charset="-128"/>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endParaRPr lang="en-US" altLang="ja-JP" sz="2000" dirty="0">
              <a:solidFill>
                <a:schemeClr val="tx1"/>
              </a:solidFill>
              <a:latin typeface="+mn-ea"/>
              <a:ea typeface="+mn-ea"/>
              <a:cs typeface="Meiryo UI" panose="020B0604030504040204" pitchFamily="50" charset="-128"/>
            </a:endParaRPr>
          </a:p>
          <a:p>
            <a:r>
              <a:rPr lang="ja-JP" altLang="en-US" sz="2000" b="0" dirty="0">
                <a:solidFill>
                  <a:schemeClr val="tx1"/>
                </a:solidFill>
                <a:latin typeface="+mn-ea"/>
                <a:ea typeface="+mn-ea"/>
                <a:cs typeface="Meiryo UI" panose="020B0604030504040204" pitchFamily="50" charset="-128"/>
              </a:rPr>
              <a:t>◎地区内には東急大井町線、東急東横線、東急目黒線の三路線が交差し、利便性が良い半面、踏切問題や災害時の移動の妨げになる等、課題がある。</a:t>
            </a:r>
            <a:endParaRPr lang="en-US" altLang="ja-JP" sz="2000" b="0" dirty="0">
              <a:solidFill>
                <a:schemeClr val="tx1"/>
              </a:solidFill>
              <a:latin typeface="+mn-ea"/>
              <a:ea typeface="+mn-ea"/>
              <a:cs typeface="Meiryo UI" panose="020B0604030504040204" pitchFamily="50" charset="-128"/>
            </a:endParaRPr>
          </a:p>
          <a:p>
            <a:endParaRPr lang="en-US" altLang="ja-JP" sz="2000" b="0" dirty="0">
              <a:solidFill>
                <a:schemeClr val="tx1"/>
              </a:solidFill>
              <a:latin typeface="+mn-ea"/>
              <a:ea typeface="+mn-ea"/>
              <a:cs typeface="Meiryo UI" panose="020B0604030504040204" pitchFamily="50" charset="-128"/>
            </a:endParaRPr>
          </a:p>
          <a:p>
            <a:r>
              <a:rPr lang="ja-JP" altLang="en-US" sz="2000" b="0" dirty="0">
                <a:solidFill>
                  <a:schemeClr val="tx1"/>
                </a:solidFill>
                <a:latin typeface="+mn-ea"/>
                <a:ea typeface="+mn-ea"/>
                <a:cs typeface="Meiryo UI" panose="020B0604030504040204" pitchFamily="50" charset="-128"/>
              </a:rPr>
              <a:t>◎避難所等の区民防災組織と有事の際の福祉所管（社会福祉協議会、あんしんすこやかセンター、児童館を含む）との関係・役割がみえない。</a:t>
            </a:r>
            <a:endParaRPr lang="en-US" altLang="ja-JP" sz="2000" b="0" dirty="0">
              <a:solidFill>
                <a:schemeClr val="tx1"/>
              </a:solidFill>
              <a:latin typeface="+mn-ea"/>
              <a:ea typeface="+mn-ea"/>
              <a:cs typeface="Meiryo UI" panose="020B0604030504040204" pitchFamily="50" charset="-128"/>
            </a:endParaRPr>
          </a:p>
          <a:p>
            <a:endParaRPr lang="ja-JP" altLang="en-US" sz="2000" b="0" dirty="0">
              <a:solidFill>
                <a:schemeClr val="tx1"/>
              </a:solidFill>
              <a:latin typeface="+mn-ea"/>
              <a:ea typeface="+mn-ea"/>
              <a:cs typeface="Meiryo UI" panose="020B0604030504040204" pitchFamily="50" charset="-128"/>
            </a:endParaRPr>
          </a:p>
          <a:p>
            <a:r>
              <a:rPr lang="ja-JP" altLang="en-US" sz="2000" b="0" dirty="0">
                <a:solidFill>
                  <a:schemeClr val="tx1"/>
                </a:solidFill>
                <a:latin typeface="+mn-ea"/>
                <a:ea typeface="+mn-ea"/>
                <a:cs typeface="Meiryo UI" panose="020B0604030504040204" pitchFamily="50" charset="-128"/>
              </a:rPr>
              <a:t>◎コロナ禍の影響もあるが、地域住民間の交流の機会が減っている。</a:t>
            </a:r>
            <a:endParaRPr lang="en-US" altLang="ja-JP" sz="2000" b="0" dirty="0">
              <a:solidFill>
                <a:schemeClr val="tx1"/>
              </a:solidFill>
              <a:latin typeface="+mn-ea"/>
              <a:ea typeface="+mn-ea"/>
              <a:cs typeface="Meiryo UI" panose="020B0604030504040204" pitchFamily="50" charset="-128"/>
            </a:endParaRPr>
          </a:p>
        </p:txBody>
      </p:sp>
    </p:spTree>
    <p:extLst>
      <p:ext uri="{BB962C8B-B14F-4D97-AF65-F5344CB8AC3E}">
        <p14:creationId xmlns:p14="http://schemas.microsoft.com/office/powerpoint/2010/main" val="3112233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1F843F18-1012-4FB7-93FE-B165650CD917}"/>
              </a:ext>
            </a:extLst>
          </p:cNvPr>
          <p:cNvSpPr>
            <a:spLocks noGrp="1"/>
          </p:cNvSpPr>
          <p:nvPr>
            <p:ph type="body" sz="quarter" idx="17"/>
          </p:nvPr>
        </p:nvSpPr>
        <p:spPr>
          <a:xfrm>
            <a:off x="1351302" y="188641"/>
            <a:ext cx="9465572" cy="554163"/>
          </a:xfrm>
          <a:solidFill>
            <a:schemeClr val="accent2">
              <a:lumMod val="20000"/>
              <a:lumOff val="80000"/>
            </a:schemeClr>
          </a:solidFill>
        </p:spPr>
        <p:txBody>
          <a:bodyPr/>
          <a:lstStyle/>
          <a:p>
            <a:pPr marL="0" indent="0">
              <a:buNone/>
            </a:pPr>
            <a:r>
              <a:rPr lang="ja-JP" altLang="en-US" sz="2400" dirty="0">
                <a:latin typeface="+mn-ea"/>
                <a:ea typeface="+mn-ea"/>
              </a:rPr>
              <a:t>九品仏地区の地区ビジョン（現在）</a:t>
            </a:r>
          </a:p>
        </p:txBody>
      </p:sp>
      <p:sp>
        <p:nvSpPr>
          <p:cNvPr id="4" name="スライド番号プレースホルダー 3">
            <a:extLst>
              <a:ext uri="{FF2B5EF4-FFF2-40B4-BE49-F238E27FC236}">
                <a16:creationId xmlns:a16="http://schemas.microsoft.com/office/drawing/2014/main" id="{5EF5E222-46EC-46E1-B9DA-5CAC475DA82D}"/>
              </a:ext>
            </a:extLst>
          </p:cNvPr>
          <p:cNvSpPr>
            <a:spLocks noGrp="1"/>
          </p:cNvSpPr>
          <p:nvPr>
            <p:ph type="sldNum" sz="quarter" idx="20"/>
          </p:nvPr>
        </p:nvSpPr>
        <p:spPr/>
        <p:txBody>
          <a:bodyPr/>
          <a:lstStyle/>
          <a:p>
            <a:fld id="{D9550142-B990-490A-A107-ED7302A7FD52}" type="slidenum">
              <a:rPr lang="ja-JP" altLang="en-US" smtClean="0"/>
              <a:pPr/>
              <a:t>4</a:t>
            </a:fld>
            <a:endParaRPr lang="ja-JP" altLang="en-US" dirty="0"/>
          </a:p>
        </p:txBody>
      </p:sp>
      <p:sp>
        <p:nvSpPr>
          <p:cNvPr id="9" name="テキスト プレースホルダー 2">
            <a:extLst>
              <a:ext uri="{FF2B5EF4-FFF2-40B4-BE49-F238E27FC236}">
                <a16:creationId xmlns:a16="http://schemas.microsoft.com/office/drawing/2014/main" id="{64B088B2-20F5-4631-A38B-DD8B63823389}"/>
              </a:ext>
            </a:extLst>
          </p:cNvPr>
          <p:cNvSpPr txBox="1">
            <a:spLocks/>
          </p:cNvSpPr>
          <p:nvPr/>
        </p:nvSpPr>
        <p:spPr>
          <a:xfrm>
            <a:off x="1335760" y="1355279"/>
            <a:ext cx="9505950" cy="587441"/>
          </a:xfrm>
          <a:prstGeom prst="rect">
            <a:avLst/>
          </a:prstGeom>
          <a:solidFill>
            <a:schemeClr val="accent2">
              <a:lumMod val="20000"/>
              <a:lumOff val="80000"/>
            </a:schemeClr>
          </a:solidFill>
          <a:ln>
            <a:noFill/>
          </a:ln>
        </p:spPr>
        <p:txBody>
          <a:bodyPr vert="horz" wrap="square" lIns="216000" tIns="108000" rIns="216000" bIns="108000" rtlCol="0" anchor="t" anchorCtr="0">
            <a:sp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BIZ UDPゴシック" panose="020B0400000000000000" pitchFamily="50" charset="-128"/>
                <a:ea typeface="BIZ UDPゴシック" panose="020B0400000000000000" pitchFamily="50" charset="-128"/>
                <a:cs typeface="BIZ UDPゴシック" panose="020B0400000000000000"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BIZ UDPゴシック" panose="020B0400000000000000" pitchFamily="50" charset="-128"/>
                <a:ea typeface="BIZ UDPゴシック" panose="020B0400000000000000" pitchFamily="50" charset="-128"/>
                <a:cs typeface="BIZ UDPゴシック" panose="020B0400000000000000"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2400" dirty="0">
                <a:latin typeface="+mn-ea"/>
                <a:ea typeface="+mn-ea"/>
              </a:rPr>
              <a:t>九品仏地区の取組み</a:t>
            </a:r>
          </a:p>
        </p:txBody>
      </p:sp>
      <p:sp>
        <p:nvSpPr>
          <p:cNvPr id="10" name="テキスト ボックス 9">
            <a:extLst>
              <a:ext uri="{FF2B5EF4-FFF2-40B4-BE49-F238E27FC236}">
                <a16:creationId xmlns:a16="http://schemas.microsoft.com/office/drawing/2014/main" id="{C1FB522B-B7FE-4854-811C-9DBD535664D9}"/>
              </a:ext>
            </a:extLst>
          </p:cNvPr>
          <p:cNvSpPr txBox="1"/>
          <p:nvPr/>
        </p:nvSpPr>
        <p:spPr>
          <a:xfrm>
            <a:off x="1362320" y="2021407"/>
            <a:ext cx="9454555" cy="4325992"/>
          </a:xfrm>
          <a:prstGeom prst="rect">
            <a:avLst/>
          </a:prstGeom>
          <a:noFill/>
          <a:ln>
            <a:solidFill>
              <a:schemeClr val="accent2"/>
            </a:solidFill>
          </a:ln>
        </p:spPr>
        <p:txBody>
          <a:bodyPr wrap="square" rtlCol="0">
            <a:spAutoFit/>
          </a:bodyPr>
          <a:lstStyle/>
          <a:p>
            <a:pPr>
              <a:lnSpc>
                <a:spcPts val="2200"/>
              </a:lnSpc>
            </a:pPr>
            <a:r>
              <a:rPr lang="en-US" altLang="ja-JP" sz="2000" dirty="0">
                <a:latin typeface="+mn-ea"/>
                <a:cs typeface="Meiryo UI" panose="020B0604030504040204" pitchFamily="50" charset="-128"/>
              </a:rPr>
              <a:t>【</a:t>
            </a:r>
            <a:r>
              <a:rPr lang="ja-JP" altLang="en-US" sz="2000" dirty="0">
                <a:latin typeface="+mn-ea"/>
                <a:cs typeface="Meiryo UI" panose="020B0604030504040204" pitchFamily="50" charset="-128"/>
              </a:rPr>
              <a:t>三路線に囲まれた地区の課題</a:t>
            </a:r>
            <a:r>
              <a:rPr lang="en-US" altLang="ja-JP" sz="2000" dirty="0">
                <a:latin typeface="+mn-ea"/>
                <a:cs typeface="Meiryo UI" panose="020B0604030504040204" pitchFamily="50" charset="-128"/>
              </a:rPr>
              <a:t>】</a:t>
            </a:r>
          </a:p>
          <a:p>
            <a:pPr>
              <a:lnSpc>
                <a:spcPts val="2200"/>
              </a:lnSpc>
            </a:pPr>
            <a:r>
              <a:rPr lang="ja-JP" altLang="en-US" sz="2000" dirty="0">
                <a:latin typeface="+mn-ea"/>
                <a:cs typeface="Meiryo UI" panose="020B0604030504040204" pitchFamily="50" charset="-128"/>
              </a:rPr>
              <a:t>・災害対策として、避難所運営会議や訓練を通じて避難経路の事前確認や、自宅の耐震強化、備蓄等の重要性について協議・啓発を今後も進めていく。</a:t>
            </a:r>
            <a:endParaRPr lang="en-US" altLang="ja-JP" sz="2000" dirty="0">
              <a:latin typeface="+mn-ea"/>
              <a:cs typeface="Meiryo UI" panose="020B0604030504040204" pitchFamily="50" charset="-128"/>
            </a:endParaRPr>
          </a:p>
          <a:p>
            <a:pPr>
              <a:lnSpc>
                <a:spcPts val="2200"/>
              </a:lnSpc>
            </a:pPr>
            <a:r>
              <a:rPr lang="ja-JP" altLang="en-US" sz="2000" dirty="0">
                <a:latin typeface="+mn-ea"/>
                <a:cs typeface="Meiryo UI" panose="020B0604030504040204" pitchFamily="50" charset="-128"/>
              </a:rPr>
              <a:t>・地区内の駅周辺に関する事業計画に関して、九品仏地区街づくりの会の活動を通じて東急電鉄との情報共有を行っている。</a:t>
            </a:r>
            <a:endParaRPr lang="en-US" altLang="ja-JP" sz="2000" dirty="0">
              <a:latin typeface="+mn-ea"/>
              <a:cs typeface="Meiryo UI" panose="020B0604030504040204" pitchFamily="50" charset="-128"/>
            </a:endParaRPr>
          </a:p>
          <a:p>
            <a:pPr>
              <a:lnSpc>
                <a:spcPts val="2200"/>
              </a:lnSpc>
            </a:pPr>
            <a:r>
              <a:rPr lang="en-US" altLang="ja-JP" sz="2000" dirty="0">
                <a:latin typeface="+mn-ea"/>
                <a:cs typeface="Meiryo UI" panose="020B0604030504040204" pitchFamily="50" charset="-128"/>
              </a:rPr>
              <a:t>【</a:t>
            </a:r>
            <a:r>
              <a:rPr lang="ja-JP" altLang="en-US" sz="2000" dirty="0">
                <a:latin typeface="+mn-ea"/>
                <a:cs typeface="Meiryo UI" panose="020B0604030504040204" pitchFamily="50" charset="-128"/>
              </a:rPr>
              <a:t>防災区民組織と福祉</a:t>
            </a:r>
            <a:r>
              <a:rPr lang="en-US" altLang="ja-JP" sz="2000" dirty="0">
                <a:latin typeface="+mn-ea"/>
                <a:cs typeface="Meiryo UI" panose="020B0604030504040204" pitchFamily="50" charset="-128"/>
              </a:rPr>
              <a:t>】</a:t>
            </a:r>
          </a:p>
          <a:p>
            <a:pPr>
              <a:lnSpc>
                <a:spcPts val="2200"/>
              </a:lnSpc>
            </a:pPr>
            <a:r>
              <a:rPr lang="ja-JP" altLang="en-US" sz="2000" dirty="0">
                <a:latin typeface="+mn-ea"/>
                <a:cs typeface="Meiryo UI" panose="020B0604030504040204" pitchFamily="50" charset="-128"/>
              </a:rPr>
              <a:t>・四者連携を活用し、災害時における避難所等の区民組織と支所の福祉、防災に関する所管が一同に会する場を設定し、情報・意見交換を行った。今後も実施を予定している。</a:t>
            </a:r>
            <a:endParaRPr lang="en-US" altLang="ja-JP" sz="2000" dirty="0">
              <a:latin typeface="+mn-ea"/>
              <a:cs typeface="Meiryo UI" panose="020B0604030504040204" pitchFamily="50" charset="-128"/>
            </a:endParaRPr>
          </a:p>
          <a:p>
            <a:pPr>
              <a:lnSpc>
                <a:spcPts val="2200"/>
              </a:lnSpc>
            </a:pPr>
            <a:r>
              <a:rPr lang="en-US" altLang="ja-JP" sz="2000" dirty="0">
                <a:latin typeface="+mn-ea"/>
                <a:cs typeface="Meiryo UI" panose="020B0604030504040204" pitchFamily="50" charset="-128"/>
              </a:rPr>
              <a:t>【</a:t>
            </a:r>
            <a:r>
              <a:rPr lang="ja-JP" altLang="en-US" sz="2000" dirty="0">
                <a:latin typeface="+mn-ea"/>
                <a:cs typeface="Meiryo UI" panose="020B0604030504040204" pitchFamily="50" charset="-128"/>
              </a:rPr>
              <a:t>地域住民の交流の場づくり</a:t>
            </a:r>
            <a:r>
              <a:rPr lang="en-US" altLang="ja-JP" sz="2000" dirty="0">
                <a:latin typeface="+mn-ea"/>
                <a:cs typeface="Meiryo UI" panose="020B0604030504040204" pitchFamily="50" charset="-128"/>
              </a:rPr>
              <a:t>】</a:t>
            </a:r>
          </a:p>
          <a:p>
            <a:pPr>
              <a:lnSpc>
                <a:spcPts val="2200"/>
              </a:lnSpc>
            </a:pPr>
            <a:r>
              <a:rPr lang="ja-JP" altLang="en-US" sz="2000" dirty="0">
                <a:latin typeface="+mn-ea"/>
                <a:cs typeface="Meiryo UI" panose="020B0604030504040204" pitchFamily="50" charset="-128"/>
              </a:rPr>
              <a:t>・連携会議を通じて多世代交流の場としてボッチャ交流会を開催している。</a:t>
            </a:r>
            <a:endParaRPr lang="en-US" altLang="ja-JP" sz="2000" dirty="0">
              <a:latin typeface="+mn-ea"/>
              <a:cs typeface="Meiryo UI" panose="020B0604030504040204" pitchFamily="50" charset="-128"/>
            </a:endParaRPr>
          </a:p>
          <a:p>
            <a:pPr>
              <a:lnSpc>
                <a:spcPts val="2200"/>
              </a:lnSpc>
            </a:pPr>
            <a:r>
              <a:rPr lang="ja-JP" altLang="en-US" sz="2000" dirty="0">
                <a:latin typeface="+mn-ea"/>
                <a:cs typeface="Meiryo UI" panose="020B0604030504040204" pitchFamily="50" charset="-128"/>
              </a:rPr>
              <a:t>・壮年男性の居場所づくりとして「男たちの茶話会」という会をサポートし自主化した。</a:t>
            </a:r>
            <a:endParaRPr lang="en-US" altLang="ja-JP" sz="2000" dirty="0">
              <a:latin typeface="+mn-ea"/>
              <a:cs typeface="Meiryo UI" panose="020B0604030504040204" pitchFamily="50" charset="-128"/>
            </a:endParaRPr>
          </a:p>
          <a:p>
            <a:pPr>
              <a:lnSpc>
                <a:spcPts val="2200"/>
              </a:lnSpc>
            </a:pPr>
            <a:r>
              <a:rPr lang="ja-JP" altLang="en-US" sz="2000" dirty="0">
                <a:latin typeface="+mn-ea"/>
                <a:cs typeface="Meiryo UI" panose="020B0604030504040204" pitchFamily="50" charset="-128"/>
              </a:rPr>
              <a:t>・奥沢子育て児童ひろばでは、毎月様々な催しを開催し、子育て世帯の交流の場として機能している。</a:t>
            </a:r>
            <a:endParaRPr lang="en-US" altLang="ja-JP" sz="2000" dirty="0">
              <a:latin typeface="+mn-ea"/>
              <a:cs typeface="Meiryo UI" panose="020B0604030504040204" pitchFamily="50" charset="-128"/>
            </a:endParaRPr>
          </a:p>
        </p:txBody>
      </p:sp>
      <p:sp>
        <p:nvSpPr>
          <p:cNvPr id="8" name="タイトル 4">
            <a:extLst>
              <a:ext uri="{FF2B5EF4-FFF2-40B4-BE49-F238E27FC236}">
                <a16:creationId xmlns:a16="http://schemas.microsoft.com/office/drawing/2014/main" id="{68C68D2B-8223-4F7A-8326-849ADF312E63}"/>
              </a:ext>
            </a:extLst>
          </p:cNvPr>
          <p:cNvSpPr txBox="1">
            <a:spLocks/>
          </p:cNvSpPr>
          <p:nvPr/>
        </p:nvSpPr>
        <p:spPr>
          <a:xfrm>
            <a:off x="1351302" y="800524"/>
            <a:ext cx="9465572" cy="468237"/>
          </a:xfrm>
          <a:prstGeom prst="rect">
            <a:avLst/>
          </a:prstGeom>
          <a:ln>
            <a:solidFill>
              <a:schemeClr val="tx1"/>
            </a:solidFill>
          </a:ln>
        </p:spPr>
        <p:txBody>
          <a:bodyPr vert="horz" lIns="91440" tIns="45720" rIns="91440" bIns="45720" rtlCol="0" anchor="t">
            <a:noAutofit/>
          </a:bodyPr>
          <a:lstStyle>
            <a:lvl1pPr algn="l" defTabSz="914400" rtl="0" eaLnBrk="1" latinLnBrk="0" hangingPunct="1">
              <a:spcBef>
                <a:spcPct val="0"/>
              </a:spcBef>
              <a:buNone/>
              <a:defRPr kumimoji="1" sz="2400" b="1" kern="1200">
                <a:solidFill>
                  <a:schemeClr val="tx1"/>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r>
              <a:rPr lang="ja-JP" altLang="en-US" sz="2200" b="0" dirty="0">
                <a:solidFill>
                  <a:srgbClr val="FF0000"/>
                </a:solidFill>
                <a:latin typeface="+mn-ea"/>
                <a:ea typeface="+mn-ea"/>
              </a:rPr>
              <a:t>　</a:t>
            </a:r>
          </a:p>
        </p:txBody>
      </p:sp>
      <p:sp>
        <p:nvSpPr>
          <p:cNvPr id="2" name="正方形/長方形 1"/>
          <p:cNvSpPr/>
          <p:nvPr/>
        </p:nvSpPr>
        <p:spPr>
          <a:xfrm>
            <a:off x="1386510" y="840776"/>
            <a:ext cx="9312005" cy="369332"/>
          </a:xfrm>
          <a:prstGeom prst="rect">
            <a:avLst/>
          </a:prstGeom>
        </p:spPr>
        <p:txBody>
          <a:bodyPr wrap="square">
            <a:spAutoFit/>
          </a:bodyPr>
          <a:lstStyle/>
          <a:p>
            <a:pPr algn="just"/>
            <a:r>
              <a:rPr lang="ja-JP" altLang="ja-JP" b="1" kern="100" dirty="0">
                <a:latin typeface="+mj-ea"/>
                <a:ea typeface="+mj-ea"/>
                <a:cs typeface="Times New Roman" panose="02020603050405020304" pitchFamily="18" charset="0"/>
              </a:rPr>
              <a:t>・郷土愛を育み、より安全・安心で、人と人とのつながりのあるまちへ</a:t>
            </a:r>
          </a:p>
        </p:txBody>
      </p:sp>
    </p:spTree>
    <p:extLst>
      <p:ext uri="{BB962C8B-B14F-4D97-AF65-F5344CB8AC3E}">
        <p14:creationId xmlns:p14="http://schemas.microsoft.com/office/powerpoint/2010/main" val="38709116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796</Words>
  <Application>Microsoft Office PowerPoint</Application>
  <PresentationFormat>ワイド画面</PresentationFormat>
  <Paragraphs>50</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BIZ UDPゴシック</vt:lpstr>
      <vt:lpstr>Meiryo UI</vt:lpstr>
      <vt:lpstr>ＭＳ Ｐゴシック</vt:lpstr>
      <vt:lpstr>游ゴシック</vt:lpstr>
      <vt:lpstr>游ゴシック Light</vt:lpstr>
      <vt:lpstr>Arial</vt:lpstr>
      <vt:lpstr>Times New Roman</vt:lpstr>
      <vt:lpstr>Wingdings</vt:lpstr>
      <vt:lpstr>Office テーマ</vt:lpstr>
      <vt:lpstr>九品仏地区アセスメント（令和５年９月・車座集会）</vt:lpstr>
      <vt:lpstr>地区の特性</vt:lpstr>
      <vt:lpstr>１　地域のネットワークづくり  ２　地域活動への若年者の参加促進  ３　高齢者へのデジタル支援  ４　地域防災力の向上  ５　避難行動要支援者への支援  ６　区政協力団体の活性化の支援</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九品仏地区アセスメント（令和５年９月・車座集会）</dc:title>
  <dc:creator>Yamamoto161</dc:creator>
  <cp:lastModifiedBy>Yamamoto161</cp:lastModifiedBy>
  <cp:revision>1</cp:revision>
  <dcterms:created xsi:type="dcterms:W3CDTF">2023-09-25T00:53:20Z</dcterms:created>
  <dcterms:modified xsi:type="dcterms:W3CDTF">2023-09-25T00:54:00Z</dcterms:modified>
</cp:coreProperties>
</file>