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72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D1B0F-0389-4282-AFC4-718F1C639BDF}" type="datetimeFigureOut">
              <a:rPr kumimoji="1" lang="ja-JP" altLang="en-US" smtClean="0"/>
              <a:t>2023/9/25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74A5F-9B85-4333-A64D-D875B253E4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392955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D1B0F-0389-4282-AFC4-718F1C639BDF}" type="datetimeFigureOut">
              <a:rPr kumimoji="1" lang="ja-JP" altLang="en-US" smtClean="0"/>
              <a:t>2023/9/25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74A5F-9B85-4333-A64D-D875B253E4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383823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D1B0F-0389-4282-AFC4-718F1C639BDF}" type="datetimeFigureOut">
              <a:rPr kumimoji="1" lang="ja-JP" altLang="en-US" smtClean="0"/>
              <a:t>2023/9/25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74A5F-9B85-4333-A64D-D875B253E4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286044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標準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テキスト プレースホルダー 9"/>
          <p:cNvSpPr>
            <a:spLocks noGrp="1"/>
          </p:cNvSpPr>
          <p:nvPr>
            <p:ph type="body" sz="quarter" idx="13" hasCustomPrompt="1"/>
          </p:nvPr>
        </p:nvSpPr>
        <p:spPr>
          <a:xfrm>
            <a:off x="247131" y="6309321"/>
            <a:ext cx="11565196" cy="145424"/>
          </a:xfrm>
          <a:noFill/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050">
                <a:latin typeface="BIZ UDPゴシック" panose="020B0400000000000000" pitchFamily="50" charset="-128"/>
                <a:ea typeface="BIZ UDPゴシック" panose="020B0400000000000000" pitchFamily="50" charset="-128"/>
                <a:cs typeface="BIZ UDPゴシック" panose="020B0400000000000000" pitchFamily="50" charset="-128"/>
              </a:defRPr>
            </a:lvl1pPr>
          </a:lstStyle>
          <a:p>
            <a:pPr lvl="0"/>
            <a:r>
              <a:rPr kumimoji="1" lang="ja-JP" altLang="en-US" dirty="0"/>
              <a:t>（資料）●●</a:t>
            </a:r>
          </a:p>
        </p:txBody>
      </p:sp>
      <p:sp>
        <p:nvSpPr>
          <p:cNvPr id="12" name="テキスト プレースホルダー 11"/>
          <p:cNvSpPr>
            <a:spLocks noGrp="1"/>
          </p:cNvSpPr>
          <p:nvPr>
            <p:ph type="body" sz="quarter" idx="17"/>
          </p:nvPr>
        </p:nvSpPr>
        <p:spPr>
          <a:xfrm>
            <a:off x="246185" y="764704"/>
            <a:ext cx="11699631" cy="495108"/>
          </a:xfrm>
          <a:solidFill>
            <a:srgbClr val="ECF1F8"/>
          </a:solidFill>
          <a:ln>
            <a:noFill/>
          </a:ln>
        </p:spPr>
        <p:txBody>
          <a:bodyPr vert="horz" wrap="square" lIns="216000" tIns="108000" rIns="216000" bIns="108000" rtlCol="0" anchor="t" anchorCtr="0">
            <a:spAutoFit/>
          </a:bodyPr>
          <a:lstStyle>
            <a:lvl1pPr>
              <a:defRPr lang="ja-JP" altLang="en-US" sz="20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BIZ UDPゴシック" panose="020B0400000000000000" pitchFamily="50" charset="-128"/>
              </a:defRPr>
            </a:lvl1pPr>
          </a:lstStyle>
          <a:p>
            <a:pPr marL="257175" lvl="0" indent="-257175">
              <a:spcBef>
                <a:spcPts val="600"/>
              </a:spcBef>
              <a:spcAft>
                <a:spcPts val="600"/>
              </a:spcAft>
              <a:buClr>
                <a:srgbClr val="002060"/>
              </a:buClr>
              <a:buFont typeface="Wingdings" panose="05000000000000000000" pitchFamily="2" charset="2"/>
              <a:buChar char="l"/>
            </a:pPr>
            <a:r>
              <a:rPr kumimoji="1" lang="ja-JP" altLang="en-US"/>
              <a:t>マスター テキストの書式設定</a:t>
            </a:r>
          </a:p>
        </p:txBody>
      </p:sp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04AFD7A4-F2E0-4D4E-830D-1790CD829AEE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>
                <a:latin typeface="BIZ UDPゴシック" panose="020B0400000000000000" pitchFamily="50" charset="-128"/>
                <a:ea typeface="BIZ UDPゴシック" panose="020B0400000000000000" pitchFamily="50" charset="-128"/>
              </a:defRPr>
            </a:lvl1pPr>
          </a:lstStyle>
          <a:p>
            <a:endParaRPr lang="ja-JP" altLang="en-US" dirty="0"/>
          </a:p>
        </p:txBody>
      </p:sp>
      <p:sp>
        <p:nvSpPr>
          <p:cNvPr id="7" name="フッター プレースホルダー 6">
            <a:extLst>
              <a:ext uri="{FF2B5EF4-FFF2-40B4-BE49-F238E27FC236}">
                <a16:creationId xmlns:a16="http://schemas.microsoft.com/office/drawing/2014/main" id="{1B7D64FC-E18C-4D0E-BEAC-CAA4F637E47E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latin typeface="BIZ UDPゴシック" panose="020B0400000000000000" pitchFamily="50" charset="-128"/>
                <a:ea typeface="BIZ UDPゴシック" panose="020B0400000000000000" pitchFamily="50" charset="-128"/>
              </a:defRPr>
            </a:lvl1pPr>
          </a:lstStyle>
          <a:p>
            <a:r>
              <a:rPr lang="ja-JP" altLang="en-US"/>
              <a:t>地区アセスメント</a:t>
            </a:r>
          </a:p>
        </p:txBody>
      </p:sp>
      <p:sp>
        <p:nvSpPr>
          <p:cNvPr id="13" name="スライド番号プレースホルダー 12">
            <a:extLst>
              <a:ext uri="{FF2B5EF4-FFF2-40B4-BE49-F238E27FC236}">
                <a16:creationId xmlns:a16="http://schemas.microsoft.com/office/drawing/2014/main" id="{ABCEDB04-7A4B-482F-9252-721EAFAD912D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latin typeface="BIZ UDPゴシック" panose="020B0400000000000000" pitchFamily="50" charset="-128"/>
                <a:ea typeface="BIZ UDPゴシック" panose="020B0400000000000000" pitchFamily="50" charset="-128"/>
              </a:defRPr>
            </a:lvl1pPr>
          </a:lstStyle>
          <a:p>
            <a:fld id="{D9550142-B990-490A-A107-ED7302A7FD52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14" name="タイトル 13">
            <a:extLst>
              <a:ext uri="{FF2B5EF4-FFF2-40B4-BE49-F238E27FC236}">
                <a16:creationId xmlns:a16="http://schemas.microsoft.com/office/drawing/2014/main" id="{A478FEB5-B7AF-4E60-B43F-CD42D69366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BIZ UDPゴシック" panose="020B0400000000000000" pitchFamily="50" charset="-128"/>
                <a:ea typeface="BIZ UDPゴシック" panose="020B0400000000000000" pitchFamily="50" charset="-128"/>
              </a:defRPr>
            </a:lvl1pPr>
          </a:lstStyle>
          <a:p>
            <a:r>
              <a:rPr kumimoji="1" lang="ja-JP" altLang="en-US"/>
              <a:t>マスター タイトルの書式設定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342093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D1B0F-0389-4282-AFC4-718F1C639BDF}" type="datetimeFigureOut">
              <a:rPr kumimoji="1" lang="ja-JP" altLang="en-US" smtClean="0"/>
              <a:t>2023/9/25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74A5F-9B85-4333-A64D-D875B253E4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193253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D1B0F-0389-4282-AFC4-718F1C639BDF}" type="datetimeFigureOut">
              <a:rPr kumimoji="1" lang="ja-JP" altLang="en-US" smtClean="0"/>
              <a:t>2023/9/25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74A5F-9B85-4333-A64D-D875B253E4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083329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D1B0F-0389-4282-AFC4-718F1C639BDF}" type="datetimeFigureOut">
              <a:rPr kumimoji="1" lang="ja-JP" altLang="en-US" smtClean="0"/>
              <a:t>2023/9/25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74A5F-9B85-4333-A64D-D875B253E4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157616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D1B0F-0389-4282-AFC4-718F1C639BDF}" type="datetimeFigureOut">
              <a:rPr kumimoji="1" lang="ja-JP" altLang="en-US" smtClean="0"/>
              <a:t>2023/9/25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74A5F-9B85-4333-A64D-D875B253E4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516525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D1B0F-0389-4282-AFC4-718F1C639BDF}" type="datetimeFigureOut">
              <a:rPr kumimoji="1" lang="ja-JP" altLang="en-US" smtClean="0"/>
              <a:t>2023/9/25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74A5F-9B85-4333-A64D-D875B253E4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67749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D1B0F-0389-4282-AFC4-718F1C639BDF}" type="datetimeFigureOut">
              <a:rPr kumimoji="1" lang="ja-JP" altLang="en-US" smtClean="0"/>
              <a:t>2023/9/25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74A5F-9B85-4333-A64D-D875B253E4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794491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D1B0F-0389-4282-AFC4-718F1C639BDF}" type="datetimeFigureOut">
              <a:rPr kumimoji="1" lang="ja-JP" altLang="en-US" smtClean="0"/>
              <a:t>2023/9/25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74A5F-9B85-4333-A64D-D875B253E4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679452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D1B0F-0389-4282-AFC4-718F1C639BDF}" type="datetimeFigureOut">
              <a:rPr kumimoji="1" lang="ja-JP" altLang="en-US" smtClean="0"/>
              <a:t>2023/9/25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74A5F-9B85-4333-A64D-D875B253E4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189962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5D1B0F-0389-4282-AFC4-718F1C639BDF}" type="datetimeFigureOut">
              <a:rPr kumimoji="1" lang="ja-JP" altLang="en-US" smtClean="0"/>
              <a:t>2023/9/25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774A5F-9B85-4333-A64D-D875B253E4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14883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1.sv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グループ化 11">
            <a:extLst>
              <a:ext uri="{FF2B5EF4-FFF2-40B4-BE49-F238E27FC236}">
                <a16:creationId xmlns:a16="http://schemas.microsoft.com/office/drawing/2014/main" id="{A383F424-E093-4946-94DA-8D2B3263CEB2}"/>
              </a:ext>
            </a:extLst>
          </p:cNvPr>
          <p:cNvGrpSpPr>
            <a:grpSpLocks noChangeAspect="1"/>
          </p:cNvGrpSpPr>
          <p:nvPr/>
        </p:nvGrpSpPr>
        <p:grpSpPr>
          <a:xfrm>
            <a:off x="1863430" y="908721"/>
            <a:ext cx="5672731" cy="5493503"/>
            <a:chOff x="-4622815" y="3184373"/>
            <a:chExt cx="4538182" cy="4394802"/>
          </a:xfrm>
        </p:grpSpPr>
        <p:pic>
          <p:nvPicPr>
            <p:cNvPr id="7" name="図 6" descr="ダイアグラム&#10;&#10;自動的に生成された説明">
              <a:extLst>
                <a:ext uri="{FF2B5EF4-FFF2-40B4-BE49-F238E27FC236}">
                  <a16:creationId xmlns:a16="http://schemas.microsoft.com/office/drawing/2014/main" id="{39D72C6D-FB43-416D-905B-0335A4AAC63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299" r="6372" b="26652"/>
            <a:stretch/>
          </p:blipFill>
          <p:spPr>
            <a:xfrm>
              <a:off x="-4622815" y="3184373"/>
              <a:ext cx="4538182" cy="4392488"/>
            </a:xfrm>
            <a:prstGeom prst="rect">
              <a:avLst/>
            </a:prstGeom>
          </p:spPr>
        </p:pic>
        <p:sp>
          <p:nvSpPr>
            <p:cNvPr id="8" name="正方形/長方形 7">
              <a:extLst>
                <a:ext uri="{FF2B5EF4-FFF2-40B4-BE49-F238E27FC236}">
                  <a16:creationId xmlns:a16="http://schemas.microsoft.com/office/drawing/2014/main" id="{58689FEF-5597-46FB-976F-CA2C63086147}"/>
                </a:ext>
              </a:extLst>
            </p:cNvPr>
            <p:cNvSpPr/>
            <p:nvPr/>
          </p:nvSpPr>
          <p:spPr bwMode="auto">
            <a:xfrm>
              <a:off x="-2967880" y="3218653"/>
              <a:ext cx="1584176" cy="2032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rtlCol="0" anchor="ctr"/>
            <a:lstStyle/>
            <a:p>
              <a:pPr algn="l"/>
              <a:endParaRPr lang="ja-JP" altLang="en-US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8" name="正方形/長方形 17">
              <a:extLst>
                <a:ext uri="{FF2B5EF4-FFF2-40B4-BE49-F238E27FC236}">
                  <a16:creationId xmlns:a16="http://schemas.microsoft.com/office/drawing/2014/main" id="{1E001DA4-19DE-4A46-966D-7EA7833B89F8}"/>
                </a:ext>
              </a:extLst>
            </p:cNvPr>
            <p:cNvSpPr/>
            <p:nvPr/>
          </p:nvSpPr>
          <p:spPr bwMode="auto">
            <a:xfrm>
              <a:off x="-4264024" y="6583150"/>
              <a:ext cx="1152128" cy="97950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rtlCol="0" anchor="ctr"/>
            <a:lstStyle/>
            <a:p>
              <a:pPr algn="l"/>
              <a:endParaRPr lang="ja-JP" altLang="en-US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9" name="正方形/長方形 18">
              <a:extLst>
                <a:ext uri="{FF2B5EF4-FFF2-40B4-BE49-F238E27FC236}">
                  <a16:creationId xmlns:a16="http://schemas.microsoft.com/office/drawing/2014/main" id="{DDDF784B-6ACB-4EE9-8CB8-619019F3871A}"/>
                </a:ext>
              </a:extLst>
            </p:cNvPr>
            <p:cNvSpPr/>
            <p:nvPr/>
          </p:nvSpPr>
          <p:spPr bwMode="auto">
            <a:xfrm>
              <a:off x="-3142173" y="7101409"/>
              <a:ext cx="750357" cy="47545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rtlCol="0" anchor="ctr"/>
            <a:lstStyle/>
            <a:p>
              <a:pPr algn="l"/>
              <a:endParaRPr lang="ja-JP" altLang="en-US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0" name="正方形/長方形 19">
              <a:extLst>
                <a:ext uri="{FF2B5EF4-FFF2-40B4-BE49-F238E27FC236}">
                  <a16:creationId xmlns:a16="http://schemas.microsoft.com/office/drawing/2014/main" id="{D1187B50-650D-4FCF-8358-5E3CADA83720}"/>
                </a:ext>
              </a:extLst>
            </p:cNvPr>
            <p:cNvSpPr/>
            <p:nvPr/>
          </p:nvSpPr>
          <p:spPr bwMode="auto">
            <a:xfrm>
              <a:off x="-1383704" y="7533456"/>
              <a:ext cx="1152128" cy="4571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rtlCol="0" anchor="ctr"/>
            <a:lstStyle/>
            <a:p>
              <a:pPr algn="l"/>
              <a:endParaRPr lang="ja-JP" altLang="en-US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1" name="正方形/長方形 20">
              <a:extLst>
                <a:ext uri="{FF2B5EF4-FFF2-40B4-BE49-F238E27FC236}">
                  <a16:creationId xmlns:a16="http://schemas.microsoft.com/office/drawing/2014/main" id="{0F7984AE-88C0-4425-88A7-83997EB3D884}"/>
                </a:ext>
              </a:extLst>
            </p:cNvPr>
            <p:cNvSpPr/>
            <p:nvPr/>
          </p:nvSpPr>
          <p:spPr bwMode="auto">
            <a:xfrm>
              <a:off x="-482549" y="7245425"/>
              <a:ext cx="231163" cy="33259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rtlCol="0" anchor="ctr"/>
            <a:lstStyle/>
            <a:p>
              <a:pPr algn="l"/>
              <a:endParaRPr lang="ja-JP" altLang="en-US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1F843F18-1012-4FB7-93FE-B165650CD91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510041" y="188640"/>
            <a:ext cx="9312350" cy="605908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ja-JP" altLang="en-US" sz="2800" dirty="0"/>
              <a:t>車座集会</a:t>
            </a:r>
            <a:r>
              <a:rPr lang="ja-JP" altLang="en-US" sz="2400" dirty="0"/>
              <a:t>（支所内基盤整備状況等）</a:t>
            </a:r>
            <a:endParaRPr lang="ja-JP" altLang="en-US" sz="2800" dirty="0"/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67791A27-E8B4-49B0-85C8-AC256297C9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67692" y="1222092"/>
            <a:ext cx="2502023" cy="1829838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15" name="グラフィックス 14" descr="矢印: 反時計回りの曲線 枠線">
            <a:extLst>
              <a:ext uri="{FF2B5EF4-FFF2-40B4-BE49-F238E27FC236}">
                <a16:creationId xmlns:a16="http://schemas.microsoft.com/office/drawing/2014/main" id="{7DDCBABA-2E50-4E89-A4ED-DB4C3292764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 rot="16200000">
            <a:off x="6212990" y="836714"/>
            <a:ext cx="2259275" cy="2259275"/>
          </a:xfrm>
          <a:prstGeom prst="rect">
            <a:avLst/>
          </a:prstGeom>
        </p:spPr>
      </p:pic>
      <p:pic>
        <p:nvPicPr>
          <p:cNvPr id="23" name="図 22" descr="ダイアグラム&#10;&#10;自動的に生成された説明">
            <a:extLst>
              <a:ext uri="{FF2B5EF4-FFF2-40B4-BE49-F238E27FC236}">
                <a16:creationId xmlns:a16="http://schemas.microsoft.com/office/drawing/2014/main" id="{95A7A43D-A772-4D3B-865E-AEB0A78AAFF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5569" t="76440" r="10923" b="9280"/>
          <a:stretch/>
        </p:blipFill>
        <p:spPr>
          <a:xfrm>
            <a:off x="7560820" y="5229201"/>
            <a:ext cx="2636067" cy="1224137"/>
          </a:xfrm>
          <a:prstGeom prst="rect">
            <a:avLst/>
          </a:prstGeom>
        </p:spPr>
      </p:pic>
      <p:pic>
        <p:nvPicPr>
          <p:cNvPr id="29" name="図 28" descr="ダイアグラム&#10;&#10;自動的に生成された説明">
            <a:extLst>
              <a:ext uri="{FF2B5EF4-FFF2-40B4-BE49-F238E27FC236}">
                <a16:creationId xmlns:a16="http://schemas.microsoft.com/office/drawing/2014/main" id="{5A890B71-7539-4533-BA6B-034DA4B9D99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801" t="66034" r="53749" b="9914"/>
          <a:stretch/>
        </p:blipFill>
        <p:spPr>
          <a:xfrm>
            <a:off x="8904313" y="3106801"/>
            <a:ext cx="980271" cy="2159177"/>
          </a:xfrm>
          <a:prstGeom prst="rect">
            <a:avLst/>
          </a:prstGeom>
        </p:spPr>
      </p:pic>
      <p:pic>
        <p:nvPicPr>
          <p:cNvPr id="30" name="図 29" descr="ダイアグラム&#10;&#10;自動的に生成された説明">
            <a:extLst>
              <a:ext uri="{FF2B5EF4-FFF2-40B4-BE49-F238E27FC236}">
                <a16:creationId xmlns:a16="http://schemas.microsoft.com/office/drawing/2014/main" id="{8D624146-DA4F-4F99-8975-A47D2EBD5AC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563" t="64667" r="69050" b="10181"/>
          <a:stretch/>
        </p:blipFill>
        <p:spPr>
          <a:xfrm>
            <a:off x="7576404" y="3100884"/>
            <a:ext cx="1356365" cy="2156086"/>
          </a:xfrm>
          <a:prstGeom prst="rect">
            <a:avLst/>
          </a:prstGeom>
        </p:spPr>
      </p:pic>
      <p:pic>
        <p:nvPicPr>
          <p:cNvPr id="31" name="図 30" descr="ダイアグラム&#10;&#10;自動的に生成された説明">
            <a:extLst>
              <a:ext uri="{FF2B5EF4-FFF2-40B4-BE49-F238E27FC236}">
                <a16:creationId xmlns:a16="http://schemas.microsoft.com/office/drawing/2014/main" id="{F0FD0C23-3F10-4B1D-874A-D2EE08E1B0C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830" t="58563" r="69589" b="35386"/>
          <a:stretch/>
        </p:blipFill>
        <p:spPr>
          <a:xfrm>
            <a:off x="1692791" y="4476075"/>
            <a:ext cx="1368152" cy="518724"/>
          </a:xfrm>
          <a:prstGeom prst="rect">
            <a:avLst/>
          </a:prstGeom>
        </p:spPr>
      </p:pic>
      <p:pic>
        <p:nvPicPr>
          <p:cNvPr id="32" name="図 31" descr="ダイアグラム&#10;&#10;自動的に生成された説明">
            <a:extLst>
              <a:ext uri="{FF2B5EF4-FFF2-40B4-BE49-F238E27FC236}">
                <a16:creationId xmlns:a16="http://schemas.microsoft.com/office/drawing/2014/main" id="{AD8EC4DB-906B-4A87-B616-4DB7300A38B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983" t="90858" r="9720" b="6175"/>
          <a:stretch/>
        </p:blipFill>
        <p:spPr>
          <a:xfrm>
            <a:off x="1559497" y="6199006"/>
            <a:ext cx="3653295" cy="254331"/>
          </a:xfrm>
          <a:prstGeom prst="rect">
            <a:avLst/>
          </a:prstGeom>
        </p:spPr>
      </p:pic>
      <p:sp>
        <p:nvSpPr>
          <p:cNvPr id="5" name="タイトル 4">
            <a:extLst>
              <a:ext uri="{FF2B5EF4-FFF2-40B4-BE49-F238E27FC236}">
                <a16:creationId xmlns:a16="http://schemas.microsoft.com/office/drawing/2014/main" id="{CDC402EF-59DC-4F4B-B14D-6AB50AE1BC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2401" y="980728"/>
            <a:ext cx="9312350" cy="5472608"/>
          </a:xfrm>
          <a:ln>
            <a:solidFill>
              <a:schemeClr val="tx1"/>
            </a:solidFill>
          </a:ln>
        </p:spPr>
        <p:txBody>
          <a:bodyPr anchor="t">
            <a:normAutofit/>
          </a:bodyPr>
          <a:lstStyle/>
          <a:p>
            <a:r>
              <a:rPr lang="ja-JP" altLang="en-US" sz="2200" dirty="0"/>
              <a:t/>
            </a:r>
            <a:br>
              <a:rPr lang="ja-JP" altLang="en-US" sz="2200" dirty="0"/>
            </a:br>
            <a:r>
              <a:rPr lang="en-US" altLang="ja-JP" sz="2200" dirty="0"/>
              <a:t/>
            </a:r>
            <a:br>
              <a:rPr lang="en-US" altLang="ja-JP" sz="2200" dirty="0"/>
            </a:br>
            <a:r>
              <a:rPr kumimoji="1" lang="en-US" altLang="ja-JP" b="0" dirty="0"/>
              <a:t/>
            </a:r>
            <a:br>
              <a:rPr kumimoji="1" lang="en-US" altLang="ja-JP" b="0" dirty="0"/>
            </a:br>
            <a:endParaRPr kumimoji="1" lang="ja-JP" altLang="en-US" b="0" dirty="0"/>
          </a:p>
        </p:txBody>
      </p:sp>
      <p:pic>
        <p:nvPicPr>
          <p:cNvPr id="25" name="図 24">
            <a:extLst>
              <a:ext uri="{FF2B5EF4-FFF2-40B4-BE49-F238E27FC236}">
                <a16:creationId xmlns:a16="http://schemas.microsoft.com/office/drawing/2014/main" id="{910E20B5-9A09-44B5-A035-A240E5FF0F0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1973" y="1100425"/>
            <a:ext cx="668245" cy="912207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B63E5A48-B4EE-4705-9AFF-F00785C80E94}"/>
              </a:ext>
            </a:extLst>
          </p:cNvPr>
          <p:cNvSpPr txBox="1"/>
          <p:nvPr/>
        </p:nvSpPr>
        <p:spPr>
          <a:xfrm>
            <a:off x="4219736" y="1100425"/>
            <a:ext cx="2819030" cy="374571"/>
          </a:xfrm>
          <a:prstGeom prst="roundRect">
            <a:avLst/>
          </a:prstGeom>
          <a:solidFill>
            <a:srgbClr val="B1DBE7"/>
          </a:solidFill>
        </p:spPr>
        <p:txBody>
          <a:bodyPr wrap="square" rtlCol="0" anchor="ctr" anchorCtr="0">
            <a:spAutoFit/>
          </a:bodyPr>
          <a:lstStyle/>
          <a:p>
            <a:r>
              <a:rPr lang="ja-JP" altLang="en-US" sz="16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玉川</a:t>
            </a:r>
            <a:r>
              <a:rPr kumimoji="1" lang="ja-JP" altLang="en-US" sz="16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地域のテーマ別の方針図</a:t>
            </a:r>
          </a:p>
        </p:txBody>
      </p:sp>
    </p:spTree>
    <p:extLst>
      <p:ext uri="{BB962C8B-B14F-4D97-AF65-F5344CB8AC3E}">
        <p14:creationId xmlns:p14="http://schemas.microsoft.com/office/powerpoint/2010/main" val="16677665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1F843F18-1012-4FB7-93FE-B165650CD91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667101" y="249412"/>
            <a:ext cx="9073006" cy="534671"/>
          </a:xfrm>
          <a:solidFill>
            <a:srgbClr val="F2DCDB"/>
          </a:solidFill>
        </p:spPr>
        <p:txBody>
          <a:bodyPr/>
          <a:lstStyle/>
          <a:p>
            <a:pPr marL="0" indent="0">
              <a:buNone/>
            </a:pPr>
            <a:r>
              <a:rPr lang="ja-JP" altLang="en-US" sz="2286" dirty="0"/>
              <a:t>玉川地域概要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EF5E222-46EC-46E1-B9DA-5CAC475DA82D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pPr defTabSz="844073"/>
            <a:fld id="{D9550142-B990-490A-A107-ED7302A7FD52}" type="slidenum">
              <a:rPr kumimoji="1" lang="ja-JP" altLang="en-US">
                <a:solidFill>
                  <a:prstClr val="black"/>
                </a:solidFill>
              </a:rPr>
              <a:pPr defTabSz="844073"/>
              <a:t>2</a:t>
            </a:fld>
            <a:endParaRPr kumimoji="1" lang="ja-JP" altLang="en-US" dirty="0">
              <a:solidFill>
                <a:prstClr val="black"/>
              </a:solidFill>
            </a:endParaRPr>
          </a:p>
        </p:txBody>
      </p:sp>
      <p:sp>
        <p:nvSpPr>
          <p:cNvPr id="5" name="タイトル 4">
            <a:extLst>
              <a:ext uri="{FF2B5EF4-FFF2-40B4-BE49-F238E27FC236}">
                <a16:creationId xmlns:a16="http://schemas.microsoft.com/office/drawing/2014/main" id="{CDC402EF-59DC-4F4B-B14D-6AB50AE1BC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7101" y="849670"/>
            <a:ext cx="9073006" cy="2465701"/>
          </a:xfrm>
          <a:ln>
            <a:solidFill>
              <a:schemeClr val="tx1"/>
            </a:solidFill>
          </a:ln>
        </p:spPr>
        <p:txBody>
          <a:bodyPr anchor="t">
            <a:normAutofit fontScale="90000"/>
          </a:bodyPr>
          <a:lstStyle/>
          <a:p>
            <a:r>
              <a:rPr lang="ja-JP" altLang="en-US" sz="2214" dirty="0"/>
              <a:t>１ 区内５地域の中で東南部に位置し、面積は最も広く、人口は２番目に多い。</a:t>
            </a:r>
            <a:r>
              <a:rPr lang="en-US" altLang="ja-JP" sz="2214" dirty="0">
                <a:latin typeface="+mn-ea"/>
                <a:ea typeface="+mn-ea"/>
              </a:rPr>
              <a:t/>
            </a:r>
            <a:br>
              <a:rPr lang="en-US" altLang="ja-JP" sz="2214" dirty="0">
                <a:latin typeface="+mn-ea"/>
                <a:ea typeface="+mn-ea"/>
              </a:rPr>
            </a:br>
            <a:r>
              <a:rPr lang="en-US" altLang="ja-JP" sz="1000" dirty="0">
                <a:latin typeface="+mn-ea"/>
                <a:ea typeface="+mn-ea"/>
              </a:rPr>
              <a:t/>
            </a:r>
            <a:br>
              <a:rPr lang="en-US" altLang="ja-JP" sz="1000" dirty="0">
                <a:latin typeface="+mn-ea"/>
                <a:ea typeface="+mn-ea"/>
              </a:rPr>
            </a:br>
            <a:r>
              <a:rPr lang="ja-JP" altLang="en-US" sz="2214" dirty="0"/>
              <a:t>２ いち早く区画整理が行われるなど住宅市街地として発展し道路率、みどり　　</a:t>
            </a:r>
            <a:r>
              <a:rPr lang="en-US" altLang="ja-JP" sz="2214" dirty="0"/>
              <a:t/>
            </a:r>
            <a:br>
              <a:rPr lang="en-US" altLang="ja-JP" sz="2214" dirty="0"/>
            </a:br>
            <a:r>
              <a:rPr lang="ja-JP" altLang="en-US" sz="2214" dirty="0"/>
              <a:t>　率ともに高く、ゆとりのある住環境の市街地が形成されている。　</a:t>
            </a:r>
            <a:r>
              <a:rPr lang="en-US" altLang="ja-JP" sz="2214" dirty="0">
                <a:latin typeface="+mn-ea"/>
                <a:ea typeface="+mn-ea"/>
              </a:rPr>
              <a:t/>
            </a:r>
            <a:br>
              <a:rPr lang="en-US" altLang="ja-JP" sz="2214" dirty="0">
                <a:latin typeface="+mn-ea"/>
                <a:ea typeface="+mn-ea"/>
              </a:rPr>
            </a:br>
            <a:r>
              <a:rPr lang="en-US" altLang="ja-JP" sz="1000" dirty="0">
                <a:latin typeface="+mn-ea"/>
                <a:ea typeface="+mn-ea"/>
              </a:rPr>
              <a:t/>
            </a:r>
            <a:br>
              <a:rPr lang="en-US" altLang="ja-JP" sz="1000" dirty="0">
                <a:latin typeface="+mn-ea"/>
                <a:ea typeface="+mn-ea"/>
              </a:rPr>
            </a:br>
            <a:r>
              <a:rPr lang="ja-JP" altLang="en-US" sz="2214" dirty="0"/>
              <a:t>３ 国分寺崖線や等々力渓谷など緑豊かな自然環境に恵まれている。</a:t>
            </a:r>
            <a:r>
              <a:rPr lang="en-US" altLang="ja-JP" sz="2214" dirty="0">
                <a:latin typeface="+mn-ea"/>
                <a:ea typeface="+mn-ea"/>
              </a:rPr>
              <a:t/>
            </a:r>
            <a:br>
              <a:rPr lang="en-US" altLang="ja-JP" sz="2214" dirty="0">
                <a:latin typeface="+mn-ea"/>
                <a:ea typeface="+mn-ea"/>
              </a:rPr>
            </a:br>
            <a:r>
              <a:rPr lang="en-US" altLang="ja-JP" sz="1000" dirty="0">
                <a:latin typeface="+mn-ea"/>
                <a:ea typeface="+mn-ea"/>
              </a:rPr>
              <a:t/>
            </a:r>
            <a:br>
              <a:rPr lang="en-US" altLang="ja-JP" sz="1000" dirty="0">
                <a:latin typeface="+mn-ea"/>
                <a:ea typeface="+mn-ea"/>
              </a:rPr>
            </a:br>
            <a:r>
              <a:rPr lang="ja-JP" altLang="en-US" sz="2214" dirty="0"/>
              <a:t>４ 二子玉川駅周辺は再開発事業が進められ、広域的な商業店舗やオフィスが  </a:t>
            </a:r>
            <a:r>
              <a:rPr lang="en-US" altLang="ja-JP" sz="2214" dirty="0"/>
              <a:t/>
            </a:r>
            <a:br>
              <a:rPr lang="en-US" altLang="ja-JP" sz="2214" dirty="0"/>
            </a:br>
            <a:r>
              <a:rPr lang="en-US" altLang="ja-JP" sz="2214" dirty="0"/>
              <a:t> </a:t>
            </a:r>
            <a:r>
              <a:rPr lang="ja-JP" altLang="en-US" sz="2214" dirty="0"/>
              <a:t>   集積している。また、各地区の商店街はコミュニティの場として機能している。</a:t>
            </a:r>
            <a:r>
              <a:rPr lang="en-US" altLang="ja-JP" sz="2031" dirty="0"/>
              <a:t/>
            </a:r>
            <a:br>
              <a:rPr lang="en-US" altLang="ja-JP" sz="2031" dirty="0"/>
            </a:br>
            <a:r>
              <a:rPr lang="en-US" altLang="ja-JP" sz="2031" dirty="0"/>
              <a:t/>
            </a:r>
            <a:br>
              <a:rPr lang="en-US" altLang="ja-JP" sz="2031" dirty="0"/>
            </a:br>
            <a:r>
              <a:rPr lang="en-US" altLang="ja-JP" sz="2031" dirty="0"/>
              <a:t/>
            </a:r>
            <a:br>
              <a:rPr lang="en-US" altLang="ja-JP" sz="2031" dirty="0"/>
            </a:br>
            <a:r>
              <a:rPr kumimoji="1" lang="en-US" altLang="ja-JP" b="0" dirty="0"/>
              <a:t/>
            </a:r>
            <a:br>
              <a:rPr kumimoji="1" lang="en-US" altLang="ja-JP" b="0" dirty="0"/>
            </a:br>
            <a:endParaRPr kumimoji="1" lang="ja-JP" altLang="en-US" b="0" dirty="0"/>
          </a:p>
        </p:txBody>
      </p:sp>
      <p:sp>
        <p:nvSpPr>
          <p:cNvPr id="8" name="タイトル 4">
            <a:extLst>
              <a:ext uri="{FF2B5EF4-FFF2-40B4-BE49-F238E27FC236}">
                <a16:creationId xmlns:a16="http://schemas.microsoft.com/office/drawing/2014/main" id="{4353134B-35D8-443F-B42C-3784F130DDC3}"/>
              </a:ext>
            </a:extLst>
          </p:cNvPr>
          <p:cNvSpPr txBox="1">
            <a:spLocks/>
          </p:cNvSpPr>
          <p:nvPr/>
        </p:nvSpPr>
        <p:spPr>
          <a:xfrm>
            <a:off x="1667101" y="3915629"/>
            <a:ext cx="9073006" cy="269296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84406" tIns="42203" rIns="84406" bIns="42203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1" sz="2400" b="1" kern="120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BIZ UDPゴシック" panose="020B0400000000000000" pitchFamily="50" charset="-128"/>
              </a:defRPr>
            </a:lvl1pPr>
          </a:lstStyle>
          <a:p>
            <a:pPr defTabSz="844073"/>
            <a:endParaRPr lang="en-US" altLang="ja-JP" sz="900" b="0" dirty="0">
              <a:latin typeface="+mn-ea"/>
              <a:ea typeface="BIZ UDPゴシック" panose="020B0400000000000000"/>
            </a:endParaRPr>
          </a:p>
          <a:p>
            <a:pPr defTabSz="844073"/>
            <a:r>
              <a:rPr lang="ja-JP" altLang="en-US" sz="2000" b="0" dirty="0"/>
              <a:t>〇安全で災害に強いまちづくり</a:t>
            </a:r>
            <a:endParaRPr lang="en-US" altLang="ja-JP" sz="2000" b="0" dirty="0"/>
          </a:p>
          <a:p>
            <a:pPr defTabSz="844073"/>
            <a:r>
              <a:rPr lang="ja-JP" altLang="en-US" sz="2000" b="0" dirty="0"/>
              <a:t>　令和元年台風第１９号を教訓として水害等から区民の生命、財産を守る。</a:t>
            </a:r>
            <a:endParaRPr lang="en-US" altLang="ja-JP" sz="2000" b="0" dirty="0"/>
          </a:p>
          <a:p>
            <a:pPr defTabSz="844073"/>
            <a:endParaRPr lang="en-US" altLang="ja-JP" sz="2000" b="0" dirty="0">
              <a:latin typeface="+mn-ea"/>
              <a:ea typeface="BIZ UDPゴシック" panose="020B0400000000000000"/>
            </a:endParaRPr>
          </a:p>
          <a:p>
            <a:pPr defTabSz="844073"/>
            <a:r>
              <a:rPr lang="ja-JP" altLang="en-US" sz="2000" b="0" dirty="0">
                <a:latin typeface="+mn-ea"/>
                <a:ea typeface="BIZ UDPゴシック" panose="020B0400000000000000"/>
              </a:rPr>
              <a:t>　 </a:t>
            </a:r>
            <a:r>
              <a:rPr lang="ja-JP" altLang="en-US" sz="2000" b="0" dirty="0"/>
              <a:t>⇒支所庁舎を災害対策拠点として活用する。また、水害時に身を守る手段　</a:t>
            </a:r>
            <a:endParaRPr lang="en-US" altLang="ja-JP" sz="2000" b="0" dirty="0"/>
          </a:p>
          <a:p>
            <a:pPr defTabSz="844073"/>
            <a:r>
              <a:rPr lang="en-US" altLang="ja-JP" sz="2000" b="0" dirty="0"/>
              <a:t>      </a:t>
            </a:r>
            <a:r>
              <a:rPr lang="ja-JP" altLang="en-US" sz="2000" b="0" dirty="0"/>
              <a:t>の周知や、避難が困難な障害者・高齢者等（避難行動要支援者）が安全に </a:t>
            </a:r>
            <a:endParaRPr lang="en-US" altLang="ja-JP" sz="2000" b="0" dirty="0"/>
          </a:p>
          <a:p>
            <a:pPr defTabSz="844073"/>
            <a:r>
              <a:rPr lang="en-US" altLang="ja-JP" sz="2000" b="0" dirty="0"/>
              <a:t>      </a:t>
            </a:r>
            <a:r>
              <a:rPr lang="ja-JP" altLang="en-US" sz="2000" b="0" dirty="0"/>
              <a:t>避難できるよう、区として早めの避難の呼びかけを行っていくとともに、  </a:t>
            </a:r>
            <a:endParaRPr lang="en-US" altLang="ja-JP" sz="2000" b="0" dirty="0"/>
          </a:p>
          <a:p>
            <a:pPr defTabSz="844073"/>
            <a:r>
              <a:rPr lang="en-US" altLang="ja-JP" sz="2000" b="0" dirty="0"/>
              <a:t>      </a:t>
            </a:r>
            <a:r>
              <a:rPr lang="ja-JP" altLang="en-US" sz="2000" b="0" dirty="0"/>
              <a:t>区民、団体、事業者等との交流を促進し、ともに支えあえる関係づくりの  </a:t>
            </a:r>
            <a:endParaRPr lang="en-US" altLang="ja-JP" sz="2000" b="0" dirty="0"/>
          </a:p>
          <a:p>
            <a:pPr defTabSz="844073"/>
            <a:r>
              <a:rPr lang="en-US" altLang="ja-JP" sz="2000" b="0" dirty="0"/>
              <a:t>      </a:t>
            </a:r>
            <a:r>
              <a:rPr lang="ja-JP" altLang="en-US" sz="2000" b="0" dirty="0"/>
              <a:t>構築を目指す。</a:t>
            </a:r>
            <a:endParaRPr lang="en-US" altLang="ja-JP" sz="2000" b="0" dirty="0"/>
          </a:p>
        </p:txBody>
      </p:sp>
      <p:sp>
        <p:nvSpPr>
          <p:cNvPr id="7" name="テキスト プレースホルダー 2">
            <a:extLst>
              <a:ext uri="{FF2B5EF4-FFF2-40B4-BE49-F238E27FC236}">
                <a16:creationId xmlns:a16="http://schemas.microsoft.com/office/drawing/2014/main" id="{1F843F18-1012-4FB7-93FE-B165650CD91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667100" y="3345758"/>
            <a:ext cx="9073005" cy="534671"/>
          </a:xfrm>
          <a:solidFill>
            <a:srgbClr val="F2DCDB"/>
          </a:solidFill>
        </p:spPr>
        <p:txBody>
          <a:bodyPr/>
          <a:lstStyle/>
          <a:p>
            <a:pPr marL="0" indent="0">
              <a:buNone/>
            </a:pPr>
            <a:r>
              <a:rPr lang="ja-JP" altLang="en-US" sz="2286" dirty="0"/>
              <a:t>玉川地域の課題</a:t>
            </a:r>
          </a:p>
        </p:txBody>
      </p:sp>
    </p:spTree>
    <p:extLst>
      <p:ext uri="{BB962C8B-B14F-4D97-AF65-F5344CB8AC3E}">
        <p14:creationId xmlns:p14="http://schemas.microsoft.com/office/powerpoint/2010/main" val="6361928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1F843F18-1012-4FB7-93FE-B165650CD91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415480" y="437900"/>
            <a:ext cx="9361039" cy="534671"/>
          </a:xfrm>
          <a:solidFill>
            <a:srgbClr val="F2DCDB"/>
          </a:solidFill>
        </p:spPr>
        <p:txBody>
          <a:bodyPr/>
          <a:lstStyle/>
          <a:p>
            <a:pPr marL="0" indent="0">
              <a:buNone/>
            </a:pPr>
            <a:r>
              <a:rPr lang="ja-JP" altLang="en-US" sz="2286" dirty="0"/>
              <a:t>玉川地域の課題 </a:t>
            </a:r>
            <a:r>
              <a:rPr lang="en-US" altLang="ja-JP" sz="1600" dirty="0"/>
              <a:t>(</a:t>
            </a:r>
            <a:r>
              <a:rPr lang="ja-JP" altLang="en-US" sz="1600" dirty="0"/>
              <a:t>続き</a:t>
            </a:r>
            <a:r>
              <a:rPr lang="en-US" altLang="ja-JP" sz="1600" dirty="0"/>
              <a:t>)</a:t>
            </a:r>
            <a:endParaRPr lang="ja-JP" altLang="en-US" sz="16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EF5E222-46EC-46E1-B9DA-5CAC475DA82D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pPr defTabSz="844073"/>
            <a:fld id="{D9550142-B990-490A-A107-ED7302A7FD52}" type="slidenum">
              <a:rPr kumimoji="1" lang="ja-JP" altLang="en-US">
                <a:solidFill>
                  <a:prstClr val="black"/>
                </a:solidFill>
              </a:rPr>
              <a:pPr defTabSz="844073"/>
              <a:t>3</a:t>
            </a:fld>
            <a:endParaRPr kumimoji="1" lang="ja-JP" altLang="en-US" dirty="0">
              <a:solidFill>
                <a:prstClr val="black"/>
              </a:solidFill>
            </a:endParaRPr>
          </a:p>
        </p:txBody>
      </p:sp>
      <p:sp>
        <p:nvSpPr>
          <p:cNvPr id="5" name="タイトル 4">
            <a:extLst>
              <a:ext uri="{FF2B5EF4-FFF2-40B4-BE49-F238E27FC236}">
                <a16:creationId xmlns:a16="http://schemas.microsoft.com/office/drawing/2014/main" id="{CDC402EF-59DC-4F4B-B14D-6AB50AE1BC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5480" y="1248668"/>
            <a:ext cx="9361040" cy="5013517"/>
          </a:xfrm>
          <a:ln>
            <a:solidFill>
              <a:schemeClr val="tx1"/>
            </a:solidFill>
          </a:ln>
        </p:spPr>
        <p:txBody>
          <a:bodyPr anchor="t">
            <a:normAutofit fontScale="90000"/>
          </a:bodyPr>
          <a:lstStyle/>
          <a:p>
            <a:pPr defTabSz="844073"/>
            <a:r>
              <a:rPr lang="en-US" altLang="ja-JP" sz="1000" dirty="0">
                <a:latin typeface="ＭＳ Ｐゴシック" panose="020B0600070205080204" pitchFamily="50" charset="-128"/>
              </a:rPr>
              <a:t/>
            </a:r>
            <a:br>
              <a:rPr lang="en-US" altLang="ja-JP" sz="1000" dirty="0">
                <a:latin typeface="ＭＳ Ｐゴシック" panose="020B0600070205080204" pitchFamily="50" charset="-128"/>
              </a:rPr>
            </a:br>
            <a:r>
              <a:rPr lang="ja-JP" altLang="en-US" sz="2400" dirty="0">
                <a:latin typeface="ＭＳ Ｐゴシック" panose="020B0600070205080204" pitchFamily="50" charset="-128"/>
              </a:rPr>
              <a:t>〇鉄道沿線の安全で活気のあるまちづくり</a:t>
            </a:r>
            <a:r>
              <a:rPr lang="en-US" altLang="ja-JP" sz="2400" dirty="0">
                <a:latin typeface="ＭＳ Ｐゴシック" panose="020B0600070205080204" pitchFamily="50" charset="-128"/>
              </a:rPr>
              <a:t/>
            </a:r>
            <a:br>
              <a:rPr lang="en-US" altLang="ja-JP" sz="2400" dirty="0">
                <a:latin typeface="ＭＳ Ｐゴシック" panose="020B0600070205080204" pitchFamily="50" charset="-128"/>
              </a:rPr>
            </a:br>
            <a:r>
              <a:rPr lang="ja-JP" altLang="en-US" sz="2400" dirty="0">
                <a:latin typeface="ＭＳ Ｐゴシック" panose="020B0600070205080204" pitchFamily="50" charset="-128"/>
              </a:rPr>
              <a:t>　踏切などによる交通渋滞や地域の分断等の解消に向けて取り組む。</a:t>
            </a:r>
            <a:r>
              <a:rPr lang="en-US" altLang="ja-JP" sz="2400" dirty="0">
                <a:latin typeface="ＭＳ Ｐゴシック" panose="020B0600070205080204" pitchFamily="50" charset="-128"/>
              </a:rPr>
              <a:t/>
            </a:r>
            <a:br>
              <a:rPr lang="en-US" altLang="ja-JP" sz="2400" dirty="0">
                <a:latin typeface="ＭＳ Ｐゴシック" panose="020B0600070205080204" pitchFamily="50" charset="-128"/>
              </a:rPr>
            </a:br>
            <a:r>
              <a:rPr lang="en-US" altLang="ja-JP" sz="900" dirty="0">
                <a:latin typeface="ＭＳ Ｐゴシック" panose="020B0600070205080204" pitchFamily="50" charset="-128"/>
              </a:rPr>
              <a:t/>
            </a:r>
            <a:br>
              <a:rPr lang="en-US" altLang="ja-JP" sz="900" dirty="0">
                <a:latin typeface="ＭＳ Ｐゴシック" panose="020B0600070205080204" pitchFamily="50" charset="-128"/>
              </a:rPr>
            </a:br>
            <a:r>
              <a:rPr lang="ja-JP" altLang="en-US" sz="2400" dirty="0">
                <a:latin typeface="ＭＳ Ｐゴシック" panose="020B0600070205080204" pitchFamily="50" charset="-128"/>
              </a:rPr>
              <a:t>　　⇒地域の方々、鉄道事業者等との意見交換、都・近隣区等との協議</a:t>
            </a:r>
            <a:r>
              <a:rPr lang="en-US" altLang="ja-JP" sz="2400" dirty="0">
                <a:latin typeface="ＭＳ Ｐゴシック" panose="020B0600070205080204" pitchFamily="50" charset="-128"/>
              </a:rPr>
              <a:t/>
            </a:r>
            <a:br>
              <a:rPr lang="en-US" altLang="ja-JP" sz="2400" dirty="0">
                <a:latin typeface="ＭＳ Ｐゴシック" panose="020B0600070205080204" pitchFamily="50" charset="-128"/>
              </a:rPr>
            </a:br>
            <a:r>
              <a:rPr lang="ja-JP" altLang="en-US" sz="2400" dirty="0">
                <a:latin typeface="ＭＳ Ｐゴシック" panose="020B0600070205080204" pitchFamily="50" charset="-128"/>
              </a:rPr>
              <a:t>　　　を重ねていく。</a:t>
            </a:r>
            <a:r>
              <a:rPr lang="en-US" altLang="ja-JP" sz="2400" dirty="0">
                <a:latin typeface="ＭＳ Ｐゴシック" panose="020B0600070205080204" pitchFamily="50" charset="-128"/>
              </a:rPr>
              <a:t/>
            </a:r>
            <a:br>
              <a:rPr lang="en-US" altLang="ja-JP" sz="2400" dirty="0">
                <a:latin typeface="ＭＳ Ｐゴシック" panose="020B0600070205080204" pitchFamily="50" charset="-128"/>
              </a:rPr>
            </a:br>
            <a:r>
              <a:rPr lang="en-US" altLang="ja-JP" sz="1000" dirty="0">
                <a:latin typeface="+mn-ea"/>
                <a:ea typeface="BIZ UDPゴシック" panose="020B0400000000000000"/>
              </a:rPr>
              <a:t/>
            </a:r>
            <a:br>
              <a:rPr lang="en-US" altLang="ja-JP" sz="1000" dirty="0">
                <a:latin typeface="+mn-ea"/>
                <a:ea typeface="BIZ UDPゴシック" panose="020B0400000000000000"/>
              </a:rPr>
            </a:br>
            <a:r>
              <a:rPr lang="ja-JP" altLang="en-US" sz="2200" dirty="0">
                <a:latin typeface="ＭＳ Ｐゴシック" panose="020B0600070205080204" pitchFamily="50" charset="-128"/>
              </a:rPr>
              <a:t>〇地域の魅力を高めるまちづくり</a:t>
            </a:r>
            <a:r>
              <a:rPr lang="en-US" altLang="ja-JP" sz="2200" dirty="0">
                <a:latin typeface="ＭＳ Ｐゴシック" panose="020B0600070205080204" pitchFamily="50" charset="-128"/>
              </a:rPr>
              <a:t/>
            </a:r>
            <a:br>
              <a:rPr lang="en-US" altLang="ja-JP" sz="2200" dirty="0">
                <a:latin typeface="ＭＳ Ｐゴシック" panose="020B0600070205080204" pitchFamily="50" charset="-128"/>
              </a:rPr>
            </a:br>
            <a:r>
              <a:rPr lang="ja-JP" altLang="en-US" sz="2200" dirty="0">
                <a:latin typeface="ＭＳ Ｐゴシック" panose="020B0600070205080204" pitchFamily="50" charset="-128"/>
              </a:rPr>
              <a:t>　自然資源や歴史・文化資源を活用する。</a:t>
            </a:r>
            <a:r>
              <a:rPr lang="en-US" altLang="ja-JP" sz="2200" dirty="0">
                <a:latin typeface="ＭＳ Ｐゴシック" panose="020B0600070205080204" pitchFamily="50" charset="-128"/>
              </a:rPr>
              <a:t/>
            </a:r>
            <a:br>
              <a:rPr lang="en-US" altLang="ja-JP" sz="2200" dirty="0">
                <a:latin typeface="ＭＳ Ｐゴシック" panose="020B0600070205080204" pitchFamily="50" charset="-128"/>
              </a:rPr>
            </a:br>
            <a:r>
              <a:rPr lang="en-US" altLang="ja-JP" sz="900" dirty="0"/>
              <a:t/>
            </a:r>
            <a:br>
              <a:rPr lang="en-US" altLang="ja-JP" sz="900" dirty="0"/>
            </a:br>
            <a:r>
              <a:rPr lang="ja-JP" altLang="en-US" sz="2200" dirty="0"/>
              <a:t>　　⇒</a:t>
            </a:r>
            <a:r>
              <a:rPr lang="ja-JP" altLang="en-US" sz="2200" dirty="0">
                <a:latin typeface="ＭＳ Ｐゴシック" panose="020B0600070205080204" pitchFamily="50" charset="-128"/>
              </a:rPr>
              <a:t>地域の方々の参加と協働を通じて、</a:t>
            </a:r>
            <a:r>
              <a:rPr lang="ja-JP" altLang="en-US" sz="2200" dirty="0"/>
              <a:t>多摩川河川敷の利活用、</a:t>
            </a:r>
            <a:r>
              <a:rPr lang="ja-JP" altLang="en-US" sz="2200" dirty="0">
                <a:latin typeface="ＭＳ Ｐゴシック" panose="020B0600070205080204" pitchFamily="50" charset="-128"/>
              </a:rPr>
              <a:t>等々力渓谷</a:t>
            </a:r>
            <a:r>
              <a:rPr lang="en-US" altLang="ja-JP" sz="2200" dirty="0">
                <a:latin typeface="ＭＳ Ｐゴシック" panose="020B0600070205080204" pitchFamily="50" charset="-128"/>
              </a:rPr>
              <a:t/>
            </a:r>
            <a:br>
              <a:rPr lang="en-US" altLang="ja-JP" sz="2200" dirty="0">
                <a:latin typeface="ＭＳ Ｐゴシック" panose="020B0600070205080204" pitchFamily="50" charset="-128"/>
              </a:rPr>
            </a:br>
            <a:r>
              <a:rPr lang="ja-JP" altLang="en-US" sz="2200" dirty="0">
                <a:latin typeface="ＭＳ Ｐゴシック" panose="020B0600070205080204" pitchFamily="50" charset="-128"/>
              </a:rPr>
              <a:t>　　　や史跡、社寺等の魅力の向上と情報発信に取り組む。</a:t>
            </a:r>
            <a:r>
              <a:rPr lang="en-US" altLang="ja-JP" sz="2200" dirty="0">
                <a:latin typeface="ＭＳ Ｐゴシック" panose="020B0600070205080204" pitchFamily="50" charset="-128"/>
              </a:rPr>
              <a:t/>
            </a:r>
            <a:br>
              <a:rPr lang="en-US" altLang="ja-JP" sz="2200" dirty="0">
                <a:latin typeface="ＭＳ Ｐゴシック" panose="020B0600070205080204" pitchFamily="50" charset="-128"/>
              </a:rPr>
            </a:br>
            <a:r>
              <a:rPr lang="en-US" altLang="ja-JP" sz="1000" dirty="0"/>
              <a:t/>
            </a:r>
            <a:br>
              <a:rPr lang="en-US" altLang="ja-JP" sz="1000" dirty="0"/>
            </a:br>
            <a:r>
              <a:rPr lang="ja-JP" altLang="en-US" sz="2200" dirty="0"/>
              <a:t>〇誰もが安心して住み続けられるまちづくり</a:t>
            </a:r>
            <a:r>
              <a:rPr lang="en-US" altLang="ja-JP" sz="2200" dirty="0"/>
              <a:t/>
            </a:r>
            <a:br>
              <a:rPr lang="en-US" altLang="ja-JP" sz="2200" dirty="0"/>
            </a:br>
            <a:r>
              <a:rPr lang="ja-JP" altLang="en-US" sz="2200" dirty="0"/>
              <a:t>　子どもの居場所づくりや高齢者の交流促進、フレイル・認知症予防に取り組む。</a:t>
            </a:r>
            <a:r>
              <a:rPr lang="en-US" altLang="ja-JP" sz="900" dirty="0"/>
              <a:t/>
            </a:r>
            <a:br>
              <a:rPr lang="en-US" altLang="ja-JP" sz="900" dirty="0"/>
            </a:br>
            <a:r>
              <a:rPr lang="ja-JP" altLang="en-US" sz="900" dirty="0"/>
              <a:t>　　</a:t>
            </a:r>
            <a:r>
              <a:rPr lang="en-US" altLang="ja-JP" sz="2200" dirty="0"/>
              <a:t/>
            </a:r>
            <a:br>
              <a:rPr lang="en-US" altLang="ja-JP" sz="2200" dirty="0"/>
            </a:br>
            <a:r>
              <a:rPr lang="ja-JP" altLang="en-US" sz="2200" dirty="0"/>
              <a:t>　　⇒地域で活動するグループ等とのネットワークをさらに強化し、地域の方々</a:t>
            </a:r>
            <a:r>
              <a:rPr lang="en-US" altLang="ja-JP" sz="2200" dirty="0"/>
              <a:t/>
            </a:r>
            <a:br>
              <a:rPr lang="en-US" altLang="ja-JP" sz="2200" dirty="0"/>
            </a:br>
            <a:r>
              <a:rPr lang="ja-JP" altLang="en-US" sz="2200" dirty="0"/>
              <a:t>　　　の参加と協働を得て活動を広げていく。</a:t>
            </a:r>
            <a:r>
              <a:rPr lang="en-US" altLang="ja-JP" sz="2200" dirty="0"/>
              <a:t/>
            </a:r>
            <a:br>
              <a:rPr lang="en-US" altLang="ja-JP" sz="2200" dirty="0"/>
            </a:br>
            <a:endParaRPr lang="ja-JP" altLang="en-US" sz="2000" dirty="0"/>
          </a:p>
        </p:txBody>
      </p:sp>
    </p:spTree>
    <p:extLst>
      <p:ext uri="{BB962C8B-B14F-4D97-AF65-F5344CB8AC3E}">
        <p14:creationId xmlns:p14="http://schemas.microsoft.com/office/powerpoint/2010/main" val="40017917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473</Words>
  <Application>Microsoft Office PowerPoint</Application>
  <PresentationFormat>ワイド画面</PresentationFormat>
  <Paragraphs>19</Paragraphs>
  <Slides>3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</vt:i4>
      </vt:variant>
    </vt:vector>
  </HeadingPairs>
  <TitlesOfParts>
    <vt:vector size="12" baseType="lpstr">
      <vt:lpstr>BIZ UDPゴシック</vt:lpstr>
      <vt:lpstr>HGPｺﾞｼｯｸE</vt:lpstr>
      <vt:lpstr>Meiryo UI</vt:lpstr>
      <vt:lpstr>ＭＳ Ｐゴシック</vt:lpstr>
      <vt:lpstr>游ゴシック</vt:lpstr>
      <vt:lpstr>游ゴシック Light</vt:lpstr>
      <vt:lpstr>Arial</vt:lpstr>
      <vt:lpstr>Wingdings</vt:lpstr>
      <vt:lpstr>Office テーマ</vt:lpstr>
      <vt:lpstr>   </vt:lpstr>
      <vt:lpstr>１ 区内５地域の中で東南部に位置し、面積は最も広く、人口は２番目に多い。  ２ いち早く区画整理が行われるなど住宅市街地として発展し道路率、みどり　　 　率ともに高く、ゆとりのある住環境の市街地が形成されている。　  ３ 国分寺崖線や等々力渓谷など緑豊かな自然環境に恵まれている。  ４ 二子玉川駅周辺は再開発事業が進められ、広域的な商業店舗やオフィスが       集積している。また、各地区の商店街はコミュニティの場として機能している。    </vt:lpstr>
      <vt:lpstr> 〇鉄道沿線の安全で活気のあるまちづくり 　踏切などによる交通渋滞や地域の分断等の解消に向けて取り組む。  　　⇒地域の方々、鉄道事業者等との意見交換、都・近隣区等との協議 　　　を重ねていく。  〇地域の魅力を高めるまちづくり 　自然資源や歴史・文化資源を活用する。  　　⇒地域の方々の参加と協働を通じて、多摩川河川敷の利活用、等々力渓谷 　　　や史跡、社寺等の魅力の向上と情報発信に取り組む。  〇誰もが安心して住み続けられるまちづくり 　子どもの居場所づくりや高齢者の交流促進、フレイル・認知症予防に取り組む。 　　 　　⇒地域で活動するグループ等とのネットワークをさらに強化し、地域の方々 　　　の参加と協働を得て活動を広げていく。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</dc:title>
  <dc:creator>Yamamoto161</dc:creator>
  <cp:lastModifiedBy>Yamamoto161</cp:lastModifiedBy>
  <cp:revision>1</cp:revision>
  <dcterms:created xsi:type="dcterms:W3CDTF">2023-09-25T00:52:27Z</dcterms:created>
  <dcterms:modified xsi:type="dcterms:W3CDTF">2023-09-25T00:52:39Z</dcterms:modified>
</cp:coreProperties>
</file>