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
  </p:notesMasterIdLst>
  <p:sldIdLst>
    <p:sldId id="259" r:id="rId2"/>
    <p:sldId id="260" r:id="rId3"/>
    <p:sldId id="262" r:id="rId4"/>
    <p:sldId id="268" r:id="rId5"/>
    <p:sldId id="273" r:id="rId6"/>
    <p:sldId id="279" r:id="rId7"/>
    <p:sldId id="275" r:id="rId8"/>
    <p:sldId id="277" r:id="rId9"/>
  </p:sldIdLst>
  <p:sldSz cx="12192000" cy="6858000"/>
  <p:notesSz cx="6635750" cy="9766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74963" cy="4889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9200" y="0"/>
            <a:ext cx="2874963" cy="488950"/>
          </a:xfrm>
          <a:prstGeom prst="rect">
            <a:avLst/>
          </a:prstGeom>
        </p:spPr>
        <p:txBody>
          <a:bodyPr vert="horz" lIns="91440" tIns="45720" rIns="91440" bIns="45720" rtlCol="0"/>
          <a:lstStyle>
            <a:lvl1pPr algn="r">
              <a:defRPr sz="1200"/>
            </a:lvl1pPr>
          </a:lstStyle>
          <a:p>
            <a:fld id="{6EDC5734-B4AB-485D-A762-12F579F334AD}" type="datetimeFigureOut">
              <a:rPr kumimoji="1" lang="ja-JP" altLang="en-US" smtClean="0"/>
              <a:t>2024/2/5</a:t>
            </a:fld>
            <a:endParaRPr kumimoji="1" lang="ja-JP" altLang="en-US"/>
          </a:p>
        </p:txBody>
      </p:sp>
      <p:sp>
        <p:nvSpPr>
          <p:cNvPr id="4" name="スライド イメージ プレースホルダー 3"/>
          <p:cNvSpPr>
            <a:spLocks noGrp="1" noRot="1" noChangeAspect="1"/>
          </p:cNvSpPr>
          <p:nvPr>
            <p:ph type="sldImg" idx="2"/>
          </p:nvPr>
        </p:nvSpPr>
        <p:spPr>
          <a:xfrm>
            <a:off x="388938" y="1220788"/>
            <a:ext cx="5857875" cy="32956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63575" y="4700588"/>
            <a:ext cx="5308600" cy="38449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77350"/>
            <a:ext cx="2874963" cy="4889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9200" y="9277350"/>
            <a:ext cx="2874963" cy="488950"/>
          </a:xfrm>
          <a:prstGeom prst="rect">
            <a:avLst/>
          </a:prstGeom>
        </p:spPr>
        <p:txBody>
          <a:bodyPr vert="horz" lIns="91440" tIns="45720" rIns="91440" bIns="45720" rtlCol="0" anchor="b"/>
          <a:lstStyle>
            <a:lvl1pPr algn="r">
              <a:defRPr sz="1200"/>
            </a:lvl1pPr>
          </a:lstStyle>
          <a:p>
            <a:fld id="{4DCC0AD5-9872-454B-9F90-B286D3A2D9F6}" type="slidenum">
              <a:rPr kumimoji="1" lang="ja-JP" altLang="en-US" smtClean="0"/>
              <a:t>‹#›</a:t>
            </a:fld>
            <a:endParaRPr kumimoji="1" lang="ja-JP" altLang="en-US"/>
          </a:p>
        </p:txBody>
      </p:sp>
    </p:spTree>
    <p:extLst>
      <p:ext uri="{BB962C8B-B14F-4D97-AF65-F5344CB8AC3E}">
        <p14:creationId xmlns:p14="http://schemas.microsoft.com/office/powerpoint/2010/main" val="27775167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1220788"/>
            <a:ext cx="5857875" cy="3295650"/>
          </a:xfrm>
        </p:spPr>
      </p:sp>
      <p:sp>
        <p:nvSpPr>
          <p:cNvPr id="3" name="ノート プレースホルダー 2"/>
          <p:cNvSpPr>
            <a:spLocks noGrp="1"/>
          </p:cNvSpPr>
          <p:nvPr>
            <p:ph type="body" idx="1"/>
          </p:nvPr>
        </p:nvSpPr>
        <p:spPr/>
        <p:txBody>
          <a:bodyPr/>
          <a:lstStyle/>
          <a:p>
            <a:pPr defTabSz="924675">
              <a:defRPr/>
            </a:pPr>
            <a:endParaRPr kumimoji="1" lang="ja-JP" altLang="en-US" dirty="0"/>
          </a:p>
        </p:txBody>
      </p:sp>
      <p:sp>
        <p:nvSpPr>
          <p:cNvPr id="4" name="スライド番号プレースホルダー 3"/>
          <p:cNvSpPr>
            <a:spLocks noGrp="1"/>
          </p:cNvSpPr>
          <p:nvPr>
            <p:ph type="sldNum" sz="quarter" idx="5"/>
          </p:nvPr>
        </p:nvSpPr>
        <p:spPr/>
        <p:txBody>
          <a:bodyPr/>
          <a:lstStyle/>
          <a:p>
            <a:pPr defTabSz="456721">
              <a:defRPr/>
            </a:pPr>
            <a:fld id="{CB8492AB-35A3-431D-999B-40A6ED3CF1D7}" type="slidenum">
              <a:rPr kumimoji="1" lang="ja-JP" altLang="en-US">
                <a:solidFill>
                  <a:prstClr val="black"/>
                </a:solidFill>
                <a:latin typeface="游ゴシック" panose="020F0502020204030204"/>
                <a:ea typeface="游ゴシック" panose="020B0400000000000000" pitchFamily="50" charset="-128"/>
              </a:rPr>
              <a:pPr defTabSz="456721">
                <a:defRPr/>
              </a:pPr>
              <a:t>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1170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1220788"/>
            <a:ext cx="5857875" cy="3295650"/>
          </a:xfrm>
        </p:spPr>
      </p:sp>
      <p:sp>
        <p:nvSpPr>
          <p:cNvPr id="3" name="ノート プレースホルダー 2"/>
          <p:cNvSpPr>
            <a:spLocks noGrp="1"/>
          </p:cNvSpPr>
          <p:nvPr>
            <p:ph type="body" idx="1"/>
          </p:nvPr>
        </p:nvSpPr>
        <p:spPr/>
        <p:txBody>
          <a:bodyPr/>
          <a:lstStyle/>
          <a:p>
            <a:pPr defTabSz="924675">
              <a:defRPr/>
            </a:pPr>
            <a:endParaRPr kumimoji="1" lang="ja-JP" altLang="en-US" dirty="0"/>
          </a:p>
        </p:txBody>
      </p:sp>
      <p:sp>
        <p:nvSpPr>
          <p:cNvPr id="4" name="スライド番号プレースホルダー 3"/>
          <p:cNvSpPr>
            <a:spLocks noGrp="1"/>
          </p:cNvSpPr>
          <p:nvPr>
            <p:ph type="sldNum" sz="quarter" idx="5"/>
          </p:nvPr>
        </p:nvSpPr>
        <p:spPr/>
        <p:txBody>
          <a:bodyPr/>
          <a:lstStyle/>
          <a:p>
            <a:pPr defTabSz="456721">
              <a:defRPr/>
            </a:pPr>
            <a:fld id="{CB8492AB-35A3-431D-999B-40A6ED3CF1D7}" type="slidenum">
              <a:rPr kumimoji="1" lang="ja-JP" altLang="en-US">
                <a:solidFill>
                  <a:prstClr val="black"/>
                </a:solidFill>
                <a:latin typeface="游ゴシック" panose="020F0502020204030204"/>
                <a:ea typeface="游ゴシック" panose="020B0400000000000000" pitchFamily="50" charset="-128"/>
              </a:rPr>
              <a:pPr defTabSz="456721">
                <a:defRPr/>
              </a:pPr>
              <a:t>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997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1220788"/>
            <a:ext cx="5857875" cy="3295650"/>
          </a:xfrm>
        </p:spPr>
      </p:sp>
      <p:sp>
        <p:nvSpPr>
          <p:cNvPr id="3" name="ノート プレースホルダー 2"/>
          <p:cNvSpPr>
            <a:spLocks noGrp="1"/>
          </p:cNvSpPr>
          <p:nvPr>
            <p:ph type="body" idx="1"/>
          </p:nvPr>
        </p:nvSpPr>
        <p:spPr/>
        <p:txBody>
          <a:bodyPr/>
          <a:lstStyle/>
          <a:p>
            <a:pPr defTabSz="924675">
              <a:defRPr/>
            </a:pPr>
            <a:endParaRPr kumimoji="1" lang="ja-JP" altLang="en-US" dirty="0"/>
          </a:p>
        </p:txBody>
      </p:sp>
      <p:sp>
        <p:nvSpPr>
          <p:cNvPr id="4" name="スライド番号プレースホルダー 3"/>
          <p:cNvSpPr>
            <a:spLocks noGrp="1"/>
          </p:cNvSpPr>
          <p:nvPr>
            <p:ph type="sldNum" sz="quarter" idx="5"/>
          </p:nvPr>
        </p:nvSpPr>
        <p:spPr/>
        <p:txBody>
          <a:bodyPr/>
          <a:lstStyle/>
          <a:p>
            <a:pPr defTabSz="456721">
              <a:defRPr/>
            </a:pPr>
            <a:fld id="{CB8492AB-35A3-431D-999B-40A6ED3CF1D7}" type="slidenum">
              <a:rPr kumimoji="1" lang="ja-JP" altLang="en-US">
                <a:solidFill>
                  <a:prstClr val="black"/>
                </a:solidFill>
                <a:latin typeface="游ゴシック" panose="020F0502020204030204"/>
                <a:ea typeface="游ゴシック" panose="020B0400000000000000" pitchFamily="50" charset="-128"/>
              </a:rPr>
              <a:pPr defTabSz="456721">
                <a:defRPr/>
              </a:pPr>
              <a:t>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0299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AF6C748-C9F2-4234-8F24-8A24192942FB}" type="datetime1">
              <a:rPr kumimoji="1" lang="ja-JP" altLang="en-US" smtClean="0"/>
              <a:t>2024/2/5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49D3BA-AF99-4CB0-A6E3-E34C0E643B01}" type="slidenum">
              <a:rPr kumimoji="1" lang="ja-JP" altLang="en-US" smtClean="0"/>
              <a:t>‹#›</a:t>
            </a:fld>
            <a:endParaRPr kumimoji="1" lang="ja-JP" altLang="en-US"/>
          </a:p>
        </p:txBody>
      </p:sp>
    </p:spTree>
    <p:extLst>
      <p:ext uri="{BB962C8B-B14F-4D97-AF65-F5344CB8AC3E}">
        <p14:creationId xmlns:p14="http://schemas.microsoft.com/office/powerpoint/2010/main" val="45265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007B3B-519C-4C20-A601-510F82F9E3DC}" type="datetime1">
              <a:rPr kumimoji="1" lang="ja-JP" altLang="en-US" smtClean="0"/>
              <a:t>2024/2/5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49D3BA-AF99-4CB0-A6E3-E34C0E643B01}" type="slidenum">
              <a:rPr kumimoji="1" lang="ja-JP" altLang="en-US" smtClean="0"/>
              <a:t>‹#›</a:t>
            </a:fld>
            <a:endParaRPr kumimoji="1" lang="ja-JP" altLang="en-US"/>
          </a:p>
        </p:txBody>
      </p:sp>
    </p:spTree>
    <p:extLst>
      <p:ext uri="{BB962C8B-B14F-4D97-AF65-F5344CB8AC3E}">
        <p14:creationId xmlns:p14="http://schemas.microsoft.com/office/powerpoint/2010/main" val="4893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2"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2"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980F8E-111F-486E-A619-9D9D975F7FA4}" type="datetime1">
              <a:rPr kumimoji="1" lang="ja-JP" altLang="en-US" smtClean="0"/>
              <a:t>2024/2/5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49D3BA-AF99-4CB0-A6E3-E34C0E643B01}" type="slidenum">
              <a:rPr kumimoji="1" lang="ja-JP" altLang="en-US" smtClean="0"/>
              <a:t>‹#›</a:t>
            </a:fld>
            <a:endParaRPr kumimoji="1" lang="ja-JP" altLang="en-US"/>
          </a:p>
        </p:txBody>
      </p:sp>
    </p:spTree>
    <p:extLst>
      <p:ext uri="{BB962C8B-B14F-4D97-AF65-F5344CB8AC3E}">
        <p14:creationId xmlns:p14="http://schemas.microsoft.com/office/powerpoint/2010/main" val="63706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3DB515-0023-4F59-89EF-87A6A814ADB1}" type="datetime1">
              <a:rPr kumimoji="1" lang="ja-JP" altLang="en-US" smtClean="0"/>
              <a:t>2024/2/5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49D3BA-AF99-4CB0-A6E3-E34C0E643B01}" type="slidenum">
              <a:rPr kumimoji="1" lang="ja-JP" altLang="en-US" smtClean="0"/>
              <a:t>‹#›</a:t>
            </a:fld>
            <a:endParaRPr kumimoji="1" lang="ja-JP" altLang="en-US"/>
          </a:p>
        </p:txBody>
      </p:sp>
    </p:spTree>
    <p:extLst>
      <p:ext uri="{BB962C8B-B14F-4D97-AF65-F5344CB8AC3E}">
        <p14:creationId xmlns:p14="http://schemas.microsoft.com/office/powerpoint/2010/main" val="98304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2"/>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6772C28-62D0-4CAC-B6B1-E2D3D53A8209}" type="datetime1">
              <a:rPr kumimoji="1" lang="ja-JP" altLang="en-US" smtClean="0"/>
              <a:t>2024/2/5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49D3BA-AF99-4CB0-A6E3-E34C0E643B01}" type="slidenum">
              <a:rPr kumimoji="1" lang="ja-JP" altLang="en-US" smtClean="0"/>
              <a:t>‹#›</a:t>
            </a:fld>
            <a:endParaRPr kumimoji="1" lang="ja-JP" altLang="en-US"/>
          </a:p>
        </p:txBody>
      </p:sp>
    </p:spTree>
    <p:extLst>
      <p:ext uri="{BB962C8B-B14F-4D97-AF65-F5344CB8AC3E}">
        <p14:creationId xmlns:p14="http://schemas.microsoft.com/office/powerpoint/2010/main" val="84378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A35720D-1826-4C99-B6D3-4BF8B34541E7}" type="datetime1">
              <a:rPr kumimoji="1" lang="ja-JP" altLang="en-US" smtClean="0"/>
              <a:t>2024/2/5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449D3BA-AF99-4CB0-A6E3-E34C0E643B01}" type="slidenum">
              <a:rPr kumimoji="1" lang="ja-JP" altLang="en-US" smtClean="0"/>
              <a:t>‹#›</a:t>
            </a:fld>
            <a:endParaRPr kumimoji="1" lang="ja-JP" altLang="en-US"/>
          </a:p>
        </p:txBody>
      </p:sp>
    </p:spTree>
    <p:extLst>
      <p:ext uri="{BB962C8B-B14F-4D97-AF65-F5344CB8AC3E}">
        <p14:creationId xmlns:p14="http://schemas.microsoft.com/office/powerpoint/2010/main" val="129562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9"/>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2"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B2F770F-17E4-4E4C-A48A-77E66992CD68}" type="datetime1">
              <a:rPr kumimoji="1" lang="ja-JP" altLang="en-US" smtClean="0"/>
              <a:t>2024/2/5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449D3BA-AF99-4CB0-A6E3-E34C0E643B01}" type="slidenum">
              <a:rPr kumimoji="1" lang="ja-JP" altLang="en-US" smtClean="0"/>
              <a:t>‹#›</a:t>
            </a:fld>
            <a:endParaRPr kumimoji="1" lang="ja-JP" altLang="en-US"/>
          </a:p>
        </p:txBody>
      </p:sp>
    </p:spTree>
    <p:extLst>
      <p:ext uri="{BB962C8B-B14F-4D97-AF65-F5344CB8AC3E}">
        <p14:creationId xmlns:p14="http://schemas.microsoft.com/office/powerpoint/2010/main" val="263285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B990885-F4FE-45AE-8C96-157E85E4D6CF}" type="datetime1">
              <a:rPr kumimoji="1" lang="ja-JP" altLang="en-US" smtClean="0"/>
              <a:t>2024/2/5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449D3BA-AF99-4CB0-A6E3-E34C0E643B01}" type="slidenum">
              <a:rPr kumimoji="1" lang="ja-JP" altLang="en-US" smtClean="0"/>
              <a:t>‹#›</a:t>
            </a:fld>
            <a:endParaRPr kumimoji="1" lang="ja-JP" altLang="en-US"/>
          </a:p>
        </p:txBody>
      </p:sp>
    </p:spTree>
    <p:extLst>
      <p:ext uri="{BB962C8B-B14F-4D97-AF65-F5344CB8AC3E}">
        <p14:creationId xmlns:p14="http://schemas.microsoft.com/office/powerpoint/2010/main" val="364230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A974854-3569-48B6-B798-86A43D0FF015}" type="datetime1">
              <a:rPr kumimoji="1" lang="ja-JP" altLang="en-US" smtClean="0"/>
              <a:t>2024/2/5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449D3BA-AF99-4CB0-A6E3-E34C0E643B01}" type="slidenum">
              <a:rPr kumimoji="1" lang="ja-JP" altLang="en-US" smtClean="0"/>
              <a:t>‹#›</a:t>
            </a:fld>
            <a:endParaRPr kumimoji="1" lang="ja-JP" altLang="en-US"/>
          </a:p>
        </p:txBody>
      </p:sp>
    </p:spTree>
    <p:extLst>
      <p:ext uri="{BB962C8B-B14F-4D97-AF65-F5344CB8AC3E}">
        <p14:creationId xmlns:p14="http://schemas.microsoft.com/office/powerpoint/2010/main" val="34862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897A0DC-7F28-497F-BA43-2E1EE778C8D3}" type="datetime1">
              <a:rPr kumimoji="1" lang="ja-JP" altLang="en-US" smtClean="0"/>
              <a:t>2024/2/5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449D3BA-AF99-4CB0-A6E3-E34C0E643B01}" type="slidenum">
              <a:rPr kumimoji="1" lang="ja-JP" altLang="en-US" smtClean="0"/>
              <a:t>‹#›</a:t>
            </a:fld>
            <a:endParaRPr kumimoji="1" lang="ja-JP" altLang="en-US"/>
          </a:p>
        </p:txBody>
      </p:sp>
    </p:spTree>
    <p:extLst>
      <p:ext uri="{BB962C8B-B14F-4D97-AF65-F5344CB8AC3E}">
        <p14:creationId xmlns:p14="http://schemas.microsoft.com/office/powerpoint/2010/main" val="135869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8945F6-391F-4E18-AF81-8E79DD5111E3}" type="datetime1">
              <a:rPr kumimoji="1" lang="ja-JP" altLang="en-US" smtClean="0"/>
              <a:t>2024/2/5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449D3BA-AF99-4CB0-A6E3-E34C0E643B01}" type="slidenum">
              <a:rPr kumimoji="1" lang="ja-JP" altLang="en-US" smtClean="0"/>
              <a:t>‹#›</a:t>
            </a:fld>
            <a:endParaRPr kumimoji="1" lang="ja-JP" altLang="en-US"/>
          </a:p>
        </p:txBody>
      </p:sp>
    </p:spTree>
    <p:extLst>
      <p:ext uri="{BB962C8B-B14F-4D97-AF65-F5344CB8AC3E}">
        <p14:creationId xmlns:p14="http://schemas.microsoft.com/office/powerpoint/2010/main" val="10163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AE019-0899-4E7F-811E-B5660873F271}" type="datetime1">
              <a:rPr kumimoji="1" lang="ja-JP" altLang="en-US" smtClean="0"/>
              <a:t>2024/2/5</a:t>
            </a:fld>
            <a:endParaRPr kumimoji="1" lang="ja-JP" altLang="en-US"/>
          </a:p>
        </p:txBody>
      </p:sp>
      <p:sp>
        <p:nvSpPr>
          <p:cNvPr id="5" name="フッター プレースホルダー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9D3BA-AF99-4CB0-A6E3-E34C0E643B01}" type="slidenum">
              <a:rPr kumimoji="1" lang="ja-JP" altLang="en-US" smtClean="0"/>
              <a:t>‹#›</a:t>
            </a:fld>
            <a:endParaRPr kumimoji="1" lang="ja-JP" altLang="en-US"/>
          </a:p>
        </p:txBody>
      </p:sp>
    </p:spTree>
    <p:extLst>
      <p:ext uri="{BB962C8B-B14F-4D97-AF65-F5344CB8AC3E}">
        <p14:creationId xmlns:p14="http://schemas.microsoft.com/office/powerpoint/2010/main" val="42385094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4036" y="330783"/>
            <a:ext cx="11582400" cy="2447635"/>
          </a:xfrm>
        </p:spPr>
        <p:txBody>
          <a:bodyPr>
            <a:normAutofit/>
          </a:bodyPr>
          <a:lstStyle/>
          <a:p>
            <a:r>
              <a:rPr lang="ja-JP" altLang="en-US" sz="3500" dirty="0"/>
              <a:t>新たな産業活性化拠点構築事業（旧池尻中学校跡地施設活用事業）の施設整備及び今後の取組みについて</a:t>
            </a:r>
          </a:p>
        </p:txBody>
      </p:sp>
      <p:sp>
        <p:nvSpPr>
          <p:cNvPr id="4" name="コンテンツ プレースホルダー 2"/>
          <p:cNvSpPr>
            <a:spLocks noGrp="1"/>
          </p:cNvSpPr>
          <p:nvPr>
            <p:ph idx="1"/>
          </p:nvPr>
        </p:nvSpPr>
        <p:spPr>
          <a:xfrm>
            <a:off x="267856" y="3223491"/>
            <a:ext cx="11322859" cy="3094184"/>
          </a:xfrm>
        </p:spPr>
        <p:txBody>
          <a:bodyPr>
            <a:normAutofit/>
          </a:bodyPr>
          <a:lstStyle/>
          <a:p>
            <a:pPr marL="0" indent="0">
              <a:buNone/>
            </a:pPr>
            <a:r>
              <a:rPr kumimoji="1" lang="ja-JP" altLang="en-US" dirty="0" smtClean="0"/>
              <a:t>（１）事業の趣旨について</a:t>
            </a:r>
            <a:endParaRPr kumimoji="1" lang="en-US" altLang="ja-JP" dirty="0" smtClean="0"/>
          </a:p>
          <a:p>
            <a:pPr marL="0" indent="0">
              <a:buNone/>
            </a:pPr>
            <a:r>
              <a:rPr lang="ja-JP" altLang="en-US" dirty="0" smtClean="0"/>
              <a:t>（２）経過について</a:t>
            </a:r>
            <a:endParaRPr lang="en-US" altLang="ja-JP" dirty="0" smtClean="0"/>
          </a:p>
          <a:p>
            <a:pPr marL="0" indent="0">
              <a:buNone/>
            </a:pPr>
            <a:r>
              <a:rPr kumimoji="1" lang="ja-JP" altLang="en-US" dirty="0" smtClean="0"/>
              <a:t>（３）</a:t>
            </a:r>
            <a:r>
              <a:rPr lang="ja-JP" altLang="en-US" dirty="0" smtClean="0"/>
              <a:t>工事スケジュール</a:t>
            </a:r>
            <a:r>
              <a:rPr kumimoji="1" lang="ja-JP" altLang="en-US" dirty="0" smtClean="0"/>
              <a:t>について</a:t>
            </a:r>
            <a:endParaRPr kumimoji="1" lang="en-US" altLang="ja-JP" dirty="0" smtClean="0"/>
          </a:p>
          <a:p>
            <a:pPr marL="0" indent="0">
              <a:buNone/>
            </a:pPr>
            <a:r>
              <a:rPr lang="ja-JP" altLang="en-US" dirty="0" smtClean="0"/>
              <a:t>（４）工事期間中の体育館利用について</a:t>
            </a:r>
            <a:endParaRPr lang="en-US" altLang="ja-JP" dirty="0" smtClean="0"/>
          </a:p>
          <a:p>
            <a:pPr marL="0" indent="0">
              <a:buNone/>
            </a:pPr>
            <a:r>
              <a:rPr lang="ja-JP" altLang="en-US" dirty="0" smtClean="0"/>
              <a:t>（５）新たな産業活性化拠点構築事業においての取組みについて</a:t>
            </a:r>
            <a:endParaRPr lang="en-US" altLang="ja-JP" dirty="0" smtClean="0"/>
          </a:p>
          <a:p>
            <a:pPr marL="0" indent="0">
              <a:buNone/>
            </a:pPr>
            <a:r>
              <a:rPr kumimoji="1" lang="ja-JP" altLang="en-US" dirty="0" smtClean="0"/>
              <a:t>（６）</a:t>
            </a:r>
            <a:r>
              <a:rPr lang="ja-JP" altLang="en-US" dirty="0"/>
              <a:t>新</a:t>
            </a:r>
            <a:r>
              <a:rPr lang="ja-JP" altLang="en-US" dirty="0" smtClean="0"/>
              <a:t>たな産業活性化拠点構築事業の方向性に</a:t>
            </a:r>
            <a:r>
              <a:rPr lang="ja-JP" altLang="en-US" dirty="0" smtClean="0"/>
              <a:t>ついて</a:t>
            </a:r>
            <a:endParaRPr kumimoji="1" lang="en-US" altLang="ja-JP" dirty="0" smtClean="0"/>
          </a:p>
        </p:txBody>
      </p:sp>
      <p:sp>
        <p:nvSpPr>
          <p:cNvPr id="3" name="スライド番号プレースホルダー 2"/>
          <p:cNvSpPr>
            <a:spLocks noGrp="1"/>
          </p:cNvSpPr>
          <p:nvPr>
            <p:ph type="sldNum" sz="quarter" idx="12"/>
          </p:nvPr>
        </p:nvSpPr>
        <p:spPr/>
        <p:txBody>
          <a:bodyPr/>
          <a:lstStyle/>
          <a:p>
            <a:fld id="{9449D3BA-AF99-4CB0-A6E3-E34C0E643B01}" type="slidenum">
              <a:rPr kumimoji="1" lang="ja-JP" altLang="en-US" smtClean="0"/>
              <a:t>1</a:t>
            </a:fld>
            <a:endParaRPr kumimoji="1" lang="ja-JP" altLang="en-US"/>
          </a:p>
        </p:txBody>
      </p:sp>
      <p:sp>
        <p:nvSpPr>
          <p:cNvPr id="5" name="正方形/長方形 4"/>
          <p:cNvSpPr/>
          <p:nvPr/>
        </p:nvSpPr>
        <p:spPr>
          <a:xfrm>
            <a:off x="267856" y="2988254"/>
            <a:ext cx="11628581" cy="352338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165004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727" y="134219"/>
            <a:ext cx="3629891" cy="715528"/>
          </a:xfrm>
          <a:ln w="19050">
            <a:noFill/>
          </a:ln>
        </p:spPr>
        <p:txBody>
          <a:bodyPr>
            <a:normAutofit/>
          </a:bodyPr>
          <a:lstStyle/>
          <a:p>
            <a:r>
              <a:rPr lang="ja-JP" altLang="en-US" sz="3200" u="sng" dirty="0"/>
              <a:t>（１）事業の趣旨</a:t>
            </a:r>
          </a:p>
        </p:txBody>
      </p:sp>
      <p:sp>
        <p:nvSpPr>
          <p:cNvPr id="3" name="コンテンツ プレースホルダー 2"/>
          <p:cNvSpPr>
            <a:spLocks noGrp="1"/>
          </p:cNvSpPr>
          <p:nvPr>
            <p:ph idx="1"/>
          </p:nvPr>
        </p:nvSpPr>
        <p:spPr>
          <a:xfrm>
            <a:off x="184727" y="825067"/>
            <a:ext cx="11739419" cy="1936607"/>
          </a:xfrm>
        </p:spPr>
        <p:txBody>
          <a:bodyPr/>
          <a:lstStyle/>
          <a:p>
            <a:pPr marL="0" indent="0">
              <a:buNone/>
            </a:pPr>
            <a:r>
              <a:rPr lang="ja-JP" altLang="en-US" dirty="0" smtClean="0"/>
              <a:t>　新たな産業活性化拠点構築事業（</a:t>
            </a:r>
            <a:r>
              <a:rPr lang="ja-JP" altLang="ja-JP" dirty="0" smtClean="0"/>
              <a:t>旧池尻</a:t>
            </a:r>
            <a:r>
              <a:rPr lang="ja-JP" altLang="ja-JP" dirty="0"/>
              <a:t>中学校</a:t>
            </a:r>
            <a:r>
              <a:rPr lang="ja-JP" altLang="ja-JP" dirty="0" smtClean="0"/>
              <a:t>跡地</a:t>
            </a:r>
            <a:r>
              <a:rPr lang="ja-JP" altLang="en-US" dirty="0" smtClean="0"/>
              <a:t>施設</a:t>
            </a:r>
            <a:r>
              <a:rPr lang="ja-JP" altLang="ja-JP" dirty="0" smtClean="0"/>
              <a:t>活用事業</a:t>
            </a:r>
            <a:r>
              <a:rPr lang="ja-JP" altLang="en-US" dirty="0" smtClean="0"/>
              <a:t>）</a:t>
            </a:r>
            <a:r>
              <a:rPr lang="ja-JP" altLang="ja-JP" dirty="0" smtClean="0"/>
              <a:t>は</a:t>
            </a:r>
            <a:r>
              <a:rPr lang="ja-JP" altLang="ja-JP" dirty="0"/>
              <a:t>、</a:t>
            </a:r>
            <a:r>
              <a:rPr lang="ja-JP" altLang="ja-JP" dirty="0" smtClean="0"/>
              <a:t>区内既存産業</a:t>
            </a:r>
            <a:r>
              <a:rPr lang="ja-JP" altLang="en-US" dirty="0" smtClean="0"/>
              <a:t>の</a:t>
            </a:r>
            <a:r>
              <a:rPr lang="ja-JP" altLang="ja-JP" dirty="0" smtClean="0"/>
              <a:t>再活性化</a:t>
            </a:r>
            <a:r>
              <a:rPr lang="ja-JP" altLang="ja-JP" dirty="0"/>
              <a:t>を図るとともに</a:t>
            </a:r>
            <a:r>
              <a:rPr lang="ja-JP" altLang="ja-JP" dirty="0" smtClean="0"/>
              <a:t>、新しい</a:t>
            </a:r>
            <a:r>
              <a:rPr lang="ja-JP" altLang="ja-JP" dirty="0"/>
              <a:t>価値を創出</a:t>
            </a:r>
            <a:r>
              <a:rPr lang="ja-JP" altLang="ja-JP" dirty="0" smtClean="0"/>
              <a:t>し</a:t>
            </a:r>
            <a:r>
              <a:rPr lang="ja-JP" altLang="en-US" dirty="0" smtClean="0"/>
              <a:t>得る</a:t>
            </a:r>
            <a:r>
              <a:rPr lang="ja-JP" altLang="ja-JP" dirty="0" smtClean="0"/>
              <a:t>人材</a:t>
            </a:r>
            <a:r>
              <a:rPr lang="ja-JP" altLang="ja-JP" dirty="0"/>
              <a:t>を育成・確保し、区内産業のイノベーションを創出・加速することで、地域経済の持続的な</a:t>
            </a:r>
            <a:r>
              <a:rPr lang="ja-JP" altLang="ja-JP" dirty="0" smtClean="0"/>
              <a:t>発展</a:t>
            </a:r>
            <a:r>
              <a:rPr lang="ja-JP" altLang="en-US" dirty="0"/>
              <a:t>の</a:t>
            </a:r>
            <a:r>
              <a:rPr lang="ja-JP" altLang="ja-JP" dirty="0" smtClean="0"/>
              <a:t>拠点と</a:t>
            </a:r>
            <a:r>
              <a:rPr lang="ja-JP" altLang="en-US" dirty="0" smtClean="0"/>
              <a:t>なることを目指しています</a:t>
            </a:r>
            <a:r>
              <a:rPr lang="ja-JP" altLang="ja-JP" dirty="0" smtClean="0"/>
              <a:t>。</a:t>
            </a:r>
            <a:endParaRPr kumimoji="1" lang="ja-JP" altLang="en-US" dirty="0"/>
          </a:p>
        </p:txBody>
      </p:sp>
      <p:sp>
        <p:nvSpPr>
          <p:cNvPr id="4" name="タイトル 1"/>
          <p:cNvSpPr txBox="1">
            <a:spLocks/>
          </p:cNvSpPr>
          <p:nvPr/>
        </p:nvSpPr>
        <p:spPr>
          <a:xfrm>
            <a:off x="203199" y="2824451"/>
            <a:ext cx="7222837" cy="807893"/>
          </a:xfrm>
          <a:prstGeom prst="rect">
            <a:avLst/>
          </a:prstGeom>
          <a:ln w="28575">
            <a:no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u="sng" dirty="0"/>
              <a:t>（２）経過（運営事業候補者決定以降）</a:t>
            </a:r>
          </a:p>
        </p:txBody>
      </p:sp>
      <p:sp>
        <p:nvSpPr>
          <p:cNvPr id="5" name="コンテンツ プレースホルダー 2"/>
          <p:cNvSpPr txBox="1">
            <a:spLocks/>
          </p:cNvSpPr>
          <p:nvPr/>
        </p:nvSpPr>
        <p:spPr>
          <a:xfrm>
            <a:off x="203198" y="3632346"/>
            <a:ext cx="11831783" cy="3017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ja-JP" dirty="0"/>
              <a:t>令和５年１月　</a:t>
            </a:r>
            <a:r>
              <a:rPr lang="ja-JP" altLang="en-US" dirty="0"/>
              <a:t>　</a:t>
            </a:r>
            <a:r>
              <a:rPr lang="ja-JP" altLang="ja-JP" dirty="0"/>
              <a:t>運営事業候補者の決定</a:t>
            </a:r>
            <a:endParaRPr lang="en-US" altLang="ja-JP" dirty="0"/>
          </a:p>
          <a:p>
            <a:r>
              <a:rPr lang="ja-JP" altLang="en-US" dirty="0"/>
              <a:t>令和５年２月～　運営事業候補者との協議</a:t>
            </a:r>
            <a:endParaRPr lang="en-US" altLang="ja-JP" dirty="0"/>
          </a:p>
          <a:p>
            <a:r>
              <a:rPr lang="ja-JP" altLang="en-US" dirty="0"/>
              <a:t>令和５年６月　　旧池尻中学校跡地活用事業の設計・工事に関する</a:t>
            </a:r>
            <a:endParaRPr lang="en-US" altLang="ja-JP" dirty="0"/>
          </a:p>
          <a:p>
            <a:pPr marL="0" indent="0">
              <a:buNone/>
            </a:pPr>
            <a:r>
              <a:rPr lang="ja-JP" altLang="en-US" dirty="0"/>
              <a:t>                           　基本協定等の締結</a:t>
            </a:r>
            <a:endParaRPr lang="ja-JP" altLang="ja-JP" dirty="0"/>
          </a:p>
          <a:p>
            <a:pPr marL="0" indent="0">
              <a:buNone/>
            </a:pPr>
            <a:r>
              <a:rPr lang="ja-JP" altLang="en-US" dirty="0"/>
              <a:t>　　　　　　　   　施設実施設計（～令和６年２月）</a:t>
            </a:r>
          </a:p>
        </p:txBody>
      </p:sp>
      <p:sp>
        <p:nvSpPr>
          <p:cNvPr id="6" name="スライド番号プレースホルダー 5"/>
          <p:cNvSpPr>
            <a:spLocks noGrp="1"/>
          </p:cNvSpPr>
          <p:nvPr>
            <p:ph type="sldNum" sz="quarter" idx="12"/>
          </p:nvPr>
        </p:nvSpPr>
        <p:spPr/>
        <p:txBody>
          <a:bodyPr/>
          <a:lstStyle/>
          <a:p>
            <a:fld id="{9449D3BA-AF99-4CB0-A6E3-E34C0E643B01}" type="slidenum">
              <a:rPr kumimoji="1" lang="ja-JP" altLang="en-US" smtClean="0"/>
              <a:t>2</a:t>
            </a:fld>
            <a:endParaRPr kumimoji="1" lang="ja-JP" altLang="en-US"/>
          </a:p>
        </p:txBody>
      </p:sp>
      <p:sp>
        <p:nvSpPr>
          <p:cNvPr id="7" name="正方形/長方形 6"/>
          <p:cNvSpPr/>
          <p:nvPr/>
        </p:nvSpPr>
        <p:spPr>
          <a:xfrm>
            <a:off x="240146" y="762291"/>
            <a:ext cx="11628581" cy="167798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p:cNvSpPr/>
          <p:nvPr/>
        </p:nvSpPr>
        <p:spPr>
          <a:xfrm>
            <a:off x="240144" y="3601242"/>
            <a:ext cx="11628581" cy="255941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52293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2436" y="161927"/>
            <a:ext cx="8571347" cy="789419"/>
          </a:xfrm>
          <a:ln w="28575">
            <a:noFill/>
          </a:ln>
        </p:spPr>
        <p:txBody>
          <a:bodyPr>
            <a:normAutofit/>
          </a:bodyPr>
          <a:lstStyle/>
          <a:p>
            <a:r>
              <a:rPr lang="ja-JP" altLang="en-US" sz="3200" u="sng" dirty="0"/>
              <a:t>（３）工事スケジュール </a:t>
            </a:r>
            <a:r>
              <a:rPr lang="ja-JP" altLang="en-US" sz="2000" u="sng" dirty="0"/>
              <a:t>（別紙「工事概要図」参照）</a:t>
            </a:r>
          </a:p>
        </p:txBody>
      </p:sp>
      <p:sp>
        <p:nvSpPr>
          <p:cNvPr id="6" name="テキスト ボックス 5"/>
          <p:cNvSpPr txBox="1"/>
          <p:nvPr/>
        </p:nvSpPr>
        <p:spPr>
          <a:xfrm>
            <a:off x="295564" y="1052945"/>
            <a:ext cx="11896437" cy="3416320"/>
          </a:xfrm>
          <a:prstGeom prst="rect">
            <a:avLst/>
          </a:prstGeom>
          <a:noFill/>
        </p:spPr>
        <p:txBody>
          <a:bodyPr wrap="square" rtlCol="0">
            <a:spAutoFit/>
          </a:bodyPr>
          <a:lstStyle/>
          <a:p>
            <a:r>
              <a:rPr lang="ja-JP" altLang="en-US" sz="2700" dirty="0"/>
              <a:t>令和６年　３月４日～　体育館内及び横への仮囲い設置（～令和７年３月）</a:t>
            </a:r>
            <a:endParaRPr lang="en-US" altLang="ja-JP" sz="2700" dirty="0"/>
          </a:p>
          <a:p>
            <a:r>
              <a:rPr lang="ja-JP" altLang="en-US" sz="2700" dirty="0"/>
              <a:t>　　　　　３月中旬～　校庭境界への仮囲い設置（～令和６年５月）</a:t>
            </a:r>
            <a:endParaRPr lang="en-US" altLang="ja-JP" sz="2700" dirty="0"/>
          </a:p>
          <a:p>
            <a:r>
              <a:rPr lang="ja-JP" altLang="en-US" sz="2700" dirty="0"/>
              <a:t>　　　　　　　　　　　以降順次、校舎・校庭・体育館の工事開始</a:t>
            </a:r>
            <a:endParaRPr lang="en-US" altLang="ja-JP" sz="2700" dirty="0"/>
          </a:p>
          <a:p>
            <a:r>
              <a:rPr lang="ja-JP" altLang="en-US" sz="2700" dirty="0"/>
              <a:t>　　　　　５月　　　　校庭境界の防球フェンス完成</a:t>
            </a:r>
            <a:endParaRPr lang="en-US" altLang="ja-JP" sz="2700" dirty="0"/>
          </a:p>
          <a:p>
            <a:r>
              <a:rPr lang="ja-JP" altLang="en-US" sz="2700" dirty="0"/>
              <a:t>　　　　１２月末　　　校庭、校舎（テナント除く）工事完了</a:t>
            </a:r>
            <a:endParaRPr lang="en-US" altLang="ja-JP" sz="2700" dirty="0"/>
          </a:p>
          <a:p>
            <a:r>
              <a:rPr lang="ja-JP" altLang="en-US" sz="2700" dirty="0"/>
              <a:t>令和７年　１月～　　　校舎、校庭供用開始</a:t>
            </a:r>
            <a:endParaRPr lang="en-US" altLang="ja-JP" sz="2700" dirty="0"/>
          </a:p>
          <a:p>
            <a:r>
              <a:rPr lang="ja-JP" altLang="en-US" sz="2700" dirty="0"/>
              <a:t>　　　　　４月　　　　体育館工事終了</a:t>
            </a:r>
            <a:endParaRPr lang="en-US" altLang="ja-JP" sz="2700" dirty="0"/>
          </a:p>
          <a:p>
            <a:r>
              <a:rPr lang="ja-JP" altLang="en-US" sz="2700" dirty="0"/>
              <a:t>　　　　　　　　　　　アリーナ一般開放及びふれあいルームの利用再開</a:t>
            </a:r>
          </a:p>
        </p:txBody>
      </p:sp>
      <p:sp>
        <p:nvSpPr>
          <p:cNvPr id="3" name="スライド番号プレースホルダー 2"/>
          <p:cNvSpPr>
            <a:spLocks noGrp="1"/>
          </p:cNvSpPr>
          <p:nvPr>
            <p:ph type="sldNum" sz="quarter" idx="12"/>
          </p:nvPr>
        </p:nvSpPr>
        <p:spPr/>
        <p:txBody>
          <a:bodyPr/>
          <a:lstStyle/>
          <a:p>
            <a:fld id="{9449D3BA-AF99-4CB0-A6E3-E34C0E643B01}" type="slidenum">
              <a:rPr kumimoji="1" lang="ja-JP" altLang="en-US" smtClean="0"/>
              <a:t>3</a:t>
            </a:fld>
            <a:endParaRPr kumimoji="1" lang="ja-JP" altLang="en-US"/>
          </a:p>
        </p:txBody>
      </p:sp>
      <p:sp>
        <p:nvSpPr>
          <p:cNvPr id="5" name="正方形/長方形 4"/>
          <p:cNvSpPr/>
          <p:nvPr/>
        </p:nvSpPr>
        <p:spPr>
          <a:xfrm>
            <a:off x="295564" y="1052007"/>
            <a:ext cx="11628581" cy="360662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588416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089" y="217345"/>
            <a:ext cx="7453747" cy="807892"/>
          </a:xfrm>
          <a:ln w="28575">
            <a:noFill/>
          </a:ln>
        </p:spPr>
        <p:txBody>
          <a:bodyPr>
            <a:normAutofit fontScale="90000"/>
          </a:bodyPr>
          <a:lstStyle/>
          <a:p>
            <a:r>
              <a:rPr lang="ja-JP" altLang="en-US" sz="3200" u="sng" dirty="0"/>
              <a:t>（</a:t>
            </a:r>
            <a:r>
              <a:rPr lang="ja-JP" altLang="ja-JP" sz="3200" u="sng" dirty="0"/>
              <a:t>４</a:t>
            </a:r>
            <a:r>
              <a:rPr lang="ja-JP" altLang="en-US" sz="3200" u="sng" dirty="0"/>
              <a:t>）工事期間中の体育館利用について</a:t>
            </a:r>
          </a:p>
        </p:txBody>
      </p:sp>
      <p:sp>
        <p:nvSpPr>
          <p:cNvPr id="3" name="コンテンツ プレースホルダー 2"/>
          <p:cNvSpPr>
            <a:spLocks noGrp="1"/>
          </p:cNvSpPr>
          <p:nvPr>
            <p:ph idx="1"/>
          </p:nvPr>
        </p:nvSpPr>
        <p:spPr>
          <a:xfrm>
            <a:off x="277090" y="1165950"/>
            <a:ext cx="11665527" cy="4890567"/>
          </a:xfrm>
        </p:spPr>
        <p:txBody>
          <a:bodyPr>
            <a:normAutofit/>
          </a:bodyPr>
          <a:lstStyle/>
          <a:p>
            <a:pPr marL="0" indent="0">
              <a:buNone/>
            </a:pPr>
            <a:r>
              <a:rPr lang="ja-JP" altLang="en-US" dirty="0"/>
              <a:t>〇</a:t>
            </a:r>
            <a:r>
              <a:rPr lang="ja-JP" altLang="en-US" dirty="0" smtClean="0"/>
              <a:t>出入口　　　　　：</a:t>
            </a:r>
            <a:r>
              <a:rPr kumimoji="1" lang="ja-JP" altLang="en-US" dirty="0" smtClean="0"/>
              <a:t>メインエントランス工事のため令和６年３月～</a:t>
            </a:r>
            <a:endParaRPr kumimoji="1" lang="en-US" altLang="ja-JP" dirty="0" smtClean="0"/>
          </a:p>
          <a:p>
            <a:pPr marL="0" indent="0">
              <a:buNone/>
            </a:pPr>
            <a:r>
              <a:rPr lang="ja-JP" altLang="en-US" dirty="0"/>
              <a:t>　</a:t>
            </a:r>
            <a:r>
              <a:rPr lang="ja-JP" altLang="en-US" dirty="0" smtClean="0"/>
              <a:t>　　　　　　　　　</a:t>
            </a:r>
            <a:r>
              <a:rPr kumimoji="1" lang="ja-JP" altLang="en-US" dirty="0" smtClean="0"/>
              <a:t>令和７年１月の間はメインエントランス横の</a:t>
            </a:r>
            <a:endParaRPr kumimoji="1" lang="en-US" altLang="ja-JP" dirty="0" smtClean="0"/>
          </a:p>
          <a:p>
            <a:pPr marL="0" indent="0">
              <a:buNone/>
            </a:pPr>
            <a:r>
              <a:rPr lang="ja-JP" altLang="en-US" dirty="0"/>
              <a:t>　</a:t>
            </a:r>
            <a:r>
              <a:rPr lang="ja-JP" altLang="en-US" dirty="0" smtClean="0"/>
              <a:t>　　　　　　　　　</a:t>
            </a:r>
            <a:r>
              <a:rPr kumimoji="1" lang="ja-JP" altLang="en-US" dirty="0" smtClean="0"/>
              <a:t>出入口を使用</a:t>
            </a:r>
            <a:endParaRPr kumimoji="1" lang="en-US" altLang="ja-JP" dirty="0" smtClean="0"/>
          </a:p>
          <a:p>
            <a:pPr marL="0" indent="0">
              <a:buNone/>
            </a:pPr>
            <a:r>
              <a:rPr lang="ja-JP" altLang="en-US" dirty="0"/>
              <a:t>〇</a:t>
            </a:r>
            <a:r>
              <a:rPr lang="ja-JP" altLang="en-US" dirty="0" smtClean="0"/>
              <a:t>３階会議室　　　：令和６年３月１日～閉鎖予定</a:t>
            </a:r>
            <a:endParaRPr lang="en-US" altLang="ja-JP" dirty="0" smtClean="0"/>
          </a:p>
          <a:p>
            <a:pPr marL="0" indent="0">
              <a:buNone/>
            </a:pPr>
            <a:r>
              <a:rPr lang="ja-JP" altLang="en-US" dirty="0"/>
              <a:t>〇</a:t>
            </a:r>
            <a:r>
              <a:rPr kumimoji="1" lang="ja-JP" altLang="en-US" dirty="0" smtClean="0"/>
              <a:t>音楽室</a:t>
            </a:r>
            <a:r>
              <a:rPr lang="ja-JP" altLang="en-US" dirty="0"/>
              <a:t>・</a:t>
            </a:r>
            <a:r>
              <a:rPr kumimoji="1" lang="ja-JP" altLang="en-US" dirty="0" smtClean="0"/>
              <a:t>多目的室：令和６年１１月１日～閉鎖予定</a:t>
            </a:r>
            <a:endParaRPr kumimoji="1" lang="en-US" altLang="ja-JP" dirty="0" smtClean="0"/>
          </a:p>
          <a:p>
            <a:pPr marL="0" indent="0">
              <a:buNone/>
            </a:pPr>
            <a:r>
              <a:rPr lang="ja-JP" altLang="en-US" dirty="0" smtClean="0"/>
              <a:t>〇ふれあいルーム　：令和６年１１月～令和７年３月まで休止予定</a:t>
            </a:r>
            <a:endParaRPr lang="en-US" altLang="ja-JP" dirty="0" smtClean="0"/>
          </a:p>
          <a:p>
            <a:pPr marL="0" indent="0">
              <a:buNone/>
            </a:pPr>
            <a:r>
              <a:rPr lang="ja-JP" altLang="en-US" dirty="0" smtClean="0"/>
              <a:t>〇アリーナ　　　　：令和７年２月～３月まで休止予定</a:t>
            </a:r>
            <a:endParaRPr lang="en-US" altLang="ja-JP" dirty="0" smtClean="0"/>
          </a:p>
        </p:txBody>
      </p:sp>
      <p:sp>
        <p:nvSpPr>
          <p:cNvPr id="4" name="コンテンツ プレースホルダー 2"/>
          <p:cNvSpPr txBox="1">
            <a:spLocks/>
          </p:cNvSpPr>
          <p:nvPr/>
        </p:nvSpPr>
        <p:spPr>
          <a:xfrm>
            <a:off x="277094" y="4088104"/>
            <a:ext cx="11665527" cy="2127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dirty="0"/>
          </a:p>
        </p:txBody>
      </p:sp>
      <p:sp>
        <p:nvSpPr>
          <p:cNvPr id="5" name="スライド番号プレースホルダー 4"/>
          <p:cNvSpPr>
            <a:spLocks noGrp="1"/>
          </p:cNvSpPr>
          <p:nvPr>
            <p:ph type="sldNum" sz="quarter" idx="12"/>
          </p:nvPr>
        </p:nvSpPr>
        <p:spPr/>
        <p:txBody>
          <a:bodyPr/>
          <a:lstStyle/>
          <a:p>
            <a:fld id="{9449D3BA-AF99-4CB0-A6E3-E34C0E643B01}" type="slidenum">
              <a:rPr kumimoji="1" lang="ja-JP" altLang="en-US" smtClean="0"/>
              <a:t>4</a:t>
            </a:fld>
            <a:endParaRPr kumimoji="1" lang="ja-JP" altLang="en-US" dirty="0"/>
          </a:p>
        </p:txBody>
      </p:sp>
      <p:sp>
        <p:nvSpPr>
          <p:cNvPr id="8" name="コンテンツ プレースホルダー 2"/>
          <p:cNvSpPr txBox="1">
            <a:spLocks/>
          </p:cNvSpPr>
          <p:nvPr/>
        </p:nvSpPr>
        <p:spPr>
          <a:xfrm>
            <a:off x="277090" y="2581867"/>
            <a:ext cx="11665527" cy="32832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2400" dirty="0"/>
          </a:p>
          <a:p>
            <a:pPr marL="0" indent="0">
              <a:buNone/>
            </a:pPr>
            <a:r>
              <a:rPr lang="ja-JP" altLang="en-US" sz="2400" dirty="0"/>
              <a:t>　</a:t>
            </a:r>
          </a:p>
        </p:txBody>
      </p:sp>
      <p:sp>
        <p:nvSpPr>
          <p:cNvPr id="9" name="正方形/長方形 8"/>
          <p:cNvSpPr/>
          <p:nvPr/>
        </p:nvSpPr>
        <p:spPr>
          <a:xfrm>
            <a:off x="295562" y="1034862"/>
            <a:ext cx="11628581" cy="372964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963222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プレースホルダー 7"/>
          <p:cNvSpPr txBox="1">
            <a:spLocks/>
          </p:cNvSpPr>
          <p:nvPr/>
        </p:nvSpPr>
        <p:spPr>
          <a:xfrm>
            <a:off x="1708643" y="504760"/>
            <a:ext cx="8774723" cy="1466101"/>
          </a:xfrm>
          <a:prstGeom prst="rect">
            <a:avLst/>
          </a:prstGeom>
          <a:solidFill>
            <a:srgbClr val="99D6EC"/>
          </a:solidFill>
          <a:ln>
            <a:noFill/>
          </a:ln>
        </p:spPr>
        <p:txBody>
          <a:bodyPr vert="horz" wrap="square" lIns="199385" tIns="99692" rIns="199385" bIns="9969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spcBef>
                <a:spcPts val="396"/>
              </a:spcBef>
              <a:defRPr/>
            </a:pPr>
            <a:r>
              <a:rPr lang="ja-JP" altLang="en-US" sz="1477" kern="100" dirty="0">
                <a:solidFill>
                  <a:prstClr val="black"/>
                </a:solidFill>
                <a:cs typeface="Times New Roman" panose="02020603050405020304" pitchFamily="18" charset="0"/>
              </a:rPr>
              <a:t>旧池尻中は</a:t>
            </a:r>
            <a:r>
              <a:rPr lang="en-US" altLang="ja-JP" sz="1477" kern="100" dirty="0">
                <a:solidFill>
                  <a:prstClr val="black"/>
                </a:solidFill>
                <a:cs typeface="Times New Roman" panose="02020603050405020304" pitchFamily="18" charset="0"/>
              </a:rPr>
              <a:t>2004</a:t>
            </a:r>
            <a:r>
              <a:rPr lang="ja-JP" altLang="en-US" sz="1477" kern="100" dirty="0">
                <a:solidFill>
                  <a:prstClr val="black"/>
                </a:solidFill>
                <a:cs typeface="Times New Roman" panose="02020603050405020304" pitchFamily="18" charset="0"/>
              </a:rPr>
              <a:t>年に廃校後、校舎を活用し「世田谷ものづくり学校」として開設。起業・創業支援や地域との交流など、学校跡地活用の好事例として全国的にも注目。一方、オープンから</a:t>
            </a:r>
            <a:r>
              <a:rPr lang="en-US" altLang="ja-JP" sz="1477" kern="100" dirty="0">
                <a:solidFill>
                  <a:prstClr val="black"/>
                </a:solidFill>
                <a:cs typeface="Times New Roman" panose="02020603050405020304" pitchFamily="18" charset="0"/>
              </a:rPr>
              <a:t>15</a:t>
            </a:r>
            <a:r>
              <a:rPr lang="ja-JP" altLang="en-US" sz="1477" kern="100" dirty="0">
                <a:solidFill>
                  <a:prstClr val="black"/>
                </a:solidFill>
                <a:cs typeface="Times New Roman" panose="02020603050405020304" pitchFamily="18" charset="0"/>
              </a:rPr>
              <a:t>年以上が経過し、新たな変化に対応する必要性から、耐震補強工事を契機に</a:t>
            </a:r>
            <a:r>
              <a:rPr lang="en-US" altLang="ja-JP" sz="1477" kern="100" dirty="0">
                <a:solidFill>
                  <a:prstClr val="black"/>
                </a:solidFill>
                <a:cs typeface="Times New Roman" panose="02020603050405020304" pitchFamily="18" charset="0"/>
              </a:rPr>
              <a:t>2022</a:t>
            </a:r>
            <a:r>
              <a:rPr lang="ja-JP" altLang="en-US" sz="1477" kern="100" dirty="0">
                <a:solidFill>
                  <a:prstClr val="black"/>
                </a:solidFill>
                <a:cs typeface="Times New Roman" panose="02020603050405020304" pitchFamily="18" charset="0"/>
              </a:rPr>
              <a:t>年</a:t>
            </a:r>
            <a:r>
              <a:rPr lang="en-US" altLang="ja-JP" sz="1477" kern="100" dirty="0">
                <a:solidFill>
                  <a:prstClr val="black"/>
                </a:solidFill>
                <a:cs typeface="Times New Roman" panose="02020603050405020304" pitchFamily="18" charset="0"/>
              </a:rPr>
              <a:t>5</a:t>
            </a:r>
            <a:r>
              <a:rPr lang="ja-JP" altLang="en-US" sz="1477" kern="100" dirty="0">
                <a:solidFill>
                  <a:prstClr val="black"/>
                </a:solidFill>
                <a:cs typeface="Times New Roman" panose="02020603050405020304" pitchFamily="18" charset="0"/>
              </a:rPr>
              <a:t>月に閉館。</a:t>
            </a:r>
            <a:endParaRPr lang="en-US" altLang="ja-JP" sz="1477" kern="100" dirty="0">
              <a:solidFill>
                <a:prstClr val="black"/>
              </a:solidFill>
              <a:cs typeface="Times New Roman" panose="02020603050405020304" pitchFamily="18" charset="0"/>
            </a:endParaRPr>
          </a:p>
          <a:p>
            <a:pPr algn="just">
              <a:spcBef>
                <a:spcPts val="396"/>
              </a:spcBef>
              <a:defRPr/>
            </a:pPr>
            <a:r>
              <a:rPr lang="ja-JP" altLang="en-US" sz="1477" kern="100" dirty="0">
                <a:solidFill>
                  <a:prstClr val="black"/>
                </a:solidFill>
                <a:cs typeface="Times New Roman" panose="02020603050405020304" pitchFamily="18" charset="0"/>
              </a:rPr>
              <a:t>コンセプトを刷新した上で、区内産業活性化や新しい価値を創出する人材育成など、区内産業のイノベーションを創出・加速し、地域経済の持続的な発展を目指す産業活性化拠点として開設を予定。</a:t>
            </a:r>
            <a:endParaRPr lang="en-US" altLang="ja-JP" sz="1477" kern="100" dirty="0">
              <a:solidFill>
                <a:prstClr val="black"/>
              </a:solidFill>
              <a:cs typeface="Times New Roman" panose="02020603050405020304" pitchFamily="18" charset="0"/>
            </a:endParaRPr>
          </a:p>
        </p:txBody>
      </p:sp>
      <p:sp>
        <p:nvSpPr>
          <p:cNvPr id="54" name="テキスト ボックス 8376">
            <a:extLst>
              <a:ext uri="{FF2B5EF4-FFF2-40B4-BE49-F238E27FC236}">
                <a16:creationId xmlns:a16="http://schemas.microsoft.com/office/drawing/2014/main" id="{ED6307AC-4211-43CD-A00D-CBBB05C33CB3}"/>
              </a:ext>
            </a:extLst>
          </p:cNvPr>
          <p:cNvSpPr txBox="1"/>
          <p:nvPr/>
        </p:nvSpPr>
        <p:spPr>
          <a:xfrm>
            <a:off x="6465517" y="4744976"/>
            <a:ext cx="2743200" cy="225147"/>
          </a:xfrm>
          <a:prstGeom prst="rect">
            <a:avLst/>
          </a:prstGeom>
          <a:solidFill>
            <a:schemeClr val="bg1"/>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defTabSz="301456">
              <a:defRPr/>
            </a:pPr>
            <a:r>
              <a:rPr lang="ja-JP" altLang="en-US" sz="1108"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＜拠点の主な機能＞</a:t>
            </a:r>
          </a:p>
        </p:txBody>
      </p:sp>
      <p:pic>
        <p:nvPicPr>
          <p:cNvPr id="57" name="図 56"/>
          <p:cNvPicPr>
            <a:picLocks noChangeAspect="1"/>
          </p:cNvPicPr>
          <p:nvPr/>
        </p:nvPicPr>
        <p:blipFill>
          <a:blip r:embed="rId3"/>
          <a:stretch>
            <a:fillRect/>
          </a:stretch>
        </p:blipFill>
        <p:spPr>
          <a:xfrm>
            <a:off x="1597443" y="5295221"/>
            <a:ext cx="2904655" cy="1227019"/>
          </a:xfrm>
          <a:prstGeom prst="rect">
            <a:avLst/>
          </a:prstGeom>
        </p:spPr>
      </p:pic>
      <p:sp>
        <p:nvSpPr>
          <p:cNvPr id="2" name="正方形/長方形 1"/>
          <p:cNvSpPr/>
          <p:nvPr/>
        </p:nvSpPr>
        <p:spPr>
          <a:xfrm>
            <a:off x="3319205" y="5664653"/>
            <a:ext cx="447227" cy="2114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647" dirty="0"/>
              <a:t>旧池尻中</a:t>
            </a:r>
          </a:p>
        </p:txBody>
      </p:sp>
      <p:sp>
        <p:nvSpPr>
          <p:cNvPr id="11" name="正方形/長方形 10">
            <a:extLst>
              <a:ext uri="{FF2B5EF4-FFF2-40B4-BE49-F238E27FC236}">
                <a16:creationId xmlns:a16="http://schemas.microsoft.com/office/drawing/2014/main" id="{86DD426A-1F86-43BE-9206-5757359B91F2}"/>
              </a:ext>
            </a:extLst>
          </p:cNvPr>
          <p:cNvSpPr/>
          <p:nvPr/>
        </p:nvSpPr>
        <p:spPr>
          <a:xfrm>
            <a:off x="6490517" y="4948229"/>
            <a:ext cx="2075520" cy="854795"/>
          </a:xfrm>
          <a:prstGeom prst="rect">
            <a:avLst/>
          </a:prstGeom>
          <a:solidFill>
            <a:schemeClr val="accent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正方形/長方形 11">
            <a:extLst>
              <a:ext uri="{FF2B5EF4-FFF2-40B4-BE49-F238E27FC236}">
                <a16:creationId xmlns:a16="http://schemas.microsoft.com/office/drawing/2014/main" id="{3BE80F86-B3B2-4207-AF58-D5D00C8AA4CA}"/>
              </a:ext>
            </a:extLst>
          </p:cNvPr>
          <p:cNvSpPr/>
          <p:nvPr/>
        </p:nvSpPr>
        <p:spPr>
          <a:xfrm>
            <a:off x="8560426" y="5839402"/>
            <a:ext cx="2066428" cy="670901"/>
          </a:xfrm>
          <a:prstGeom prst="rect">
            <a:avLst/>
          </a:prstGeom>
          <a:solidFill>
            <a:schemeClr val="accent6">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3" name="正方形/長方形 12">
            <a:extLst>
              <a:ext uri="{FF2B5EF4-FFF2-40B4-BE49-F238E27FC236}">
                <a16:creationId xmlns:a16="http://schemas.microsoft.com/office/drawing/2014/main" id="{8E2E15A7-4FA7-4C17-A3B4-6D41547E5BEF}"/>
              </a:ext>
            </a:extLst>
          </p:cNvPr>
          <p:cNvSpPr/>
          <p:nvPr/>
        </p:nvSpPr>
        <p:spPr>
          <a:xfrm>
            <a:off x="6486619" y="5839398"/>
            <a:ext cx="2066428" cy="670903"/>
          </a:xfrm>
          <a:prstGeom prst="rect">
            <a:avLst/>
          </a:prstGeom>
          <a:solidFill>
            <a:schemeClr val="accent4">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テキスト ボックス 47">
            <a:extLst>
              <a:ext uri="{FF2B5EF4-FFF2-40B4-BE49-F238E27FC236}">
                <a16:creationId xmlns:a16="http://schemas.microsoft.com/office/drawing/2014/main" id="{545247AC-FF88-43D5-8ED5-C95E89558505}"/>
              </a:ext>
            </a:extLst>
          </p:cNvPr>
          <p:cNvSpPr txBox="1">
            <a:spLocks noChangeArrowheads="1"/>
          </p:cNvSpPr>
          <p:nvPr/>
        </p:nvSpPr>
        <p:spPr bwMode="auto">
          <a:xfrm>
            <a:off x="6537345" y="6132605"/>
            <a:ext cx="2042732" cy="37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7" tIns="42203" rIns="84407" bIns="42203" numCol="1" anchor="t" anchorCtr="0" compatLnSpc="1">
            <a:prstTxWarp prst="textNoShape">
              <a:avLst/>
            </a:prstTxWarp>
          </a:bodyPr>
          <a:lstStyle/>
          <a:p>
            <a:pPr marL="158261" indent="-158261" defTabSz="844062" eaLnBrk="0" fontAlgn="base" hangingPunct="0">
              <a:spcBef>
                <a:spcPct val="0"/>
              </a:spcBef>
              <a:spcAft>
                <a:spcPct val="0"/>
              </a:spcAft>
              <a:buFont typeface="Wingdings" panose="05000000000000000000" pitchFamily="2" charset="2"/>
              <a:buChar char="n"/>
            </a:pPr>
            <a:r>
              <a:rPr lang="ja-JP" altLang="en-US" sz="923" dirty="0">
                <a:latin typeface="Meiryo UI" panose="020B0604030504040204" pitchFamily="50" charset="-128"/>
                <a:ea typeface="Meiryo UI" panose="020B0604030504040204" pitchFamily="50" charset="-128"/>
                <a:cs typeface="Times New Roman" panose="02020603050405020304" pitchFamily="18" charset="0"/>
              </a:rPr>
              <a:t>若い世代の学びの支援</a:t>
            </a:r>
            <a:endParaRPr lang="en-US" altLang="ja-JP" sz="923" dirty="0">
              <a:latin typeface="Meiryo UI" panose="020B0604030504040204" pitchFamily="50" charset="-128"/>
              <a:ea typeface="Meiryo UI" panose="020B0604030504040204" pitchFamily="50" charset="-128"/>
              <a:cs typeface="Times New Roman" panose="02020603050405020304" pitchFamily="18" charset="0"/>
            </a:endParaRPr>
          </a:p>
          <a:p>
            <a:pPr marL="158261" indent="-158261" defTabSz="844062" eaLnBrk="0" fontAlgn="base" hangingPunct="0">
              <a:spcBef>
                <a:spcPct val="0"/>
              </a:spcBef>
              <a:spcAft>
                <a:spcPct val="0"/>
              </a:spcAft>
              <a:buFont typeface="Wingdings" panose="05000000000000000000" pitchFamily="2" charset="2"/>
              <a:buChar char="n"/>
            </a:pPr>
            <a:r>
              <a:rPr lang="ja-JP" altLang="en-US" sz="923" dirty="0">
                <a:latin typeface="Meiryo UI" panose="020B0604030504040204" pitchFamily="50" charset="-128"/>
                <a:ea typeface="Meiryo UI" panose="020B0604030504040204" pitchFamily="50" charset="-128"/>
                <a:cs typeface="Times New Roman" panose="02020603050405020304" pitchFamily="18" charset="0"/>
              </a:rPr>
              <a:t>事業者等のリスキリング</a:t>
            </a:r>
            <a:endParaRPr lang="en-US" altLang="ja-JP" sz="923"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47">
            <a:extLst>
              <a:ext uri="{FF2B5EF4-FFF2-40B4-BE49-F238E27FC236}">
                <a16:creationId xmlns:a16="http://schemas.microsoft.com/office/drawing/2014/main" id="{B5596AC3-7EF9-4B15-9D68-273DD5DB1C88}"/>
              </a:ext>
            </a:extLst>
          </p:cNvPr>
          <p:cNvSpPr txBox="1">
            <a:spLocks noChangeArrowheads="1"/>
          </p:cNvSpPr>
          <p:nvPr/>
        </p:nvSpPr>
        <p:spPr bwMode="auto">
          <a:xfrm>
            <a:off x="6592127" y="5205856"/>
            <a:ext cx="2489980" cy="81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7" tIns="42203" rIns="84407" bIns="42203" numCol="1" anchor="t" anchorCtr="0" compatLnSpc="1">
            <a:prstTxWarp prst="textNoShape">
              <a:avLst/>
            </a:prstTxWarp>
          </a:bodyPr>
          <a:lstStyle/>
          <a:p>
            <a:pPr marL="158261" indent="-158261" defTabSz="844062" eaLnBrk="0" fontAlgn="base" hangingPunct="0">
              <a:spcBef>
                <a:spcPct val="0"/>
              </a:spcBef>
              <a:spcAft>
                <a:spcPct val="0"/>
              </a:spcAft>
              <a:buFont typeface="Wingdings" panose="05000000000000000000" pitchFamily="2" charset="2"/>
              <a:buChar char="n"/>
            </a:pPr>
            <a:r>
              <a:rPr lang="ja-JP" altLang="en-US" sz="923" dirty="0">
                <a:latin typeface="Meiryo UI" panose="020B0604030504040204" pitchFamily="50" charset="-128"/>
                <a:ea typeface="Meiryo UI" panose="020B0604030504040204" pitchFamily="50" charset="-128"/>
                <a:cs typeface="Times New Roman" panose="02020603050405020304" pitchFamily="18" charset="0"/>
              </a:rPr>
              <a:t>ハンズオン</a:t>
            </a:r>
            <a:r>
              <a:rPr lang="en-US" altLang="ja-JP" sz="923"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923" dirty="0">
                <a:latin typeface="Meiryo UI" panose="020B0604030504040204" pitchFamily="50" charset="-128"/>
                <a:ea typeface="Meiryo UI" panose="020B0604030504040204" pitchFamily="50" charset="-128"/>
                <a:cs typeface="Times New Roman" panose="02020603050405020304" pitchFamily="18" charset="0"/>
              </a:rPr>
              <a:t>伴走型</a:t>
            </a:r>
            <a:r>
              <a:rPr lang="en-US" altLang="ja-JP" sz="923"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923" dirty="0">
                <a:latin typeface="Meiryo UI" panose="020B0604030504040204" pitchFamily="50" charset="-128"/>
                <a:ea typeface="Meiryo UI" panose="020B0604030504040204" pitchFamily="50" charset="-128"/>
                <a:cs typeface="Times New Roman" panose="02020603050405020304" pitchFamily="18" charset="0"/>
              </a:rPr>
              <a:t>支援</a:t>
            </a:r>
            <a:endParaRPr lang="en-US" altLang="ja-JP" sz="923" dirty="0">
              <a:latin typeface="Meiryo UI" panose="020B0604030504040204" pitchFamily="50" charset="-128"/>
              <a:ea typeface="Meiryo UI" panose="020B0604030504040204" pitchFamily="50" charset="-128"/>
              <a:cs typeface="Times New Roman" panose="02020603050405020304" pitchFamily="18" charset="0"/>
            </a:endParaRPr>
          </a:p>
          <a:p>
            <a:pPr marL="158261" indent="-158261" defTabSz="844062" eaLnBrk="0" fontAlgn="base" hangingPunct="0">
              <a:spcBef>
                <a:spcPct val="0"/>
              </a:spcBef>
              <a:spcAft>
                <a:spcPct val="0"/>
              </a:spcAft>
              <a:buFont typeface="Wingdings" panose="05000000000000000000" pitchFamily="2" charset="2"/>
              <a:buChar char="n"/>
            </a:pPr>
            <a:r>
              <a:rPr lang="ja-JP" altLang="en-US" sz="923" dirty="0">
                <a:latin typeface="Meiryo UI" panose="020B0604030504040204" pitchFamily="50" charset="-128"/>
                <a:ea typeface="Meiryo UI" panose="020B0604030504040204" pitchFamily="50" charset="-128"/>
                <a:cs typeface="Times New Roman" panose="02020603050405020304" pitchFamily="18" charset="0"/>
              </a:rPr>
              <a:t>第二創業の支援スペース</a:t>
            </a:r>
            <a:endParaRPr lang="en-US" altLang="ja-JP" sz="923" dirty="0">
              <a:latin typeface="Meiryo UI" panose="020B0604030504040204" pitchFamily="50" charset="-128"/>
              <a:ea typeface="Meiryo UI" panose="020B0604030504040204" pitchFamily="50" charset="-128"/>
              <a:cs typeface="Times New Roman" panose="02020603050405020304" pitchFamily="18" charset="0"/>
            </a:endParaRPr>
          </a:p>
          <a:p>
            <a:pPr marL="158261" indent="-158261" defTabSz="844062" eaLnBrk="0" fontAlgn="base" hangingPunct="0">
              <a:spcBef>
                <a:spcPct val="0"/>
              </a:spcBef>
              <a:spcAft>
                <a:spcPct val="0"/>
              </a:spcAft>
              <a:buFont typeface="Wingdings" panose="05000000000000000000" pitchFamily="2" charset="2"/>
              <a:buChar char="n"/>
            </a:pPr>
            <a:r>
              <a:rPr lang="ja-JP" altLang="en-US" sz="923" dirty="0">
                <a:latin typeface="Meiryo UI" panose="020B0604030504040204" pitchFamily="50" charset="-128"/>
                <a:ea typeface="Meiryo UI" panose="020B0604030504040204" pitchFamily="50" charset="-128"/>
                <a:cs typeface="Times New Roman" panose="02020603050405020304" pitchFamily="18" charset="0"/>
              </a:rPr>
              <a:t>一般入居ブースの整備</a:t>
            </a:r>
            <a:endParaRPr lang="en-US" altLang="ja-JP" sz="923"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441300A7-8B4D-44E9-AE1D-18B6C3F5484E}"/>
              </a:ext>
            </a:extLst>
          </p:cNvPr>
          <p:cNvSpPr/>
          <p:nvPr/>
        </p:nvSpPr>
        <p:spPr>
          <a:xfrm>
            <a:off x="8566041" y="4948226"/>
            <a:ext cx="2066427" cy="854796"/>
          </a:xfrm>
          <a:prstGeom prst="rect">
            <a:avLst/>
          </a:prstGeom>
          <a:solidFill>
            <a:schemeClr val="accent5">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1" name="テキスト ボックス 47">
            <a:extLst>
              <a:ext uri="{FF2B5EF4-FFF2-40B4-BE49-F238E27FC236}">
                <a16:creationId xmlns:a16="http://schemas.microsoft.com/office/drawing/2014/main" id="{2A73EE28-3B4B-4B6C-BF44-3CD11C329F95}"/>
              </a:ext>
            </a:extLst>
          </p:cNvPr>
          <p:cNvSpPr txBox="1">
            <a:spLocks noChangeArrowheads="1"/>
          </p:cNvSpPr>
          <p:nvPr/>
        </p:nvSpPr>
        <p:spPr bwMode="auto">
          <a:xfrm>
            <a:off x="8666362" y="5880442"/>
            <a:ext cx="1839799" cy="32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7" tIns="42203" rIns="84407" bIns="42203" numCol="1" anchor="t" anchorCtr="0" compatLnSpc="1">
            <a:prstTxWarp prst="textNoShape">
              <a:avLst/>
            </a:prstTxWarp>
          </a:bodyPr>
          <a:lstStyle/>
          <a:p>
            <a:pPr algn="ctr" defTabSz="984738">
              <a:lnSpc>
                <a:spcPct val="90000"/>
              </a:lnSpc>
              <a:spcBef>
                <a:spcPct val="0"/>
              </a:spcBef>
              <a:spcAft>
                <a:spcPct val="35000"/>
              </a:spcAft>
            </a:pPr>
            <a:r>
              <a:rPr lang="ja-JP" altLang="en-US" sz="1292" b="1" u="sng" dirty="0">
                <a:solidFill>
                  <a:schemeClr val="bg1"/>
                </a:solidFill>
              </a:rPr>
              <a:t>区民に開かれた場</a:t>
            </a:r>
            <a:endParaRPr lang="en-US" altLang="ja-JP" sz="1292" b="1" u="sng" dirty="0">
              <a:solidFill>
                <a:schemeClr val="bg1"/>
              </a:solidFill>
            </a:endParaRPr>
          </a:p>
        </p:txBody>
      </p:sp>
      <p:sp>
        <p:nvSpPr>
          <p:cNvPr id="22" name="テキスト ボックス 47">
            <a:extLst>
              <a:ext uri="{FF2B5EF4-FFF2-40B4-BE49-F238E27FC236}">
                <a16:creationId xmlns:a16="http://schemas.microsoft.com/office/drawing/2014/main" id="{210896D9-05BB-433C-9683-BE2D0783B021}"/>
              </a:ext>
            </a:extLst>
          </p:cNvPr>
          <p:cNvSpPr txBox="1">
            <a:spLocks noChangeArrowheads="1"/>
          </p:cNvSpPr>
          <p:nvPr/>
        </p:nvSpPr>
        <p:spPr bwMode="auto">
          <a:xfrm>
            <a:off x="6340660" y="5892165"/>
            <a:ext cx="2380251" cy="50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7" tIns="42203" rIns="84407" bIns="42203" numCol="1" anchor="t" anchorCtr="0" compatLnSpc="1">
            <a:prstTxWarp prst="textNoShape">
              <a:avLst/>
            </a:prstTxWarp>
          </a:bodyPr>
          <a:lstStyle/>
          <a:p>
            <a:pPr algn="ctr" defTabSz="984738">
              <a:lnSpc>
                <a:spcPct val="90000"/>
              </a:lnSpc>
              <a:spcBef>
                <a:spcPct val="0"/>
              </a:spcBef>
              <a:spcAft>
                <a:spcPct val="35000"/>
              </a:spcAft>
            </a:pPr>
            <a:r>
              <a:rPr lang="ja-JP" altLang="en-US" sz="1292" b="1" u="sng" dirty="0">
                <a:solidFill>
                  <a:schemeClr val="bg1"/>
                </a:solidFill>
              </a:rPr>
              <a:t>産業と連携した学びの支援</a:t>
            </a:r>
            <a:endParaRPr lang="en-US" altLang="ja-JP" sz="1292" b="1" u="sng" dirty="0">
              <a:solidFill>
                <a:schemeClr val="bg1"/>
              </a:solidFill>
            </a:endParaRPr>
          </a:p>
        </p:txBody>
      </p:sp>
      <p:sp>
        <p:nvSpPr>
          <p:cNvPr id="23" name="テキスト ボックス 47">
            <a:extLst>
              <a:ext uri="{FF2B5EF4-FFF2-40B4-BE49-F238E27FC236}">
                <a16:creationId xmlns:a16="http://schemas.microsoft.com/office/drawing/2014/main" id="{7139B813-2D9B-4BC3-8569-11C02608DC13}"/>
              </a:ext>
            </a:extLst>
          </p:cNvPr>
          <p:cNvSpPr txBox="1">
            <a:spLocks noChangeArrowheads="1"/>
          </p:cNvSpPr>
          <p:nvPr/>
        </p:nvSpPr>
        <p:spPr bwMode="auto">
          <a:xfrm>
            <a:off x="6510066" y="4992019"/>
            <a:ext cx="1973911" cy="36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7" tIns="42203" rIns="84407" bIns="42203" numCol="1" anchor="t" anchorCtr="0" compatLnSpc="1">
            <a:prstTxWarp prst="textNoShape">
              <a:avLst/>
            </a:prstTxWarp>
          </a:bodyPr>
          <a:lstStyle/>
          <a:p>
            <a:pPr algn="ctr" defTabSz="984738">
              <a:lnSpc>
                <a:spcPct val="90000"/>
              </a:lnSpc>
              <a:spcBef>
                <a:spcPct val="0"/>
              </a:spcBef>
              <a:spcAft>
                <a:spcPct val="35000"/>
              </a:spcAft>
            </a:pPr>
            <a:r>
              <a:rPr lang="ja-JP" altLang="en-US" sz="1292" b="1" u="sng" dirty="0">
                <a:solidFill>
                  <a:schemeClr val="bg1"/>
                </a:solidFill>
              </a:rPr>
              <a:t>既存産業の活性化支援</a:t>
            </a:r>
            <a:endParaRPr lang="en-US" altLang="ja-JP" sz="1292" b="1" u="sng" dirty="0">
              <a:solidFill>
                <a:schemeClr val="bg1"/>
              </a:solidFill>
            </a:endParaRPr>
          </a:p>
        </p:txBody>
      </p:sp>
      <p:sp>
        <p:nvSpPr>
          <p:cNvPr id="24" name="テキスト ボックス 47">
            <a:extLst>
              <a:ext uri="{FF2B5EF4-FFF2-40B4-BE49-F238E27FC236}">
                <a16:creationId xmlns:a16="http://schemas.microsoft.com/office/drawing/2014/main" id="{A2FE648D-9665-4C9B-911E-C4FCA4C4EF24}"/>
              </a:ext>
            </a:extLst>
          </p:cNvPr>
          <p:cNvSpPr txBox="1">
            <a:spLocks noChangeArrowheads="1"/>
          </p:cNvSpPr>
          <p:nvPr/>
        </p:nvSpPr>
        <p:spPr bwMode="auto">
          <a:xfrm>
            <a:off x="8553047" y="4990617"/>
            <a:ext cx="2066427" cy="22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7" tIns="42203" rIns="84407" bIns="42203" numCol="1" anchor="t" anchorCtr="0" compatLnSpc="1">
            <a:prstTxWarp prst="textNoShape">
              <a:avLst/>
            </a:prstTxWarp>
          </a:bodyPr>
          <a:lstStyle/>
          <a:p>
            <a:pPr algn="ctr" defTabSz="984738">
              <a:lnSpc>
                <a:spcPct val="90000"/>
              </a:lnSpc>
              <a:spcBef>
                <a:spcPct val="0"/>
              </a:spcBef>
              <a:spcAft>
                <a:spcPct val="35000"/>
              </a:spcAft>
            </a:pPr>
            <a:r>
              <a:rPr lang="ja-JP" altLang="en-US" sz="1292" b="1" u="sng" dirty="0">
                <a:solidFill>
                  <a:schemeClr val="bg1"/>
                </a:solidFill>
              </a:rPr>
              <a:t>起業・創業の支援</a:t>
            </a:r>
            <a:endParaRPr lang="en-US" altLang="ja-JP" sz="1292" b="1" u="sng" dirty="0">
              <a:solidFill>
                <a:schemeClr val="bg1"/>
              </a:solidFill>
            </a:endParaRPr>
          </a:p>
        </p:txBody>
      </p:sp>
      <p:sp>
        <p:nvSpPr>
          <p:cNvPr id="26" name="テキスト ボックス 47">
            <a:extLst>
              <a:ext uri="{FF2B5EF4-FFF2-40B4-BE49-F238E27FC236}">
                <a16:creationId xmlns:a16="http://schemas.microsoft.com/office/drawing/2014/main" id="{0DEC4784-565E-4440-AB78-2E61FCBE77B0}"/>
              </a:ext>
            </a:extLst>
          </p:cNvPr>
          <p:cNvSpPr txBox="1">
            <a:spLocks noChangeArrowheads="1"/>
          </p:cNvSpPr>
          <p:nvPr/>
        </p:nvSpPr>
        <p:spPr bwMode="auto">
          <a:xfrm>
            <a:off x="8534205" y="5180866"/>
            <a:ext cx="2489980" cy="64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7" tIns="42203" rIns="84407" bIns="42203" numCol="1" anchor="t" anchorCtr="0" compatLnSpc="1">
            <a:prstTxWarp prst="textNoShape">
              <a:avLst/>
            </a:prstTxWarp>
          </a:bodyPr>
          <a:lstStyle/>
          <a:p>
            <a:pPr marL="158261" indent="-158261" defTabSz="844062" eaLnBrk="0" fontAlgn="base" hangingPunct="0">
              <a:spcBef>
                <a:spcPct val="0"/>
              </a:spcBef>
              <a:spcAft>
                <a:spcPct val="0"/>
              </a:spcAft>
              <a:buFont typeface="Wingdings" panose="05000000000000000000" pitchFamily="2" charset="2"/>
              <a:buChar char="n"/>
            </a:pPr>
            <a:r>
              <a:rPr lang="ja-JP" altLang="en-US" sz="923" dirty="0">
                <a:latin typeface="Meiryo UI" panose="020B0604030504040204" pitchFamily="50" charset="-128"/>
                <a:ea typeface="Meiryo UI" panose="020B0604030504040204" pitchFamily="50" charset="-128"/>
                <a:cs typeface="Times New Roman" panose="02020603050405020304" pitchFamily="18" charset="0"/>
              </a:rPr>
              <a:t>創業・スタートアップ支援スペース</a:t>
            </a:r>
            <a:endParaRPr lang="en-US" altLang="ja-JP" sz="923" dirty="0">
              <a:latin typeface="Meiryo UI" panose="020B0604030504040204" pitchFamily="50" charset="-128"/>
              <a:ea typeface="Meiryo UI" panose="020B0604030504040204" pitchFamily="50" charset="-128"/>
              <a:cs typeface="Times New Roman" panose="02020603050405020304" pitchFamily="18" charset="0"/>
            </a:endParaRPr>
          </a:p>
          <a:p>
            <a:pPr marL="158261" indent="-158261" defTabSz="844062" eaLnBrk="0" fontAlgn="base" hangingPunct="0">
              <a:spcBef>
                <a:spcPct val="0"/>
              </a:spcBef>
              <a:spcAft>
                <a:spcPct val="0"/>
              </a:spcAft>
              <a:buFont typeface="Wingdings" panose="05000000000000000000" pitchFamily="2" charset="2"/>
              <a:buChar char="n"/>
            </a:pPr>
            <a:r>
              <a:rPr lang="ja-JP" altLang="en-US" sz="923" dirty="0">
                <a:latin typeface="Meiryo UI" panose="020B0604030504040204" pitchFamily="50" charset="-128"/>
                <a:ea typeface="Meiryo UI" panose="020B0604030504040204" pitchFamily="50" charset="-128"/>
                <a:cs typeface="Times New Roman" panose="02020603050405020304" pitchFamily="18" charset="0"/>
              </a:rPr>
              <a:t>成長支援する専門人材配置</a:t>
            </a:r>
            <a:endParaRPr lang="en-US" altLang="ja-JP" sz="923" dirty="0">
              <a:latin typeface="Meiryo UI" panose="020B0604030504040204" pitchFamily="50" charset="-128"/>
              <a:ea typeface="Meiryo UI" panose="020B0604030504040204" pitchFamily="50" charset="-128"/>
              <a:cs typeface="Times New Roman" panose="02020603050405020304" pitchFamily="18" charset="0"/>
            </a:endParaRPr>
          </a:p>
          <a:p>
            <a:pPr marL="158261" indent="-158261" defTabSz="844062" eaLnBrk="0" fontAlgn="base" hangingPunct="0">
              <a:spcBef>
                <a:spcPct val="0"/>
              </a:spcBef>
              <a:spcAft>
                <a:spcPct val="0"/>
              </a:spcAft>
              <a:buFont typeface="Wingdings" panose="05000000000000000000" pitchFamily="2" charset="2"/>
              <a:buChar char="n"/>
            </a:pPr>
            <a:r>
              <a:rPr lang="ja-JP" altLang="en-US" sz="923" dirty="0">
                <a:latin typeface="Meiryo UI" panose="020B0604030504040204" pitchFamily="50" charset="-128"/>
                <a:ea typeface="Meiryo UI" panose="020B0604030504040204" pitchFamily="50" charset="-128"/>
                <a:cs typeface="Times New Roman" panose="02020603050405020304" pitchFamily="18" charset="0"/>
              </a:rPr>
              <a:t>アクセラレータープログラム</a:t>
            </a:r>
            <a:endParaRPr lang="en-US" altLang="ja-JP" sz="923" dirty="0">
              <a:latin typeface="Meiryo UI" panose="020B0604030504040204" pitchFamily="50" charset="-128"/>
              <a:ea typeface="Meiryo UI" panose="020B0604030504040204" pitchFamily="50" charset="-128"/>
              <a:cs typeface="Times New Roman" panose="02020603050405020304" pitchFamily="18" charset="0"/>
            </a:endParaRPr>
          </a:p>
          <a:p>
            <a:pPr marL="158261" indent="-158261" defTabSz="844062" eaLnBrk="0" fontAlgn="base" hangingPunct="0">
              <a:spcBef>
                <a:spcPct val="0"/>
              </a:spcBef>
              <a:spcAft>
                <a:spcPct val="0"/>
              </a:spcAft>
              <a:buFont typeface="Wingdings" panose="05000000000000000000" pitchFamily="2" charset="2"/>
              <a:buChar char="n"/>
            </a:pPr>
            <a:r>
              <a:rPr lang="ja-JP" altLang="en-US" sz="923" dirty="0">
                <a:latin typeface="Meiryo UI" panose="020B0604030504040204" pitchFamily="50" charset="-128"/>
                <a:ea typeface="Meiryo UI" panose="020B0604030504040204" pitchFamily="50" charset="-128"/>
                <a:cs typeface="Times New Roman" panose="02020603050405020304" pitchFamily="18" charset="0"/>
              </a:rPr>
              <a:t>区内定着支援</a:t>
            </a:r>
            <a:endParaRPr lang="en-US" altLang="ja-JP" sz="923"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テキスト ボックス 47">
            <a:extLst>
              <a:ext uri="{FF2B5EF4-FFF2-40B4-BE49-F238E27FC236}">
                <a16:creationId xmlns:a16="http://schemas.microsoft.com/office/drawing/2014/main" id="{530CA4D2-BEA9-4B1B-B590-0FFAED9A1E96}"/>
              </a:ext>
            </a:extLst>
          </p:cNvPr>
          <p:cNvSpPr txBox="1">
            <a:spLocks noChangeArrowheads="1"/>
          </p:cNvSpPr>
          <p:nvPr/>
        </p:nvSpPr>
        <p:spPr bwMode="auto">
          <a:xfrm>
            <a:off x="8566041" y="6104607"/>
            <a:ext cx="2154793" cy="46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7" tIns="42203" rIns="84407" bIns="42203" numCol="1" anchor="t" anchorCtr="0" compatLnSpc="1">
            <a:prstTxWarp prst="textNoShape">
              <a:avLst/>
            </a:prstTxWarp>
          </a:bodyPr>
          <a:lstStyle/>
          <a:p>
            <a:pPr marL="158261" indent="-158261" defTabSz="844062" eaLnBrk="0" fontAlgn="base" hangingPunct="0">
              <a:spcBef>
                <a:spcPct val="0"/>
              </a:spcBef>
              <a:spcAft>
                <a:spcPct val="0"/>
              </a:spcAft>
              <a:buFont typeface="Wingdings" panose="05000000000000000000" pitchFamily="2" charset="2"/>
              <a:buChar char="n"/>
            </a:pPr>
            <a:r>
              <a:rPr lang="ja-JP" altLang="en-US" sz="923" dirty="0">
                <a:latin typeface="Meiryo UI" panose="020B0604030504040204" pitchFamily="50" charset="-128"/>
                <a:ea typeface="Meiryo UI" panose="020B0604030504040204" pitchFamily="50" charset="-128"/>
                <a:cs typeface="Times New Roman" panose="02020603050405020304" pitchFamily="18" charset="0"/>
              </a:rPr>
              <a:t>テストマーケティングや交流の場</a:t>
            </a:r>
            <a:endParaRPr lang="en-US" altLang="ja-JP" sz="923" dirty="0">
              <a:latin typeface="Meiryo UI" panose="020B0604030504040204" pitchFamily="50" charset="-128"/>
              <a:ea typeface="Meiryo UI" panose="020B0604030504040204" pitchFamily="50" charset="-128"/>
              <a:cs typeface="Times New Roman" panose="02020603050405020304" pitchFamily="18" charset="0"/>
            </a:endParaRPr>
          </a:p>
          <a:p>
            <a:pPr marL="158261" indent="-158261" defTabSz="844062" eaLnBrk="0" fontAlgn="base" hangingPunct="0">
              <a:spcBef>
                <a:spcPct val="0"/>
              </a:spcBef>
              <a:spcAft>
                <a:spcPct val="0"/>
              </a:spcAft>
              <a:buFont typeface="Wingdings" panose="05000000000000000000" pitchFamily="2" charset="2"/>
              <a:buChar char="n"/>
            </a:pPr>
            <a:r>
              <a:rPr lang="ja-JP" altLang="en-US" sz="923" dirty="0">
                <a:latin typeface="Meiryo UI" panose="020B0604030504040204" pitchFamily="50" charset="-128"/>
                <a:ea typeface="Meiryo UI" panose="020B0604030504040204" pitchFamily="50" charset="-128"/>
                <a:cs typeface="Times New Roman" panose="02020603050405020304" pitchFamily="18" charset="0"/>
              </a:rPr>
              <a:t>地域コミュニティの拠点</a:t>
            </a:r>
            <a:endParaRPr lang="en-US" altLang="ja-JP" sz="923"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テキスト ボックス 8376">
            <a:extLst>
              <a:ext uri="{FF2B5EF4-FFF2-40B4-BE49-F238E27FC236}">
                <a16:creationId xmlns:a16="http://schemas.microsoft.com/office/drawing/2014/main" id="{48FF2796-A331-4FC4-B890-51DEAFBEEC05}"/>
              </a:ext>
            </a:extLst>
          </p:cNvPr>
          <p:cNvSpPr txBox="1"/>
          <p:nvPr/>
        </p:nvSpPr>
        <p:spPr>
          <a:xfrm>
            <a:off x="6340656" y="2221281"/>
            <a:ext cx="2743200" cy="225147"/>
          </a:xfrm>
          <a:prstGeom prst="rect">
            <a:avLst/>
          </a:prstGeom>
          <a:solidFill>
            <a:schemeClr val="bg1"/>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defTabSz="301456">
              <a:defRPr/>
            </a:pPr>
            <a:r>
              <a:rPr lang="ja-JP" altLang="en-US" sz="1108"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＜基本コンセプト（抜粋）＞</a:t>
            </a:r>
          </a:p>
        </p:txBody>
      </p:sp>
      <p:pic>
        <p:nvPicPr>
          <p:cNvPr id="29" name="図 28">
            <a:extLst>
              <a:ext uri="{FF2B5EF4-FFF2-40B4-BE49-F238E27FC236}">
                <a16:creationId xmlns:a16="http://schemas.microsoft.com/office/drawing/2014/main" id="{BEA6E73D-D574-43C0-B6A2-1A418A81B7AD}"/>
              </a:ext>
            </a:extLst>
          </p:cNvPr>
          <p:cNvPicPr>
            <a:picLocks noChangeAspect="1"/>
          </p:cNvPicPr>
          <p:nvPr/>
        </p:nvPicPr>
        <p:blipFill>
          <a:blip r:embed="rId4"/>
          <a:stretch>
            <a:fillRect/>
          </a:stretch>
        </p:blipFill>
        <p:spPr>
          <a:xfrm>
            <a:off x="6199368" y="2290247"/>
            <a:ext cx="4648475" cy="2454504"/>
          </a:xfrm>
          <a:prstGeom prst="rect">
            <a:avLst/>
          </a:prstGeom>
        </p:spPr>
      </p:pic>
      <p:sp>
        <p:nvSpPr>
          <p:cNvPr id="34" name="テキスト ボックス 8376">
            <a:extLst>
              <a:ext uri="{FF2B5EF4-FFF2-40B4-BE49-F238E27FC236}">
                <a16:creationId xmlns:a16="http://schemas.microsoft.com/office/drawing/2014/main" id="{D2ADEDDB-E7D8-4AB4-94D9-4C8E08FE8CA0}"/>
              </a:ext>
            </a:extLst>
          </p:cNvPr>
          <p:cNvSpPr txBox="1"/>
          <p:nvPr/>
        </p:nvSpPr>
        <p:spPr>
          <a:xfrm>
            <a:off x="1549563" y="2227927"/>
            <a:ext cx="2743200" cy="22514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defTabSz="301456">
              <a:defRPr/>
            </a:pPr>
            <a:r>
              <a:rPr lang="ja-JP" altLang="en-US" sz="1108"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＜これまでの経緯＞</a:t>
            </a:r>
          </a:p>
        </p:txBody>
      </p:sp>
      <p:sp>
        <p:nvSpPr>
          <p:cNvPr id="43" name="テキスト ボックス 8376">
            <a:extLst>
              <a:ext uri="{FF2B5EF4-FFF2-40B4-BE49-F238E27FC236}">
                <a16:creationId xmlns:a16="http://schemas.microsoft.com/office/drawing/2014/main" id="{D8F8A3D8-4163-45DF-8E63-D34BB52E0B72}"/>
              </a:ext>
            </a:extLst>
          </p:cNvPr>
          <p:cNvSpPr txBox="1"/>
          <p:nvPr/>
        </p:nvSpPr>
        <p:spPr>
          <a:xfrm>
            <a:off x="1576940" y="4051381"/>
            <a:ext cx="2743200" cy="22514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defTabSz="301456">
              <a:defRPr/>
            </a:pPr>
            <a:r>
              <a:rPr lang="ja-JP" altLang="en-US" sz="1108"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＜施設概要＞</a:t>
            </a:r>
          </a:p>
        </p:txBody>
      </p:sp>
      <p:pic>
        <p:nvPicPr>
          <p:cNvPr id="45" name="図 44">
            <a:extLst>
              <a:ext uri="{FF2B5EF4-FFF2-40B4-BE49-F238E27FC236}">
                <a16:creationId xmlns:a16="http://schemas.microsoft.com/office/drawing/2014/main" id="{518C9E2B-C170-4539-A1A1-91EB17F2904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8980" y="3433635"/>
            <a:ext cx="2727285" cy="1749013"/>
          </a:xfrm>
          <a:prstGeom prst="rect">
            <a:avLst/>
          </a:prstGeom>
          <a:noFill/>
          <a:ln>
            <a:noFill/>
          </a:ln>
        </p:spPr>
      </p:pic>
      <p:sp>
        <p:nvSpPr>
          <p:cNvPr id="30" name="テキスト ボックス 8376">
            <a:extLst>
              <a:ext uri="{FF2B5EF4-FFF2-40B4-BE49-F238E27FC236}">
                <a16:creationId xmlns:a16="http://schemas.microsoft.com/office/drawing/2014/main" id="{C1F6710E-3690-40C6-B255-6A0C93BEC23E}"/>
              </a:ext>
            </a:extLst>
          </p:cNvPr>
          <p:cNvSpPr txBox="1"/>
          <p:nvPr/>
        </p:nvSpPr>
        <p:spPr>
          <a:xfrm>
            <a:off x="1797951" y="4283825"/>
            <a:ext cx="2835224" cy="931939"/>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defTabSz="301456">
              <a:defRPr/>
            </a:pP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所在地：世田谷区池尻２－４－５</a:t>
            </a:r>
            <a:endPar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01456">
              <a:defRPr/>
            </a:pPr>
            <a:r>
              <a:rPr lang="zh-TW"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敷地面積：約</a:t>
            </a:r>
            <a:r>
              <a:rPr lang="en-US" altLang="zh-TW"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9,400㎡</a:t>
            </a:r>
            <a:r>
              <a:rPr lang="zh-TW" altLang="en-US" sz="83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（内校庭</a:t>
            </a:r>
            <a:r>
              <a:rPr lang="en-US" altLang="ja-JP" sz="83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zh-TW" altLang="en-US" sz="83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約</a:t>
            </a:r>
            <a:r>
              <a:rPr lang="en-US" altLang="zh-TW" sz="83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2500㎡</a:t>
            </a:r>
            <a:r>
              <a:rPr lang="zh-TW" altLang="en-US" sz="83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p>
          <a:p>
            <a:pPr algn="just" defTabSz="301456">
              <a:defRPr/>
            </a:pPr>
            <a:r>
              <a:rPr lang="zh-TW"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延床面積：約</a:t>
            </a:r>
            <a:r>
              <a:rPr lang="en-US" altLang="zh-TW"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6,200㎡</a:t>
            </a:r>
          </a:p>
          <a:p>
            <a:pPr algn="just" defTabSz="301456">
              <a:defRPr/>
            </a:pPr>
            <a:r>
              <a:rPr lang="zh-TW"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（内訳）　</a:t>
            </a:r>
          </a:p>
          <a:p>
            <a:pPr algn="just" defTabSz="301456">
              <a:defRPr/>
            </a:pPr>
            <a:r>
              <a:rPr lang="zh-TW"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校舎棟：約</a:t>
            </a:r>
            <a:r>
              <a:rPr lang="en-US" altLang="zh-TW"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3,400㎡</a:t>
            </a:r>
          </a:p>
          <a:p>
            <a:pPr algn="just" defTabSz="301456">
              <a:defRPr/>
            </a:pPr>
            <a:r>
              <a:rPr lang="zh-TW"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体育館棟：約</a:t>
            </a:r>
            <a:r>
              <a:rPr lang="en-US" altLang="zh-TW"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2,800㎡</a:t>
            </a:r>
          </a:p>
          <a:p>
            <a:pPr algn="just" defTabSz="301456">
              <a:defRPr/>
            </a:pPr>
            <a:endPar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1" name="図 30">
            <a:extLst>
              <a:ext uri="{FF2B5EF4-FFF2-40B4-BE49-F238E27FC236}">
                <a16:creationId xmlns:a16="http://schemas.microsoft.com/office/drawing/2014/main" id="{F7308A30-BB2F-4225-B497-5F707A0AB44A}"/>
              </a:ext>
            </a:extLst>
          </p:cNvPr>
          <p:cNvPicPr>
            <a:picLocks noChangeAspect="1"/>
          </p:cNvPicPr>
          <p:nvPr/>
        </p:nvPicPr>
        <p:blipFill>
          <a:blip r:embed="rId6"/>
          <a:stretch>
            <a:fillRect/>
          </a:stretch>
        </p:blipFill>
        <p:spPr>
          <a:xfrm>
            <a:off x="4552824" y="5904545"/>
            <a:ext cx="802869" cy="602152"/>
          </a:xfrm>
          <a:prstGeom prst="rect">
            <a:avLst/>
          </a:prstGeom>
        </p:spPr>
      </p:pic>
      <p:pic>
        <p:nvPicPr>
          <p:cNvPr id="32" name="図 31">
            <a:extLst>
              <a:ext uri="{FF2B5EF4-FFF2-40B4-BE49-F238E27FC236}">
                <a16:creationId xmlns:a16="http://schemas.microsoft.com/office/drawing/2014/main" id="{3220D9E0-418E-45EA-9E99-C4664CFB3226}"/>
              </a:ext>
            </a:extLst>
          </p:cNvPr>
          <p:cNvPicPr>
            <a:picLocks noChangeAspect="1"/>
          </p:cNvPicPr>
          <p:nvPr/>
        </p:nvPicPr>
        <p:blipFill>
          <a:blip r:embed="rId7"/>
          <a:stretch>
            <a:fillRect/>
          </a:stretch>
        </p:blipFill>
        <p:spPr>
          <a:xfrm>
            <a:off x="5363536" y="5302697"/>
            <a:ext cx="785416" cy="589467"/>
          </a:xfrm>
          <a:prstGeom prst="rect">
            <a:avLst/>
          </a:prstGeom>
        </p:spPr>
      </p:pic>
      <p:pic>
        <p:nvPicPr>
          <p:cNvPr id="33" name="図 32">
            <a:extLst>
              <a:ext uri="{FF2B5EF4-FFF2-40B4-BE49-F238E27FC236}">
                <a16:creationId xmlns:a16="http://schemas.microsoft.com/office/drawing/2014/main" id="{FC32EBFD-E156-4E3F-B349-9DF9AED5951B}"/>
              </a:ext>
            </a:extLst>
          </p:cNvPr>
          <p:cNvPicPr>
            <a:picLocks noChangeAspect="1"/>
          </p:cNvPicPr>
          <p:nvPr/>
        </p:nvPicPr>
        <p:blipFill>
          <a:blip r:embed="rId8"/>
          <a:stretch>
            <a:fillRect/>
          </a:stretch>
        </p:blipFill>
        <p:spPr>
          <a:xfrm>
            <a:off x="4558867" y="5297528"/>
            <a:ext cx="791656" cy="594637"/>
          </a:xfrm>
          <a:prstGeom prst="rect">
            <a:avLst/>
          </a:prstGeom>
        </p:spPr>
      </p:pic>
      <p:pic>
        <p:nvPicPr>
          <p:cNvPr id="35" name="Picture 3" descr="校庭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73850" y="5904546"/>
            <a:ext cx="783145" cy="58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376">
            <a:extLst>
              <a:ext uri="{FF2B5EF4-FFF2-40B4-BE49-F238E27FC236}">
                <a16:creationId xmlns:a16="http://schemas.microsoft.com/office/drawing/2014/main" id="{C1F6710E-3690-40C6-B255-6A0C93BEC23E}"/>
              </a:ext>
            </a:extLst>
          </p:cNvPr>
          <p:cNvSpPr txBox="1"/>
          <p:nvPr/>
        </p:nvSpPr>
        <p:spPr>
          <a:xfrm>
            <a:off x="1710963" y="2426494"/>
            <a:ext cx="4020556" cy="1456113"/>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algn="just" defTabSz="301456">
              <a:defRPr/>
            </a:pP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2004</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「世田谷ものづくり学校」開設</a:t>
            </a:r>
            <a:endPar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01456">
              <a:defRPr/>
            </a:pP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2021</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新たな活用に向けた基本コンセプト策定</a:t>
            </a:r>
            <a:endPar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01456">
              <a:defRPr/>
            </a:pP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2021</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7</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旧池尻中学校跡地活用に関するサウンディング型市場調査</a:t>
            </a:r>
            <a:endPar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01456">
              <a:defRPr/>
            </a:pP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2022</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5</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「世田谷ものづくり学校」閉館</a:t>
            </a:r>
            <a:endPar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01456">
              <a:defRPr/>
            </a:pP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7</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運営事業者公募</a:t>
            </a:r>
            <a:endPar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01456">
              <a:defRPr/>
            </a:pP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8</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耐震補強工事、中長期保全改修工事</a:t>
            </a:r>
            <a:endPar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01456">
              <a:defRPr/>
            </a:pP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2023</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運営事業候補者決定</a:t>
            </a:r>
            <a:endPar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01456">
              <a:defRPr/>
            </a:pP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a:t>
            </a:r>
            <a:r>
              <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設計・工事基本協定締結</a:t>
            </a:r>
            <a:endPar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01456">
              <a:defRPr/>
            </a:pPr>
            <a:r>
              <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endParaRPr lang="en-US" altLang="ja-JP"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algn="just" defTabSz="301456">
              <a:defRPr/>
            </a:pPr>
            <a:endParaRPr lang="ja-JP" altLang="en-US" sz="969"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正方形/長方形 3"/>
          <p:cNvSpPr/>
          <p:nvPr/>
        </p:nvSpPr>
        <p:spPr>
          <a:xfrm>
            <a:off x="4633175" y="3882603"/>
            <a:ext cx="611039" cy="1024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739" dirty="0"/>
              <a:t>校舎棟</a:t>
            </a:r>
          </a:p>
        </p:txBody>
      </p:sp>
      <p:sp>
        <p:nvSpPr>
          <p:cNvPr id="36" name="正方形/長方形 35"/>
          <p:cNvSpPr/>
          <p:nvPr/>
        </p:nvSpPr>
        <p:spPr>
          <a:xfrm>
            <a:off x="4346609" y="4421194"/>
            <a:ext cx="522568" cy="1626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739" dirty="0"/>
              <a:t>校庭</a:t>
            </a:r>
          </a:p>
        </p:txBody>
      </p:sp>
      <p:sp>
        <p:nvSpPr>
          <p:cNvPr id="37" name="正方形/長方形 36"/>
          <p:cNvSpPr/>
          <p:nvPr/>
        </p:nvSpPr>
        <p:spPr>
          <a:xfrm>
            <a:off x="5393633" y="4473776"/>
            <a:ext cx="155348" cy="474451"/>
          </a:xfrm>
          <a:prstGeom prst="rect">
            <a:avLst/>
          </a:prstGeom>
        </p:spPr>
        <p:style>
          <a:lnRef idx="1">
            <a:schemeClr val="accent4"/>
          </a:lnRef>
          <a:fillRef idx="2">
            <a:schemeClr val="accent4"/>
          </a:fillRef>
          <a:effectRef idx="1">
            <a:schemeClr val="accent4"/>
          </a:effectRef>
          <a:fontRef idx="minor">
            <a:schemeClr val="dk1"/>
          </a:fontRef>
        </p:style>
        <p:txBody>
          <a:bodyPr vert="eaVert" rtlCol="0" anchor="ctr"/>
          <a:lstStyle/>
          <a:p>
            <a:pPr algn="ctr"/>
            <a:r>
              <a:rPr lang="ja-JP" altLang="en-US" sz="739" dirty="0"/>
              <a:t>体育館棟</a:t>
            </a:r>
          </a:p>
        </p:txBody>
      </p:sp>
      <p:sp>
        <p:nvSpPr>
          <p:cNvPr id="3" name="正方形/長方形 2">
            <a:extLst>
              <a:ext uri="{FF2B5EF4-FFF2-40B4-BE49-F238E27FC236}">
                <a16:creationId xmlns:a16="http://schemas.microsoft.com/office/drawing/2014/main" id="{638A38AF-FF54-4870-BF02-2A82C52DDE03}"/>
              </a:ext>
            </a:extLst>
          </p:cNvPr>
          <p:cNvSpPr/>
          <p:nvPr/>
        </p:nvSpPr>
        <p:spPr>
          <a:xfrm>
            <a:off x="3995128" y="4100289"/>
            <a:ext cx="197229" cy="967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a:extLst>
              <a:ext uri="{FF2B5EF4-FFF2-40B4-BE49-F238E27FC236}">
                <a16:creationId xmlns:a16="http://schemas.microsoft.com/office/drawing/2014/main" id="{85719BC0-ED65-4527-BB65-6A645A473FC3}"/>
              </a:ext>
            </a:extLst>
          </p:cNvPr>
          <p:cNvSpPr/>
          <p:nvPr/>
        </p:nvSpPr>
        <p:spPr>
          <a:xfrm>
            <a:off x="3582665" y="4555072"/>
            <a:ext cx="464403"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p:cNvSpPr/>
          <p:nvPr/>
        </p:nvSpPr>
        <p:spPr>
          <a:xfrm>
            <a:off x="1524357" y="109044"/>
            <a:ext cx="8981803" cy="369332"/>
          </a:xfrm>
          <a:prstGeom prst="rect">
            <a:avLst/>
          </a:prstGeom>
        </p:spPr>
        <p:txBody>
          <a:bodyPr wrap="square">
            <a:spAutoFit/>
          </a:bodyPr>
          <a:lstStyle/>
          <a:p>
            <a:r>
              <a:rPr lang="ja-JP" altLang="en-US" u="sng" dirty="0"/>
              <a:t>（５）新たな産業活性化拠点構築事業においての取組み</a:t>
            </a:r>
            <a:endParaRPr lang="ja-JP" altLang="en-US" dirty="0"/>
          </a:p>
        </p:txBody>
      </p:sp>
      <p:sp>
        <p:nvSpPr>
          <p:cNvPr id="40" name="スライド番号プレースホルダー 4"/>
          <p:cNvSpPr>
            <a:spLocks noGrp="1"/>
          </p:cNvSpPr>
          <p:nvPr>
            <p:ph type="sldNum" sz="quarter" idx="12"/>
          </p:nvPr>
        </p:nvSpPr>
        <p:spPr>
          <a:xfrm>
            <a:off x="8610600" y="6356352"/>
            <a:ext cx="2743200" cy="365125"/>
          </a:xfrm>
        </p:spPr>
        <p:txBody>
          <a:bodyPr/>
          <a:lstStyle/>
          <a:p>
            <a:fld id="{9449D3BA-AF99-4CB0-A6E3-E34C0E643B01}" type="slidenum">
              <a:rPr kumimoji="1" lang="ja-JP" altLang="en-US" smtClean="0"/>
              <a:t>5</a:t>
            </a:fld>
            <a:endParaRPr kumimoji="1" lang="ja-JP" altLang="en-US" dirty="0"/>
          </a:p>
        </p:txBody>
      </p:sp>
    </p:spTree>
    <p:extLst>
      <p:ext uri="{BB962C8B-B14F-4D97-AF65-F5344CB8AC3E}">
        <p14:creationId xmlns:p14="http://schemas.microsoft.com/office/powerpoint/2010/main" val="1563933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63948" y="627019"/>
            <a:ext cx="11924145" cy="5108764"/>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000"/>
              </a:lnSpc>
            </a:pPr>
            <a:r>
              <a:rPr lang="ja-JP" altLang="en-US" sz="2000" dirty="0">
                <a:latin typeface="+mn-ea"/>
                <a:ea typeface="+mn-ea"/>
              </a:rPr>
              <a:t>〇施設名称の募集</a:t>
            </a:r>
          </a:p>
          <a:p>
            <a:pPr>
              <a:lnSpc>
                <a:spcPts val="3000"/>
              </a:lnSpc>
            </a:pPr>
            <a:r>
              <a:rPr lang="ja-JP" altLang="en-US" sz="2000" dirty="0">
                <a:latin typeface="+mn-ea"/>
                <a:ea typeface="+mn-ea"/>
              </a:rPr>
              <a:t>新たな施設が広く区民から認知され、親しまれる施設となることを目指して、新たな施設のコンセプトを踏まえ、名称を設定するため、広くアイデアを募集予定。</a:t>
            </a:r>
          </a:p>
          <a:p>
            <a:pPr>
              <a:lnSpc>
                <a:spcPts val="3000"/>
              </a:lnSpc>
            </a:pPr>
            <a:r>
              <a:rPr lang="ja-JP" altLang="en-US" sz="2000" dirty="0">
                <a:latin typeface="+mn-ea"/>
                <a:ea typeface="+mn-ea"/>
              </a:rPr>
              <a:t>募集時期等：令和６年２月中旬以降</a:t>
            </a:r>
            <a:endParaRPr lang="en-US" altLang="ja-JP" sz="2000" dirty="0">
              <a:latin typeface="+mn-ea"/>
              <a:ea typeface="+mn-ea"/>
            </a:endParaRPr>
          </a:p>
          <a:p>
            <a:pPr>
              <a:lnSpc>
                <a:spcPts val="3000"/>
              </a:lnSpc>
            </a:pPr>
            <a:r>
              <a:rPr lang="ja-JP" altLang="en-US" sz="2000" dirty="0">
                <a:latin typeface="+mn-ea"/>
                <a:ea typeface="+mn-ea"/>
              </a:rPr>
              <a:t>　　　　　（運営事業者 </a:t>
            </a:r>
            <a:r>
              <a:rPr lang="en-US" altLang="ja-JP" sz="2000" dirty="0">
                <a:latin typeface="+mn-ea"/>
                <a:ea typeface="+mn-ea"/>
              </a:rPr>
              <a:t>HP </a:t>
            </a:r>
            <a:r>
              <a:rPr lang="ja-JP" altLang="en-US" sz="2000" dirty="0">
                <a:latin typeface="+mn-ea"/>
                <a:ea typeface="+mn-ea"/>
              </a:rPr>
              <a:t>又は </a:t>
            </a:r>
            <a:r>
              <a:rPr lang="en-US" altLang="ja-JP" sz="2000" dirty="0">
                <a:latin typeface="+mn-ea"/>
                <a:ea typeface="+mn-ea"/>
              </a:rPr>
              <a:t>SNS </a:t>
            </a:r>
            <a:r>
              <a:rPr lang="ja-JP" altLang="en-US" sz="2000" dirty="0">
                <a:latin typeface="+mn-ea"/>
                <a:ea typeface="+mn-ea"/>
              </a:rPr>
              <a:t>にて募集予定（区 </a:t>
            </a:r>
            <a:r>
              <a:rPr lang="en-US" altLang="ja-JP" sz="2000" dirty="0">
                <a:latin typeface="+mn-ea"/>
                <a:ea typeface="+mn-ea"/>
              </a:rPr>
              <a:t>HP </a:t>
            </a:r>
            <a:r>
              <a:rPr lang="ja-JP" altLang="en-US" sz="2000" dirty="0">
                <a:latin typeface="+mn-ea"/>
                <a:ea typeface="+mn-ea"/>
              </a:rPr>
              <a:t>にも掲載予定））</a:t>
            </a:r>
          </a:p>
          <a:p>
            <a:pPr>
              <a:lnSpc>
                <a:spcPts val="3000"/>
              </a:lnSpc>
            </a:pPr>
            <a:endParaRPr lang="en-US" altLang="ja-JP" sz="2000" dirty="0">
              <a:latin typeface="+mn-ea"/>
              <a:ea typeface="+mn-ea"/>
            </a:endParaRPr>
          </a:p>
          <a:p>
            <a:pPr>
              <a:lnSpc>
                <a:spcPts val="3000"/>
              </a:lnSpc>
            </a:pPr>
            <a:r>
              <a:rPr lang="ja-JP" altLang="en-US" sz="2000" dirty="0">
                <a:latin typeface="+mn-ea"/>
                <a:ea typeface="+mn-ea"/>
              </a:rPr>
              <a:t>〇テナント及び入居希望者の募集</a:t>
            </a:r>
          </a:p>
          <a:p>
            <a:pPr>
              <a:lnSpc>
                <a:spcPts val="3000"/>
              </a:lnSpc>
            </a:pPr>
            <a:r>
              <a:rPr lang="ja-JP" altLang="en-US" sz="2000" dirty="0">
                <a:latin typeface="+mn-ea"/>
                <a:ea typeface="+mn-ea"/>
              </a:rPr>
              <a:t>施設１階に整備予定の飲食・物販エリアにて事業展開を希望するテナントの募集を実施予定。</a:t>
            </a:r>
            <a:endParaRPr lang="en-US" altLang="ja-JP" sz="2000" dirty="0">
              <a:latin typeface="+mn-ea"/>
              <a:ea typeface="+mn-ea"/>
            </a:endParaRPr>
          </a:p>
          <a:p>
            <a:pPr>
              <a:lnSpc>
                <a:spcPts val="3000"/>
              </a:lnSpc>
            </a:pPr>
            <a:r>
              <a:rPr lang="ja-JP" altLang="en-US" sz="2000" dirty="0">
                <a:latin typeface="+mn-ea"/>
                <a:ea typeface="+mn-ea"/>
              </a:rPr>
              <a:t>また、施設３階に整備予定のオフィスフロアに入居を希望する事業者及び個人の入居募集を実施予定。</a:t>
            </a:r>
          </a:p>
          <a:p>
            <a:pPr>
              <a:lnSpc>
                <a:spcPts val="3000"/>
              </a:lnSpc>
            </a:pPr>
            <a:r>
              <a:rPr lang="ja-JP" altLang="en-US" sz="2000" dirty="0">
                <a:latin typeface="+mn-ea"/>
                <a:ea typeface="+mn-ea"/>
              </a:rPr>
              <a:t>募集時期等：令和６年２月中旬頃～</a:t>
            </a:r>
            <a:endParaRPr lang="en-US" altLang="ja-JP" sz="2000" dirty="0">
              <a:latin typeface="+mn-ea"/>
              <a:ea typeface="+mn-ea"/>
            </a:endParaRPr>
          </a:p>
          <a:p>
            <a:pPr>
              <a:lnSpc>
                <a:spcPts val="3000"/>
              </a:lnSpc>
            </a:pPr>
            <a:r>
              <a:rPr lang="ja-JP" altLang="en-US" sz="2000" dirty="0">
                <a:latin typeface="+mn-ea"/>
                <a:ea typeface="+mn-ea"/>
              </a:rPr>
              <a:t>　　　　　（運営事業者 </a:t>
            </a:r>
            <a:r>
              <a:rPr lang="en-US" altLang="ja-JP" sz="2000" dirty="0">
                <a:latin typeface="+mn-ea"/>
                <a:ea typeface="+mn-ea"/>
              </a:rPr>
              <a:t>HP </a:t>
            </a:r>
            <a:r>
              <a:rPr lang="ja-JP" altLang="en-US" sz="2000" dirty="0">
                <a:latin typeface="+mn-ea"/>
                <a:ea typeface="+mn-ea"/>
              </a:rPr>
              <a:t>又は </a:t>
            </a:r>
            <a:r>
              <a:rPr lang="en-US" altLang="ja-JP" sz="2000" dirty="0">
                <a:latin typeface="+mn-ea"/>
                <a:ea typeface="+mn-ea"/>
              </a:rPr>
              <a:t>SNS </a:t>
            </a:r>
            <a:r>
              <a:rPr lang="ja-JP" altLang="en-US" sz="2000" dirty="0">
                <a:latin typeface="+mn-ea"/>
                <a:ea typeface="+mn-ea"/>
              </a:rPr>
              <a:t>にて実施予定（区 </a:t>
            </a:r>
            <a:r>
              <a:rPr lang="en-US" altLang="ja-JP" sz="2000" dirty="0">
                <a:latin typeface="+mn-ea"/>
                <a:ea typeface="+mn-ea"/>
              </a:rPr>
              <a:t>HP </a:t>
            </a:r>
            <a:r>
              <a:rPr lang="ja-JP" altLang="en-US" sz="2000" dirty="0">
                <a:latin typeface="+mn-ea"/>
                <a:ea typeface="+mn-ea"/>
              </a:rPr>
              <a:t>にも掲載予定））</a:t>
            </a:r>
          </a:p>
        </p:txBody>
      </p:sp>
      <p:sp>
        <p:nvSpPr>
          <p:cNvPr id="6" name="スライド番号プレースホルダー 5"/>
          <p:cNvSpPr>
            <a:spLocks noGrp="1"/>
          </p:cNvSpPr>
          <p:nvPr>
            <p:ph type="sldNum" sz="quarter" idx="12"/>
          </p:nvPr>
        </p:nvSpPr>
        <p:spPr>
          <a:xfrm>
            <a:off x="9344891" y="6535020"/>
            <a:ext cx="2743200" cy="284595"/>
          </a:xfrm>
        </p:spPr>
        <p:txBody>
          <a:bodyPr/>
          <a:lstStyle/>
          <a:p>
            <a:fld id="{9449D3BA-AF99-4CB0-A6E3-E34C0E643B01}" type="slidenum">
              <a:rPr kumimoji="1" lang="ja-JP" altLang="en-US" smtClean="0"/>
              <a:t>6</a:t>
            </a:fld>
            <a:endParaRPr kumimoji="1" lang="ja-JP" altLang="en-US" dirty="0"/>
          </a:p>
        </p:txBody>
      </p:sp>
      <p:sp>
        <p:nvSpPr>
          <p:cNvPr id="7" name="タイトル 2">
            <a:extLst>
              <a:ext uri="{FF2B5EF4-FFF2-40B4-BE49-F238E27FC236}">
                <a16:creationId xmlns:a16="http://schemas.microsoft.com/office/drawing/2014/main" id="{4C179629-B44B-4C91-B9C6-64C3B56C887E}"/>
              </a:ext>
            </a:extLst>
          </p:cNvPr>
          <p:cNvSpPr txBox="1">
            <a:spLocks/>
          </p:cNvSpPr>
          <p:nvPr/>
        </p:nvSpPr>
        <p:spPr>
          <a:xfrm>
            <a:off x="19497" y="34629"/>
            <a:ext cx="9121612" cy="393277"/>
          </a:xfrm>
          <a:prstGeom prst="rect">
            <a:avLst/>
          </a:prstGeom>
        </p:spPr>
        <p:txBody>
          <a:bodyPr vert="horz" wrap="square" lIns="60291" tIns="30145" rIns="60291" bIns="30145" rtlCol="0" anchor="ctr">
            <a:spAutoFit/>
          </a:bodyPr>
          <a:lstStyle>
            <a:lvl1pPr algn="l" defTabSz="914421" rtl="0" eaLnBrk="1" latinLnBrk="0" hangingPunct="1">
              <a:lnSpc>
                <a:spcPct val="90000"/>
              </a:lnSpc>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defTabSz="602940">
              <a:defRPr/>
            </a:pPr>
            <a:r>
              <a:rPr lang="ja-JP" altLang="en-US" b="0" dirty="0">
                <a:solidFill>
                  <a:sysClr val="windowText" lastClr="000000"/>
                </a:solidFill>
                <a:latin typeface="+mj-ea"/>
                <a:ea typeface="+mj-ea"/>
              </a:rPr>
              <a:t>（６）新たな産業活性化拠点構築事業の方向性</a:t>
            </a:r>
          </a:p>
        </p:txBody>
      </p:sp>
      <p:sp>
        <p:nvSpPr>
          <p:cNvPr id="5" name="正方形/長方形 4"/>
          <p:cNvSpPr/>
          <p:nvPr/>
        </p:nvSpPr>
        <p:spPr>
          <a:xfrm>
            <a:off x="163945" y="1006765"/>
            <a:ext cx="11797147" cy="440574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766423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2"/>
          <p:cNvSpPr txBox="1">
            <a:spLocks/>
          </p:cNvSpPr>
          <p:nvPr/>
        </p:nvSpPr>
        <p:spPr>
          <a:xfrm>
            <a:off x="1534790" y="47453"/>
            <a:ext cx="9121612" cy="367629"/>
          </a:xfrm>
          <a:prstGeom prst="rect">
            <a:avLst/>
          </a:prstGeom>
        </p:spPr>
        <p:txBody>
          <a:bodyPr vert="horz" wrap="square" lIns="60291" tIns="30145" rIns="60291" bIns="30145" rtlCol="0" anchor="ctr">
            <a:spAutoFit/>
          </a:bodyPr>
          <a:lstStyle>
            <a:lvl1pPr algn="l" defTabSz="914421" rtl="0" eaLnBrk="1" latinLnBrk="0" hangingPunct="1">
              <a:lnSpc>
                <a:spcPct val="90000"/>
              </a:lnSpc>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defTabSz="602940">
              <a:defRPr/>
            </a:pPr>
            <a:r>
              <a:rPr lang="ja-JP" altLang="en-US" sz="2215" b="0" dirty="0">
                <a:solidFill>
                  <a:sysClr val="windowText" lastClr="000000"/>
                </a:solidFill>
                <a:latin typeface="+mj-ea"/>
                <a:ea typeface="+mj-ea"/>
              </a:rPr>
              <a:t>新たな産業活性化拠点構築事業の方向性</a:t>
            </a:r>
            <a:r>
              <a:rPr lang="ja-JP" altLang="en-US" sz="1200" b="0" dirty="0">
                <a:solidFill>
                  <a:sysClr val="windowText" lastClr="000000"/>
                </a:solidFill>
                <a:latin typeface="+mj-ea"/>
                <a:ea typeface="+mj-ea"/>
              </a:rPr>
              <a:t>（事業者提案書より抜粋して作成）</a:t>
            </a:r>
            <a:endParaRPr lang="ja-JP" altLang="en-US" sz="2215" b="0" dirty="0">
              <a:solidFill>
                <a:sysClr val="windowText" lastClr="000000"/>
              </a:solidFill>
              <a:latin typeface="+mj-ea"/>
              <a:ea typeface="+mj-ea"/>
            </a:endParaRPr>
          </a:p>
        </p:txBody>
      </p:sp>
      <p:sp>
        <p:nvSpPr>
          <p:cNvPr id="17" name="テキスト プレースホルダー 7"/>
          <p:cNvSpPr txBox="1">
            <a:spLocks/>
          </p:cNvSpPr>
          <p:nvPr/>
        </p:nvSpPr>
        <p:spPr>
          <a:xfrm>
            <a:off x="1708640" y="-877003"/>
            <a:ext cx="8774723" cy="428637"/>
          </a:xfrm>
          <a:prstGeom prst="rect">
            <a:avLst/>
          </a:prstGeom>
          <a:solidFill>
            <a:srgbClr val="99D6EC"/>
          </a:solidFill>
          <a:ln>
            <a:noFill/>
          </a:ln>
        </p:spPr>
        <p:txBody>
          <a:bodyPr vert="horz" wrap="square" lIns="199385" tIns="99692" rIns="199385" bIns="9969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spcBef>
                <a:spcPts val="396"/>
              </a:spcBef>
              <a:defRPr/>
            </a:pPr>
            <a:r>
              <a:rPr lang="ja-JP" altLang="en-US" sz="1477" kern="100" dirty="0">
                <a:solidFill>
                  <a:prstClr val="black"/>
                </a:solidFill>
                <a:cs typeface="Times New Roman" panose="02020603050405020304" pitchFamily="18" charset="0"/>
              </a:rPr>
              <a:t>旧池尻中は</a:t>
            </a:r>
            <a:r>
              <a:rPr lang="en-US" altLang="ja-JP" sz="1477" kern="100" dirty="0">
                <a:solidFill>
                  <a:prstClr val="black"/>
                </a:solidFill>
                <a:cs typeface="Times New Roman" panose="02020603050405020304" pitchFamily="18" charset="0"/>
              </a:rPr>
              <a:t>2</a:t>
            </a:r>
          </a:p>
        </p:txBody>
      </p:sp>
      <p:sp>
        <p:nvSpPr>
          <p:cNvPr id="63" name="テキスト ボックス 62">
            <a:extLst>
              <a:ext uri="{FF2B5EF4-FFF2-40B4-BE49-F238E27FC236}">
                <a16:creationId xmlns:a16="http://schemas.microsoft.com/office/drawing/2014/main" id="{99D933C6-219B-44B1-ADF1-B487704381C6}"/>
              </a:ext>
            </a:extLst>
          </p:cNvPr>
          <p:cNvSpPr txBox="1"/>
          <p:nvPr/>
        </p:nvSpPr>
        <p:spPr>
          <a:xfrm>
            <a:off x="7191872" y="982309"/>
            <a:ext cx="3400171" cy="400110"/>
          </a:xfrm>
          <a:prstGeom prst="rect">
            <a:avLst/>
          </a:prstGeom>
          <a:noFill/>
        </p:spPr>
        <p:txBody>
          <a:bodyPr wrap="square" rtlCol="0">
            <a:spAutoFit/>
          </a:bodyPr>
          <a:lstStyle/>
          <a:p>
            <a:r>
              <a:rPr lang="ja-JP" altLang="en-US" sz="1000" dirty="0"/>
              <a:t>これからの世田谷区のライフスタイルを象徴するようなテナントを中心に誘致。</a:t>
            </a:r>
          </a:p>
        </p:txBody>
      </p:sp>
      <p:pic>
        <p:nvPicPr>
          <p:cNvPr id="64" name="図 63">
            <a:extLst>
              <a:ext uri="{FF2B5EF4-FFF2-40B4-BE49-F238E27FC236}">
                <a16:creationId xmlns:a16="http://schemas.microsoft.com/office/drawing/2014/main" id="{B496AA87-D8DE-4482-B128-8BD70D7C3A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7854" y="812003"/>
            <a:ext cx="455847" cy="443611"/>
          </a:xfrm>
          <a:prstGeom prst="rect">
            <a:avLst/>
          </a:prstGeom>
        </p:spPr>
      </p:pic>
      <p:sp>
        <p:nvSpPr>
          <p:cNvPr id="65" name="テキスト ボックス 64">
            <a:extLst>
              <a:ext uri="{FF2B5EF4-FFF2-40B4-BE49-F238E27FC236}">
                <a16:creationId xmlns:a16="http://schemas.microsoft.com/office/drawing/2014/main" id="{DC5A1B1E-EB3D-4785-8F2D-AE2D14787FFB}"/>
              </a:ext>
            </a:extLst>
          </p:cNvPr>
          <p:cNvSpPr txBox="1"/>
          <p:nvPr/>
        </p:nvSpPr>
        <p:spPr>
          <a:xfrm>
            <a:off x="7182730" y="751167"/>
            <a:ext cx="5397325" cy="261610"/>
          </a:xfrm>
          <a:prstGeom prst="rect">
            <a:avLst/>
          </a:prstGeom>
          <a:noFill/>
        </p:spPr>
        <p:txBody>
          <a:bodyPr wrap="square" rtlCol="0">
            <a:spAutoFit/>
          </a:bodyPr>
          <a:lstStyle/>
          <a:p>
            <a:r>
              <a:rPr lang="ja-JP" altLang="en-US" sz="1100" b="1" u="sng" dirty="0">
                <a:solidFill>
                  <a:schemeClr val="accent4">
                    <a:lumMod val="75000"/>
                  </a:schemeClr>
                </a:solidFill>
                <a:latin typeface="+mj-ea"/>
                <a:ea typeface="+mj-ea"/>
              </a:rPr>
              <a:t>商業区画（飲食店舗</a:t>
            </a:r>
            <a:r>
              <a:rPr lang="en-US" altLang="ja-JP" sz="1100" b="1" u="sng" dirty="0">
                <a:solidFill>
                  <a:schemeClr val="accent4">
                    <a:lumMod val="75000"/>
                  </a:schemeClr>
                </a:solidFill>
                <a:latin typeface="+mj-ea"/>
                <a:ea typeface="+mj-ea"/>
              </a:rPr>
              <a:t>/</a:t>
            </a:r>
            <a:r>
              <a:rPr lang="ja-JP" altLang="en-US" sz="1100" b="1" u="sng" dirty="0">
                <a:solidFill>
                  <a:schemeClr val="accent4">
                    <a:lumMod val="75000"/>
                  </a:schemeClr>
                </a:solidFill>
                <a:latin typeface="+mj-ea"/>
                <a:ea typeface="+mj-ea"/>
              </a:rPr>
              <a:t>物販店舗）</a:t>
            </a:r>
          </a:p>
        </p:txBody>
      </p:sp>
      <p:sp>
        <p:nvSpPr>
          <p:cNvPr id="66" name="テキスト ボックス 65">
            <a:extLst>
              <a:ext uri="{FF2B5EF4-FFF2-40B4-BE49-F238E27FC236}">
                <a16:creationId xmlns:a16="http://schemas.microsoft.com/office/drawing/2014/main" id="{53BC9F05-FFB9-44CC-98F9-0746543FDC64}"/>
              </a:ext>
            </a:extLst>
          </p:cNvPr>
          <p:cNvSpPr txBox="1"/>
          <p:nvPr/>
        </p:nvSpPr>
        <p:spPr>
          <a:xfrm>
            <a:off x="7202589" y="1670161"/>
            <a:ext cx="3602571" cy="400110"/>
          </a:xfrm>
          <a:prstGeom prst="rect">
            <a:avLst/>
          </a:prstGeom>
          <a:noFill/>
        </p:spPr>
        <p:txBody>
          <a:bodyPr wrap="square" rtlCol="0">
            <a:spAutoFit/>
          </a:bodyPr>
          <a:lstStyle/>
          <a:p>
            <a:r>
              <a:rPr lang="en-US" altLang="ja-JP" sz="1000" dirty="0"/>
              <a:t>10</a:t>
            </a:r>
            <a:r>
              <a:rPr lang="ja-JP" altLang="en-US" sz="1000" dirty="0"/>
              <a:t>坪程度のチャレンジショップ区画にて、施設内で行われる創業支援プログラム参加者を中心に、新規出店サポート。</a:t>
            </a:r>
          </a:p>
        </p:txBody>
      </p:sp>
      <p:pic>
        <p:nvPicPr>
          <p:cNvPr id="67" name="図 66">
            <a:extLst>
              <a:ext uri="{FF2B5EF4-FFF2-40B4-BE49-F238E27FC236}">
                <a16:creationId xmlns:a16="http://schemas.microsoft.com/office/drawing/2014/main" id="{1796352B-1424-47CE-B1E2-2098ABE207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7497" y="1510889"/>
            <a:ext cx="455847" cy="449964"/>
          </a:xfrm>
          <a:prstGeom prst="rect">
            <a:avLst/>
          </a:prstGeom>
        </p:spPr>
      </p:pic>
      <p:sp>
        <p:nvSpPr>
          <p:cNvPr id="68" name="テキスト ボックス 67">
            <a:extLst>
              <a:ext uri="{FF2B5EF4-FFF2-40B4-BE49-F238E27FC236}">
                <a16:creationId xmlns:a16="http://schemas.microsoft.com/office/drawing/2014/main" id="{91F881E7-C2D5-4740-B28B-0D7A7BBEBC08}"/>
              </a:ext>
            </a:extLst>
          </p:cNvPr>
          <p:cNvSpPr txBox="1"/>
          <p:nvPr/>
        </p:nvSpPr>
        <p:spPr>
          <a:xfrm>
            <a:off x="7199580" y="1499486"/>
            <a:ext cx="5397325" cy="261610"/>
          </a:xfrm>
          <a:prstGeom prst="rect">
            <a:avLst/>
          </a:prstGeom>
          <a:noFill/>
        </p:spPr>
        <p:txBody>
          <a:bodyPr wrap="square" rtlCol="0">
            <a:spAutoFit/>
          </a:bodyPr>
          <a:lstStyle/>
          <a:p>
            <a:r>
              <a:rPr lang="ja-JP" altLang="en-US" sz="1100" b="1" u="sng" dirty="0">
                <a:solidFill>
                  <a:schemeClr val="accent4">
                    <a:lumMod val="75000"/>
                  </a:schemeClr>
                </a:solidFill>
                <a:latin typeface="+mj-ea"/>
                <a:ea typeface="+mj-ea"/>
              </a:rPr>
              <a:t>チャレンジショップ</a:t>
            </a:r>
          </a:p>
        </p:txBody>
      </p:sp>
      <p:pic>
        <p:nvPicPr>
          <p:cNvPr id="74" name="図 73">
            <a:extLst>
              <a:ext uri="{FF2B5EF4-FFF2-40B4-BE49-F238E27FC236}">
                <a16:creationId xmlns:a16="http://schemas.microsoft.com/office/drawing/2014/main" id="{1ACAA263-53F6-4B8E-9C71-FCC46836F1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3387" y="2993231"/>
            <a:ext cx="468215" cy="449852"/>
          </a:xfrm>
          <a:prstGeom prst="rect">
            <a:avLst/>
          </a:prstGeom>
        </p:spPr>
      </p:pic>
      <p:sp>
        <p:nvSpPr>
          <p:cNvPr id="75" name="テキスト ボックス 74">
            <a:extLst>
              <a:ext uri="{FF2B5EF4-FFF2-40B4-BE49-F238E27FC236}">
                <a16:creationId xmlns:a16="http://schemas.microsoft.com/office/drawing/2014/main" id="{B5A8B397-34FB-49F9-B5D0-7AEB3AC015D0}"/>
              </a:ext>
            </a:extLst>
          </p:cNvPr>
          <p:cNvSpPr txBox="1"/>
          <p:nvPr/>
        </p:nvSpPr>
        <p:spPr>
          <a:xfrm>
            <a:off x="7225161" y="3162764"/>
            <a:ext cx="3394312" cy="400110"/>
          </a:xfrm>
          <a:prstGeom prst="rect">
            <a:avLst/>
          </a:prstGeom>
          <a:noFill/>
        </p:spPr>
        <p:txBody>
          <a:bodyPr wrap="square" rtlCol="0">
            <a:spAutoFit/>
          </a:bodyPr>
          <a:lstStyle/>
          <a:p>
            <a:r>
              <a:rPr lang="ja-JP" altLang="en-US" sz="1000" dirty="0"/>
              <a:t>開かれたカフェ。イベントや展示会など様々な利用ニーズに対応。</a:t>
            </a:r>
          </a:p>
        </p:txBody>
      </p:sp>
      <p:sp>
        <p:nvSpPr>
          <p:cNvPr id="76" name="テキスト ボックス 75">
            <a:extLst>
              <a:ext uri="{FF2B5EF4-FFF2-40B4-BE49-F238E27FC236}">
                <a16:creationId xmlns:a16="http://schemas.microsoft.com/office/drawing/2014/main" id="{B8733744-69D3-43F8-B435-AB2C53F0A9C3}"/>
              </a:ext>
            </a:extLst>
          </p:cNvPr>
          <p:cNvSpPr txBox="1"/>
          <p:nvPr/>
        </p:nvSpPr>
        <p:spPr>
          <a:xfrm>
            <a:off x="7224095" y="2965871"/>
            <a:ext cx="2538653" cy="261610"/>
          </a:xfrm>
          <a:prstGeom prst="rect">
            <a:avLst/>
          </a:prstGeom>
          <a:noFill/>
        </p:spPr>
        <p:txBody>
          <a:bodyPr wrap="square" rtlCol="0">
            <a:spAutoFit/>
          </a:bodyPr>
          <a:lstStyle/>
          <a:p>
            <a:r>
              <a:rPr lang="ja-JP" altLang="en-US" sz="1100" b="1" u="sng" dirty="0">
                <a:solidFill>
                  <a:schemeClr val="accent4">
                    <a:lumMod val="75000"/>
                  </a:schemeClr>
                </a:solidFill>
                <a:latin typeface="+mj-ea"/>
                <a:ea typeface="+mj-ea"/>
              </a:rPr>
              <a:t>多目的カフェ</a:t>
            </a:r>
          </a:p>
        </p:txBody>
      </p:sp>
      <p:pic>
        <p:nvPicPr>
          <p:cNvPr id="77" name="図 76">
            <a:extLst>
              <a:ext uri="{FF2B5EF4-FFF2-40B4-BE49-F238E27FC236}">
                <a16:creationId xmlns:a16="http://schemas.microsoft.com/office/drawing/2014/main" id="{F084D178-2AC3-4FBB-A119-2954BFA179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32801" y="2265180"/>
            <a:ext cx="468215" cy="462288"/>
          </a:xfrm>
          <a:prstGeom prst="rect">
            <a:avLst/>
          </a:prstGeom>
        </p:spPr>
      </p:pic>
      <p:sp>
        <p:nvSpPr>
          <p:cNvPr id="78" name="テキスト ボックス 77">
            <a:extLst>
              <a:ext uri="{FF2B5EF4-FFF2-40B4-BE49-F238E27FC236}">
                <a16:creationId xmlns:a16="http://schemas.microsoft.com/office/drawing/2014/main" id="{0287CADE-44EF-4C2D-9980-C57F31F1F2D6}"/>
              </a:ext>
            </a:extLst>
          </p:cNvPr>
          <p:cNvSpPr txBox="1"/>
          <p:nvPr/>
        </p:nvSpPr>
        <p:spPr>
          <a:xfrm>
            <a:off x="7209927" y="2398608"/>
            <a:ext cx="3446475" cy="553998"/>
          </a:xfrm>
          <a:prstGeom prst="rect">
            <a:avLst/>
          </a:prstGeom>
          <a:noFill/>
        </p:spPr>
        <p:txBody>
          <a:bodyPr wrap="square" rtlCol="0">
            <a:spAutoFit/>
          </a:bodyPr>
          <a:lstStyle/>
          <a:p>
            <a:r>
              <a:rPr lang="ja-JP" altLang="en-US" sz="1000" dirty="0"/>
              <a:t>レッジョエミリアの考えをベースとした多世代に開かれ交わるかたちでの学びの場を提供。体験を重視し、最前線の実践者たちとともに探求。</a:t>
            </a:r>
          </a:p>
        </p:txBody>
      </p:sp>
      <p:sp>
        <p:nvSpPr>
          <p:cNvPr id="79" name="テキスト ボックス 78">
            <a:extLst>
              <a:ext uri="{FF2B5EF4-FFF2-40B4-BE49-F238E27FC236}">
                <a16:creationId xmlns:a16="http://schemas.microsoft.com/office/drawing/2014/main" id="{8D97682C-50D0-4875-BCDD-E420F1FF4B80}"/>
              </a:ext>
            </a:extLst>
          </p:cNvPr>
          <p:cNvSpPr txBox="1"/>
          <p:nvPr/>
        </p:nvSpPr>
        <p:spPr>
          <a:xfrm>
            <a:off x="7212872" y="2217986"/>
            <a:ext cx="5397325" cy="261610"/>
          </a:xfrm>
          <a:prstGeom prst="rect">
            <a:avLst/>
          </a:prstGeom>
          <a:noFill/>
        </p:spPr>
        <p:txBody>
          <a:bodyPr wrap="square" rtlCol="0">
            <a:spAutoFit/>
          </a:bodyPr>
          <a:lstStyle/>
          <a:p>
            <a:r>
              <a:rPr lang="ja-JP" altLang="en-US" sz="1100" b="1" u="sng" dirty="0">
                <a:solidFill>
                  <a:schemeClr val="accent4">
                    <a:lumMod val="75000"/>
                  </a:schemeClr>
                </a:solidFill>
                <a:latin typeface="+mj-ea"/>
                <a:ea typeface="+mj-ea"/>
              </a:rPr>
              <a:t>スクール</a:t>
            </a:r>
          </a:p>
        </p:txBody>
      </p:sp>
      <p:pic>
        <p:nvPicPr>
          <p:cNvPr id="86" name="図 85">
            <a:extLst>
              <a:ext uri="{FF2B5EF4-FFF2-40B4-BE49-F238E27FC236}">
                <a16:creationId xmlns:a16="http://schemas.microsoft.com/office/drawing/2014/main" id="{55159D6F-6B0A-4A77-B861-20AD115E2F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48207" y="4354327"/>
            <a:ext cx="460139" cy="457191"/>
          </a:xfrm>
          <a:prstGeom prst="rect">
            <a:avLst/>
          </a:prstGeom>
        </p:spPr>
      </p:pic>
      <p:pic>
        <p:nvPicPr>
          <p:cNvPr id="87" name="図 86">
            <a:extLst>
              <a:ext uri="{FF2B5EF4-FFF2-40B4-BE49-F238E27FC236}">
                <a16:creationId xmlns:a16="http://schemas.microsoft.com/office/drawing/2014/main" id="{AED2EAB7-1CD9-461A-B757-A621FFA753F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48207" y="3790676"/>
            <a:ext cx="460139" cy="445485"/>
          </a:xfrm>
          <a:prstGeom prst="rect">
            <a:avLst/>
          </a:prstGeom>
        </p:spPr>
      </p:pic>
      <p:sp>
        <p:nvSpPr>
          <p:cNvPr id="88" name="テキスト ボックス 87">
            <a:extLst>
              <a:ext uri="{FF2B5EF4-FFF2-40B4-BE49-F238E27FC236}">
                <a16:creationId xmlns:a16="http://schemas.microsoft.com/office/drawing/2014/main" id="{70C4EBA8-90CB-4067-92F6-A418B0FF5B99}"/>
              </a:ext>
            </a:extLst>
          </p:cNvPr>
          <p:cNvSpPr txBox="1"/>
          <p:nvPr/>
        </p:nvSpPr>
        <p:spPr>
          <a:xfrm>
            <a:off x="2386705" y="4463731"/>
            <a:ext cx="8295659" cy="400110"/>
          </a:xfrm>
          <a:prstGeom prst="rect">
            <a:avLst/>
          </a:prstGeom>
          <a:noFill/>
        </p:spPr>
        <p:txBody>
          <a:bodyPr wrap="square" rtlCol="0">
            <a:spAutoFit/>
          </a:bodyPr>
          <a:lstStyle/>
          <a:p>
            <a:r>
              <a:rPr lang="ja-JP" altLang="en-US" sz="1000" dirty="0"/>
              <a:t>地域内産業の活性化を目指し店舗やオフィス入居者をはじめとした区内事業者と積極的なコラボレーションを促す。区内事業者のクリエイティブな拠点としても利用可能。</a:t>
            </a:r>
          </a:p>
        </p:txBody>
      </p:sp>
      <p:sp>
        <p:nvSpPr>
          <p:cNvPr id="89" name="テキスト ボックス 88">
            <a:extLst>
              <a:ext uri="{FF2B5EF4-FFF2-40B4-BE49-F238E27FC236}">
                <a16:creationId xmlns:a16="http://schemas.microsoft.com/office/drawing/2014/main" id="{02DAADBC-5770-4803-9CD0-616FE95D39C9}"/>
              </a:ext>
            </a:extLst>
          </p:cNvPr>
          <p:cNvSpPr txBox="1"/>
          <p:nvPr/>
        </p:nvSpPr>
        <p:spPr>
          <a:xfrm>
            <a:off x="2380474" y="4267970"/>
            <a:ext cx="5397325" cy="261610"/>
          </a:xfrm>
          <a:prstGeom prst="rect">
            <a:avLst/>
          </a:prstGeom>
          <a:noFill/>
        </p:spPr>
        <p:txBody>
          <a:bodyPr wrap="square" rtlCol="0">
            <a:spAutoFit/>
          </a:bodyPr>
          <a:lstStyle/>
          <a:p>
            <a:r>
              <a:rPr lang="ja-JP" altLang="en-US" sz="1100" b="1" u="sng" dirty="0">
                <a:solidFill>
                  <a:schemeClr val="accent4">
                    <a:lumMod val="75000"/>
                  </a:schemeClr>
                </a:solidFill>
                <a:latin typeface="+mj-ea"/>
                <a:ea typeface="+mj-ea"/>
              </a:rPr>
              <a:t>スモールオフィス</a:t>
            </a:r>
          </a:p>
        </p:txBody>
      </p:sp>
      <p:sp>
        <p:nvSpPr>
          <p:cNvPr id="90" name="テキスト ボックス 89">
            <a:extLst>
              <a:ext uri="{FF2B5EF4-FFF2-40B4-BE49-F238E27FC236}">
                <a16:creationId xmlns:a16="http://schemas.microsoft.com/office/drawing/2014/main" id="{079BD6B8-3051-411B-A422-677787853045}"/>
              </a:ext>
            </a:extLst>
          </p:cNvPr>
          <p:cNvSpPr txBox="1"/>
          <p:nvPr/>
        </p:nvSpPr>
        <p:spPr>
          <a:xfrm>
            <a:off x="2391995" y="3944532"/>
            <a:ext cx="7951803" cy="400110"/>
          </a:xfrm>
          <a:prstGeom prst="rect">
            <a:avLst/>
          </a:prstGeom>
          <a:noFill/>
        </p:spPr>
        <p:txBody>
          <a:bodyPr wrap="square" rtlCol="0">
            <a:spAutoFit/>
          </a:bodyPr>
          <a:lstStyle/>
          <a:p>
            <a:r>
              <a:rPr lang="ja-JP" altLang="en-US" sz="1000" dirty="0"/>
              <a:t>様々なクリエイティブワーカーが働き、学び、つながることを促進。大企業や</a:t>
            </a:r>
            <a:r>
              <a:rPr lang="en" altLang="ja-JP" sz="1000" dirty="0"/>
              <a:t>VC</a:t>
            </a:r>
            <a:r>
              <a:rPr lang="ja-JP" altLang="en-US" sz="1000" dirty="0"/>
              <a:t>等協業相手や資金提供者、専門家を受け入れ、新たなビジネス機会の創出に繋げる。</a:t>
            </a:r>
          </a:p>
        </p:txBody>
      </p:sp>
      <p:sp>
        <p:nvSpPr>
          <p:cNvPr id="91" name="テキスト ボックス 90">
            <a:extLst>
              <a:ext uri="{FF2B5EF4-FFF2-40B4-BE49-F238E27FC236}">
                <a16:creationId xmlns:a16="http://schemas.microsoft.com/office/drawing/2014/main" id="{2287C427-972C-41D7-B5E4-1E63010383A2}"/>
              </a:ext>
            </a:extLst>
          </p:cNvPr>
          <p:cNvSpPr txBox="1"/>
          <p:nvPr/>
        </p:nvSpPr>
        <p:spPr>
          <a:xfrm>
            <a:off x="2391999" y="3736246"/>
            <a:ext cx="3446399" cy="261610"/>
          </a:xfrm>
          <a:prstGeom prst="rect">
            <a:avLst/>
          </a:prstGeom>
          <a:noFill/>
        </p:spPr>
        <p:txBody>
          <a:bodyPr wrap="square" rtlCol="0">
            <a:spAutoFit/>
          </a:bodyPr>
          <a:lstStyle/>
          <a:p>
            <a:r>
              <a:rPr lang="ja-JP" altLang="en-US" sz="1100" b="1" u="sng" dirty="0">
                <a:solidFill>
                  <a:schemeClr val="accent4">
                    <a:lumMod val="75000"/>
                  </a:schemeClr>
                </a:solidFill>
                <a:latin typeface="+mj-ea"/>
                <a:ea typeface="+mj-ea"/>
              </a:rPr>
              <a:t>コワーキング</a:t>
            </a:r>
          </a:p>
        </p:txBody>
      </p:sp>
      <p:pic>
        <p:nvPicPr>
          <p:cNvPr id="95" name="図 94">
            <a:extLst>
              <a:ext uri="{FF2B5EF4-FFF2-40B4-BE49-F238E27FC236}">
                <a16:creationId xmlns:a16="http://schemas.microsoft.com/office/drawing/2014/main" id="{C4941E03-FDAD-40E5-88CB-6F441B8B48E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91123" y="4979723"/>
            <a:ext cx="417220" cy="417220"/>
          </a:xfrm>
          <a:prstGeom prst="rect">
            <a:avLst/>
          </a:prstGeom>
        </p:spPr>
      </p:pic>
      <p:sp>
        <p:nvSpPr>
          <p:cNvPr id="96" name="テキスト ボックス 95">
            <a:extLst>
              <a:ext uri="{FF2B5EF4-FFF2-40B4-BE49-F238E27FC236}">
                <a16:creationId xmlns:a16="http://schemas.microsoft.com/office/drawing/2014/main" id="{A21908E0-268A-4CBF-886A-9A5E6DE3F293}"/>
              </a:ext>
            </a:extLst>
          </p:cNvPr>
          <p:cNvSpPr txBox="1"/>
          <p:nvPr/>
        </p:nvSpPr>
        <p:spPr>
          <a:xfrm>
            <a:off x="2375154" y="4900672"/>
            <a:ext cx="5397325" cy="261610"/>
          </a:xfrm>
          <a:prstGeom prst="rect">
            <a:avLst/>
          </a:prstGeom>
          <a:noFill/>
        </p:spPr>
        <p:txBody>
          <a:bodyPr wrap="square" rtlCol="0">
            <a:spAutoFit/>
          </a:bodyPr>
          <a:lstStyle/>
          <a:p>
            <a:r>
              <a:rPr lang="ja-JP" altLang="en-US" sz="1100" b="1" u="sng" dirty="0">
                <a:solidFill>
                  <a:schemeClr val="accent4">
                    <a:lumMod val="75000"/>
                  </a:schemeClr>
                </a:solidFill>
                <a:latin typeface="+mj-ea"/>
                <a:ea typeface="+mj-ea"/>
              </a:rPr>
              <a:t>体育館</a:t>
            </a:r>
          </a:p>
        </p:txBody>
      </p:sp>
      <p:sp>
        <p:nvSpPr>
          <p:cNvPr id="97" name="テキスト ボックス 96">
            <a:extLst>
              <a:ext uri="{FF2B5EF4-FFF2-40B4-BE49-F238E27FC236}">
                <a16:creationId xmlns:a16="http://schemas.microsoft.com/office/drawing/2014/main" id="{60E45847-00EA-43D6-A851-D1353647B6E6}"/>
              </a:ext>
            </a:extLst>
          </p:cNvPr>
          <p:cNvSpPr txBox="1"/>
          <p:nvPr/>
        </p:nvSpPr>
        <p:spPr>
          <a:xfrm>
            <a:off x="2391995" y="5075104"/>
            <a:ext cx="8264407" cy="400110"/>
          </a:xfrm>
          <a:prstGeom prst="rect">
            <a:avLst/>
          </a:prstGeom>
          <a:noFill/>
        </p:spPr>
        <p:txBody>
          <a:bodyPr wrap="square" rtlCol="0">
            <a:spAutoFit/>
          </a:bodyPr>
          <a:lstStyle/>
          <a:p>
            <a:r>
              <a:rPr lang="ja-JP" altLang="en-US" sz="1000" dirty="0"/>
              <a:t>従来の一般団体利用の貸出しの他、スポーツ等に応じたコミュニティづくり。プロチームとの共創による教室やスポーツフェス、</a:t>
            </a:r>
            <a:r>
              <a:rPr lang="ja-JP" altLang="en-US" sz="1000" dirty="0">
                <a:solidFill>
                  <a:srgbClr val="1D1C1D"/>
                </a:solidFill>
                <a:latin typeface="NotoSansJP"/>
              </a:rPr>
              <a:t>展示会やアート展示、舞台、映画会、演奏会などでの利用も想定。</a:t>
            </a:r>
            <a:endParaRPr lang="ja-JP" altLang="en-US" sz="1000" dirty="0"/>
          </a:p>
        </p:txBody>
      </p:sp>
      <p:sp>
        <p:nvSpPr>
          <p:cNvPr id="98" name="テキスト ボックス 97">
            <a:extLst>
              <a:ext uri="{FF2B5EF4-FFF2-40B4-BE49-F238E27FC236}">
                <a16:creationId xmlns:a16="http://schemas.microsoft.com/office/drawing/2014/main" id="{F18E2C28-7355-4568-B31E-A7C136D8E340}"/>
              </a:ext>
            </a:extLst>
          </p:cNvPr>
          <p:cNvSpPr txBox="1"/>
          <p:nvPr/>
        </p:nvSpPr>
        <p:spPr>
          <a:xfrm>
            <a:off x="2372345" y="5722528"/>
            <a:ext cx="8295659" cy="400110"/>
          </a:xfrm>
          <a:prstGeom prst="rect">
            <a:avLst/>
          </a:prstGeom>
          <a:noFill/>
        </p:spPr>
        <p:txBody>
          <a:bodyPr wrap="square" rtlCol="0">
            <a:spAutoFit/>
          </a:bodyPr>
          <a:lstStyle/>
          <a:p>
            <a:r>
              <a:rPr lang="ja-JP" altLang="en-US" sz="1000" dirty="0"/>
              <a:t>子どもからお年寄り、専門的な分野で活躍するビジネスマンやクリエーターまで、多様な人に良質なインプットとなるような本をラインナップしたラウンジ空間を展開。</a:t>
            </a:r>
          </a:p>
        </p:txBody>
      </p:sp>
      <p:pic>
        <p:nvPicPr>
          <p:cNvPr id="99" name="図 98">
            <a:extLst>
              <a:ext uri="{FF2B5EF4-FFF2-40B4-BE49-F238E27FC236}">
                <a16:creationId xmlns:a16="http://schemas.microsoft.com/office/drawing/2014/main" id="{179A93F0-BEA6-49AA-A2D3-2EEC734C21F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84588" y="5604908"/>
            <a:ext cx="423755" cy="415499"/>
          </a:xfrm>
          <a:prstGeom prst="rect">
            <a:avLst/>
          </a:prstGeom>
        </p:spPr>
      </p:pic>
      <p:sp>
        <p:nvSpPr>
          <p:cNvPr id="100" name="テキスト ボックス 99">
            <a:extLst>
              <a:ext uri="{FF2B5EF4-FFF2-40B4-BE49-F238E27FC236}">
                <a16:creationId xmlns:a16="http://schemas.microsoft.com/office/drawing/2014/main" id="{7E8EED24-CFF9-4E7F-9158-5D7695735EF5}"/>
              </a:ext>
            </a:extLst>
          </p:cNvPr>
          <p:cNvSpPr txBox="1"/>
          <p:nvPr/>
        </p:nvSpPr>
        <p:spPr>
          <a:xfrm>
            <a:off x="2382506" y="5543118"/>
            <a:ext cx="5397325" cy="261610"/>
          </a:xfrm>
          <a:prstGeom prst="rect">
            <a:avLst/>
          </a:prstGeom>
          <a:noFill/>
        </p:spPr>
        <p:txBody>
          <a:bodyPr wrap="square" rtlCol="0">
            <a:spAutoFit/>
          </a:bodyPr>
          <a:lstStyle/>
          <a:p>
            <a:r>
              <a:rPr lang="ja-JP" altLang="en-US" sz="1100" b="1" u="sng" dirty="0">
                <a:solidFill>
                  <a:schemeClr val="accent4">
                    <a:lumMod val="75000"/>
                  </a:schemeClr>
                </a:solidFill>
                <a:latin typeface="+mj-ea"/>
                <a:ea typeface="+mj-ea"/>
              </a:rPr>
              <a:t>ブックラウンジ</a:t>
            </a:r>
          </a:p>
        </p:txBody>
      </p:sp>
      <p:pic>
        <p:nvPicPr>
          <p:cNvPr id="106" name="図 105">
            <a:extLst>
              <a:ext uri="{FF2B5EF4-FFF2-40B4-BE49-F238E27FC236}">
                <a16:creationId xmlns:a16="http://schemas.microsoft.com/office/drawing/2014/main" id="{1755F32C-1A60-46C7-8C62-84672A0270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851307" y="6243217"/>
            <a:ext cx="475324" cy="460089"/>
          </a:xfrm>
          <a:prstGeom prst="rect">
            <a:avLst/>
          </a:prstGeom>
        </p:spPr>
      </p:pic>
      <p:sp>
        <p:nvSpPr>
          <p:cNvPr id="107" name="テキスト ボックス 106">
            <a:extLst>
              <a:ext uri="{FF2B5EF4-FFF2-40B4-BE49-F238E27FC236}">
                <a16:creationId xmlns:a16="http://schemas.microsoft.com/office/drawing/2014/main" id="{98E5EB21-7077-4D06-B663-F577CCD29EC4}"/>
              </a:ext>
            </a:extLst>
          </p:cNvPr>
          <p:cNvSpPr txBox="1"/>
          <p:nvPr/>
        </p:nvSpPr>
        <p:spPr>
          <a:xfrm>
            <a:off x="2308346" y="6176180"/>
            <a:ext cx="5397325" cy="261610"/>
          </a:xfrm>
          <a:prstGeom prst="rect">
            <a:avLst/>
          </a:prstGeom>
          <a:noFill/>
        </p:spPr>
        <p:txBody>
          <a:bodyPr wrap="square" rtlCol="0">
            <a:spAutoFit/>
          </a:bodyPr>
          <a:lstStyle/>
          <a:p>
            <a:r>
              <a:rPr lang="ja-JP" altLang="en-US" sz="1100" b="1" u="sng" dirty="0">
                <a:solidFill>
                  <a:schemeClr val="accent4">
                    <a:lumMod val="75000"/>
                  </a:schemeClr>
                </a:solidFill>
                <a:latin typeface="+mj-ea"/>
                <a:ea typeface="+mj-ea"/>
              </a:rPr>
              <a:t>広場</a:t>
            </a:r>
          </a:p>
        </p:txBody>
      </p:sp>
      <p:sp>
        <p:nvSpPr>
          <p:cNvPr id="108" name="テキスト ボックス 107">
            <a:extLst>
              <a:ext uri="{FF2B5EF4-FFF2-40B4-BE49-F238E27FC236}">
                <a16:creationId xmlns:a16="http://schemas.microsoft.com/office/drawing/2014/main" id="{3C54DD81-C173-438A-A6FD-8536B600DD4D}"/>
              </a:ext>
            </a:extLst>
          </p:cNvPr>
          <p:cNvSpPr txBox="1"/>
          <p:nvPr/>
        </p:nvSpPr>
        <p:spPr>
          <a:xfrm>
            <a:off x="2299454" y="6342101"/>
            <a:ext cx="8129519" cy="553998"/>
          </a:xfrm>
          <a:prstGeom prst="rect">
            <a:avLst/>
          </a:prstGeom>
          <a:noFill/>
        </p:spPr>
        <p:txBody>
          <a:bodyPr wrap="square" rtlCol="0">
            <a:spAutoFit/>
          </a:bodyPr>
          <a:lstStyle/>
          <a:p>
            <a:r>
              <a:rPr lang="ja-JP" altLang="en-US" sz="1000" dirty="0"/>
              <a:t>キッチンカー出店やマルシェなど事業者の新しい事業機会を創出しながら、起業創業者等の社会実験・実証の場として活用。地域住民と事業者が交流する機会と空間を活用した情報交換やテストマーケティングの場としても活用。</a:t>
            </a:r>
          </a:p>
          <a:p>
            <a:endParaRPr lang="ja-JP" altLang="en-US" sz="1000" dirty="0"/>
          </a:p>
        </p:txBody>
      </p:sp>
      <p:pic>
        <p:nvPicPr>
          <p:cNvPr id="39" name="図 38">
            <a:extLst>
              <a:ext uri="{FF2B5EF4-FFF2-40B4-BE49-F238E27FC236}">
                <a16:creationId xmlns:a16="http://schemas.microsoft.com/office/drawing/2014/main" id="{ADD8FC36-A2FF-4096-AA05-DFB49F02833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34907" y="406212"/>
            <a:ext cx="5147581" cy="3323368"/>
          </a:xfrm>
          <a:prstGeom prst="rect">
            <a:avLst/>
          </a:prstGeom>
        </p:spPr>
      </p:pic>
      <p:sp>
        <p:nvSpPr>
          <p:cNvPr id="32" name="スライド番号プレースホルダー 4"/>
          <p:cNvSpPr>
            <a:spLocks noGrp="1"/>
          </p:cNvSpPr>
          <p:nvPr>
            <p:ph type="sldNum" sz="quarter" idx="12"/>
          </p:nvPr>
        </p:nvSpPr>
        <p:spPr>
          <a:xfrm>
            <a:off x="8610600" y="6356352"/>
            <a:ext cx="2743200" cy="365125"/>
          </a:xfrm>
        </p:spPr>
        <p:txBody>
          <a:bodyPr/>
          <a:lstStyle/>
          <a:p>
            <a:fld id="{9449D3BA-AF99-4CB0-A6E3-E34C0E643B01}" type="slidenum">
              <a:rPr kumimoji="1" lang="ja-JP" altLang="en-US" smtClean="0"/>
              <a:t>7</a:t>
            </a:fld>
            <a:endParaRPr kumimoji="1" lang="ja-JP" altLang="en-US" dirty="0"/>
          </a:p>
        </p:txBody>
      </p:sp>
    </p:spTree>
    <p:extLst>
      <p:ext uri="{BB962C8B-B14F-4D97-AF65-F5344CB8AC3E}">
        <p14:creationId xmlns:p14="http://schemas.microsoft.com/office/powerpoint/2010/main" val="2503223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2"/>
          <p:cNvSpPr txBox="1">
            <a:spLocks/>
          </p:cNvSpPr>
          <p:nvPr/>
        </p:nvSpPr>
        <p:spPr>
          <a:xfrm>
            <a:off x="1534790" y="47453"/>
            <a:ext cx="9121612" cy="367629"/>
          </a:xfrm>
          <a:prstGeom prst="rect">
            <a:avLst/>
          </a:prstGeom>
        </p:spPr>
        <p:txBody>
          <a:bodyPr vert="horz" wrap="square" lIns="60291" tIns="30145" rIns="60291" bIns="30145" rtlCol="0" anchor="ctr">
            <a:spAutoFit/>
          </a:bodyPr>
          <a:lstStyle>
            <a:lvl1pPr algn="l" defTabSz="914421" rtl="0" eaLnBrk="1" latinLnBrk="0" hangingPunct="1">
              <a:lnSpc>
                <a:spcPct val="90000"/>
              </a:lnSpc>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defTabSz="602940">
              <a:defRPr/>
            </a:pPr>
            <a:r>
              <a:rPr lang="ja-JP" altLang="en-US" sz="2215" b="0" dirty="0">
                <a:solidFill>
                  <a:sysClr val="windowText" lastClr="000000"/>
                </a:solidFill>
                <a:latin typeface="+mj-ea"/>
                <a:ea typeface="+mj-ea"/>
              </a:rPr>
              <a:t>新たな産業活性化拠点構築事業の方向性</a:t>
            </a:r>
            <a:r>
              <a:rPr lang="ja-JP" altLang="en-US" sz="1200" b="0" dirty="0">
                <a:solidFill>
                  <a:sysClr val="windowText" lastClr="000000"/>
                </a:solidFill>
                <a:latin typeface="+mj-ea"/>
                <a:ea typeface="+mj-ea"/>
              </a:rPr>
              <a:t>（事業者提案書より抜粋して作成）</a:t>
            </a:r>
            <a:endParaRPr lang="ja-JP" altLang="en-US" sz="2215" b="0" dirty="0">
              <a:solidFill>
                <a:sysClr val="windowText" lastClr="000000"/>
              </a:solidFill>
              <a:latin typeface="+mj-ea"/>
              <a:ea typeface="+mj-ea"/>
            </a:endParaRPr>
          </a:p>
        </p:txBody>
      </p:sp>
      <p:sp>
        <p:nvSpPr>
          <p:cNvPr id="17" name="テキスト プレースホルダー 7"/>
          <p:cNvSpPr txBox="1">
            <a:spLocks/>
          </p:cNvSpPr>
          <p:nvPr/>
        </p:nvSpPr>
        <p:spPr>
          <a:xfrm>
            <a:off x="1708640" y="-877003"/>
            <a:ext cx="8774723" cy="428637"/>
          </a:xfrm>
          <a:prstGeom prst="rect">
            <a:avLst/>
          </a:prstGeom>
          <a:solidFill>
            <a:srgbClr val="99D6EC"/>
          </a:solidFill>
          <a:ln>
            <a:noFill/>
          </a:ln>
        </p:spPr>
        <p:txBody>
          <a:bodyPr vert="horz" wrap="square" lIns="199385" tIns="99692" rIns="199385" bIns="9969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spcBef>
                <a:spcPts val="396"/>
              </a:spcBef>
              <a:defRPr/>
            </a:pPr>
            <a:r>
              <a:rPr lang="ja-JP" altLang="en-US" sz="1477" kern="100" dirty="0">
                <a:solidFill>
                  <a:prstClr val="black"/>
                </a:solidFill>
                <a:cs typeface="Times New Roman" panose="02020603050405020304" pitchFamily="18" charset="0"/>
              </a:rPr>
              <a:t>旧池尻中は</a:t>
            </a:r>
            <a:r>
              <a:rPr lang="en-US" altLang="ja-JP" sz="1477" kern="100" dirty="0">
                <a:solidFill>
                  <a:prstClr val="black"/>
                </a:solidFill>
                <a:cs typeface="Times New Roman" panose="02020603050405020304" pitchFamily="18" charset="0"/>
              </a:rPr>
              <a:t>2</a:t>
            </a:r>
          </a:p>
        </p:txBody>
      </p:sp>
      <p:pic>
        <p:nvPicPr>
          <p:cNvPr id="35" name="図 34" descr="ダイアグラム, 設計図&#10;&#10;自動的に生成された説明">
            <a:extLst>
              <a:ext uri="{FF2B5EF4-FFF2-40B4-BE49-F238E27FC236}">
                <a16:creationId xmlns:a16="http://schemas.microsoft.com/office/drawing/2014/main" id="{E5B2A10C-0846-40BD-9B41-929FA46C81A1}"/>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2714196" y="2361162"/>
            <a:ext cx="2078961" cy="1394360"/>
          </a:xfrm>
          <a:prstGeom prst="rect">
            <a:avLst/>
          </a:prstGeom>
        </p:spPr>
      </p:pic>
      <p:pic>
        <p:nvPicPr>
          <p:cNvPr id="36" name="図 35" descr="テキスト, 地図, 男 が含まれている画像&#10;&#10;自動的に生成された説明">
            <a:extLst>
              <a:ext uri="{FF2B5EF4-FFF2-40B4-BE49-F238E27FC236}">
                <a16:creationId xmlns:a16="http://schemas.microsoft.com/office/drawing/2014/main" id="{269A68F4-A96E-4C94-A007-AD4247E30020}"/>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1632599" y="556719"/>
            <a:ext cx="4334256" cy="2956421"/>
          </a:xfrm>
          <a:prstGeom prst="rect">
            <a:avLst/>
          </a:prstGeom>
        </p:spPr>
      </p:pic>
      <p:pic>
        <p:nvPicPr>
          <p:cNvPr id="37" name="図 36" descr="テーブル, 男, 女性, 立つ が含まれている画像&#10;&#10;自動的に生成された説明">
            <a:extLst>
              <a:ext uri="{FF2B5EF4-FFF2-40B4-BE49-F238E27FC236}">
                <a16:creationId xmlns:a16="http://schemas.microsoft.com/office/drawing/2014/main" id="{8F6DF03C-5438-43A0-8898-E69EC0CFA29E}"/>
              </a:ext>
            </a:extLst>
          </p:cNvPr>
          <p:cNvPicPr>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6278878" y="501083"/>
            <a:ext cx="4117345" cy="3055739"/>
          </a:xfrm>
          <a:prstGeom prst="rect">
            <a:avLst/>
          </a:prstGeom>
        </p:spPr>
      </p:pic>
      <p:pic>
        <p:nvPicPr>
          <p:cNvPr id="39" name="図 38" descr="雪, 覆い, ストリート, 男 が含まれている画像&#10;&#10;自動的に生成された説明">
            <a:extLst>
              <a:ext uri="{FF2B5EF4-FFF2-40B4-BE49-F238E27FC236}">
                <a16:creationId xmlns:a16="http://schemas.microsoft.com/office/drawing/2014/main" id="{14F40B4C-7AEC-49ED-B2A5-546785AE919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25816" y="3631482"/>
            <a:ext cx="4319912" cy="2910311"/>
          </a:xfrm>
          <a:prstGeom prst="rect">
            <a:avLst/>
          </a:prstGeom>
        </p:spPr>
      </p:pic>
      <p:sp>
        <p:nvSpPr>
          <p:cNvPr id="8" name="スライド番号プレースホルダー 4"/>
          <p:cNvSpPr>
            <a:spLocks noGrp="1"/>
          </p:cNvSpPr>
          <p:nvPr>
            <p:ph type="sldNum" sz="quarter" idx="12"/>
          </p:nvPr>
        </p:nvSpPr>
        <p:spPr>
          <a:xfrm>
            <a:off x="8610600" y="6356352"/>
            <a:ext cx="2743200" cy="365125"/>
          </a:xfrm>
        </p:spPr>
        <p:txBody>
          <a:bodyPr/>
          <a:lstStyle/>
          <a:p>
            <a:fld id="{9449D3BA-AF99-4CB0-A6E3-E34C0E643B01}" type="slidenum">
              <a:rPr kumimoji="1" lang="ja-JP" altLang="en-US" smtClean="0"/>
              <a:t>8</a:t>
            </a:fld>
            <a:endParaRPr kumimoji="1" lang="ja-JP" altLang="en-US" dirty="0"/>
          </a:p>
        </p:txBody>
      </p:sp>
    </p:spTree>
    <p:extLst>
      <p:ext uri="{BB962C8B-B14F-4D97-AF65-F5344CB8AC3E}">
        <p14:creationId xmlns:p14="http://schemas.microsoft.com/office/powerpoint/2010/main" val="2878387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337</TotalTime>
  <Words>1417</Words>
  <Application>Microsoft Office PowerPoint</Application>
  <PresentationFormat>ワイド画面</PresentationFormat>
  <Paragraphs>119</Paragraphs>
  <Slides>8</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Meiryo UI</vt:lpstr>
      <vt:lpstr>NotoSansJP</vt:lpstr>
      <vt:lpstr>游ゴシック</vt:lpstr>
      <vt:lpstr>游ゴシック Light</vt:lpstr>
      <vt:lpstr>Arial</vt:lpstr>
      <vt:lpstr>Times New Roman</vt:lpstr>
      <vt:lpstr>Wingdings</vt:lpstr>
      <vt:lpstr>Office テーマ</vt:lpstr>
      <vt:lpstr>新たな産業活性化拠点構築事業（旧池尻中学校跡地施設活用事業）の施設整備及び今後の取組みについて</vt:lpstr>
      <vt:lpstr>（１）事業の趣旨</vt:lpstr>
      <vt:lpstr>（３）工事スケジュール （別紙「工事概要図」参照）</vt:lpstr>
      <vt:lpstr>（４）工事期間中の体育館利用について</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【第２回】旧池尻中学校跡地活用に関する 説明会・意見交換会について</dc:title>
  <dc:creator>Murata104</dc:creator>
  <cp:lastModifiedBy>ozama001</cp:lastModifiedBy>
  <cp:revision>53</cp:revision>
  <cp:lastPrinted>2024-02-05T02:19:54Z</cp:lastPrinted>
  <dcterms:created xsi:type="dcterms:W3CDTF">2022-05-19T01:51:44Z</dcterms:created>
  <dcterms:modified xsi:type="dcterms:W3CDTF">2024-02-05T07:21:16Z</dcterms:modified>
</cp:coreProperties>
</file>