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3" r:id="rId2"/>
    <p:sldId id="283" r:id="rId3"/>
    <p:sldId id="284" r:id="rId4"/>
    <p:sldId id="285" r:id="rId5"/>
    <p:sldId id="256" r:id="rId6"/>
    <p:sldId id="287" r:id="rId7"/>
    <p:sldId id="286" r:id="rId8"/>
  </p:sldIdLst>
  <p:sldSz cx="9144000" cy="6858000" type="screen4x3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3" autoAdjust="0"/>
    <p:restoredTop sz="94878" autoAdjust="0"/>
  </p:normalViewPr>
  <p:slideViewPr>
    <p:cSldViewPr>
      <p:cViewPr varScale="1">
        <p:scale>
          <a:sx n="109" d="100"/>
          <a:sy n="109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7B996E0-0F40-4788-BFD6-0C9916DB1FAF}" type="datetimeFigureOut">
              <a:rPr lang="ja-JP" altLang="en-US"/>
              <a:pPr>
                <a:defRPr/>
              </a:pPr>
              <a:t>2021/7/19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C5621E7-0FC9-4349-8F6C-5E0A9A38C28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7907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410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E7E4B1C-9837-4D1F-951A-61137AB29F3B}" type="slidenum">
              <a:rPr lang="ja-JP" altLang="en-US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267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410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E7E4B1C-9837-4D1F-951A-61137AB29F3B}" type="slidenum">
              <a:rPr lang="ja-JP" altLang="en-US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172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410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E7E4B1C-9837-4D1F-951A-61137AB29F3B}" type="slidenum">
              <a:rPr lang="ja-JP" altLang="en-US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0139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410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E7E4B1C-9837-4D1F-951A-61137AB29F3B}" type="slidenum">
              <a:rPr lang="ja-JP" altLang="en-US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4819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410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E7E4B1C-9837-4D1F-951A-61137AB29F3B}" type="slidenum">
              <a:rPr lang="ja-JP" altLang="en-US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314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E0A95-A327-4A9D-BAF0-1C1DC1A149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761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A10D7-C9A7-447D-8875-17DC2CC25D7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06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D29D8-88FA-4B56-973A-74E04E6E5E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410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A0B98-985B-4EF2-B0EA-782643A291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122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19AC6-F73D-4FB3-9A39-63C4EF40F8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738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2227B-0F65-4CF2-B4D2-5AA0B4C8EB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678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6AEDC-A402-4F28-8060-3D1CBFEB40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441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77399-3438-4358-9BC9-2C740D3BF6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533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2FF90-D36B-47CA-BA03-618DC37403F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43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C6DFE-29AB-4F8F-8119-D839E30586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147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95E59-CCAC-44EA-A1C7-41785E76B5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752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BBA63BB-A358-413D-9078-F191F73235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83F2BA2-19FF-481C-A714-DBABE238BE1C}"/>
              </a:ext>
            </a:extLst>
          </p:cNvPr>
          <p:cNvSpPr txBox="1"/>
          <p:nvPr/>
        </p:nvSpPr>
        <p:spPr>
          <a:xfrm>
            <a:off x="765437" y="2228981"/>
            <a:ext cx="7613127" cy="1508105"/>
          </a:xfrm>
          <a:prstGeom prst="rect">
            <a:avLst/>
          </a:prstGeom>
          <a:solidFill>
            <a:srgbClr val="FFFF99"/>
          </a:solidFill>
        </p:spPr>
        <p:txBody>
          <a:bodyPr wrap="square" rtlCol="0" anchor="ctr">
            <a:spAutoFit/>
          </a:bodyPr>
          <a:lstStyle/>
          <a:p>
            <a:endParaRPr kumimoji="1" lang="en-US" altLang="ja-JP" dirty="0"/>
          </a:p>
          <a:p>
            <a:r>
              <a:rPr kumimoji="1" lang="ja-JP" altLang="en-US" sz="2800" u="sng" dirty="0" smtClean="0"/>
              <a:t>世田谷区放課後児童システム利用方法（メールアドレス登録、保護者ポータルでの入力）</a:t>
            </a:r>
            <a:endParaRPr kumimoji="1" lang="en-US" altLang="ja-JP" sz="2800" dirty="0"/>
          </a:p>
          <a:p>
            <a:endParaRPr kumimoji="1" lang="en-US" altLang="ja-JP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005064"/>
            <a:ext cx="6752381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6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39750" y="490538"/>
            <a:ext cx="19800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smtClean="0">
                <a:ea typeface="メイリオ" panose="020B0604030504040204" pitchFamily="50" charset="-128"/>
                <a:cs typeface="メイリオ" panose="020B0604030504040204" pitchFamily="50" charset="-128"/>
              </a:rPr>
              <a:t>●メールアドレス</a:t>
            </a:r>
            <a:r>
              <a:rPr lang="ja-JP" altLang="en-US" sz="1400" dirty="0">
                <a:ea typeface="メイリオ" panose="020B0604030504040204" pitchFamily="50" charset="-128"/>
                <a:cs typeface="メイリオ" panose="020B0604030504040204" pitchFamily="50" charset="-128"/>
              </a:rPr>
              <a:t>登録</a:t>
            </a:r>
          </a:p>
        </p:txBody>
      </p:sp>
      <p:sp>
        <p:nvSpPr>
          <p:cNvPr id="513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492875" y="6215211"/>
            <a:ext cx="2133600" cy="476250"/>
          </a:xfrm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 smtClean="0"/>
              <a:t>1</a:t>
            </a:r>
            <a:endParaRPr lang="en-US" altLang="ja-JP" dirty="0"/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594108" y="336550"/>
            <a:ext cx="1082348" cy="30777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ea typeface="メイリオ" panose="020B0604030504040204" pitchFamily="50" charset="-128"/>
                <a:cs typeface="メイリオ" panose="020B0604030504040204" pitchFamily="50" charset="-128"/>
              </a:rPr>
              <a:t>　保護者　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12000" y="924679"/>
            <a:ext cx="720000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ea typeface="メイリオ" panose="020B0604030504040204" pitchFamily="50" charset="-128"/>
                <a:cs typeface="メイリオ" panose="020B0604030504040204" pitchFamily="50" charset="-128"/>
              </a:rPr>
              <a:t>　１．空メールを送る　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2000" y="3553271"/>
            <a:ext cx="720000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ea typeface="メイリオ" panose="020B0604030504040204" pitchFamily="50" charset="-128"/>
                <a:cs typeface="メイリオ" panose="020B0604030504040204" pitchFamily="50" charset="-128"/>
              </a:rPr>
              <a:t>　３．リンクより利用登録ページにアクセスする　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12000" y="2132856"/>
            <a:ext cx="720000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ea typeface="メイリオ" panose="020B0604030504040204" pitchFamily="50" charset="-128"/>
                <a:cs typeface="メイリオ" panose="020B0604030504040204" pitchFamily="50" charset="-128"/>
              </a:rPr>
              <a:t>　２．登録案内メールが届く　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12360" y="4149080"/>
            <a:ext cx="720000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ea typeface="メイリオ" panose="020B0604030504040204" pitchFamily="50" charset="-128"/>
                <a:cs typeface="メイリオ" panose="020B0604030504040204" pitchFamily="50" charset="-128"/>
              </a:rPr>
              <a:t>　４．利用登録ページにて必要情報を入力し利用登録する　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12000" y="5497487"/>
            <a:ext cx="720000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ea typeface="メイリオ" panose="020B0604030504040204" pitchFamily="50" charset="-128"/>
                <a:cs typeface="メイリオ" panose="020B0604030504040204" pitchFamily="50" charset="-128"/>
              </a:rPr>
              <a:t>　５．登録完了メールが届く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901254" y="1360829"/>
            <a:ext cx="75456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ea typeface="メイリオ" panose="020B0604030504040204" pitchFamily="50" charset="-128"/>
                <a:cs typeface="メイリオ" panose="020B0604030504040204" pitchFamily="50" charset="-128"/>
              </a:rPr>
              <a:t>「メールアドレス登録について」にある２次元バーコードを読み取る</a:t>
            </a:r>
            <a:endParaRPr lang="en-US" altLang="ja-JP" sz="14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ea typeface="メイリオ" panose="020B0604030504040204" pitchFamily="50" charset="-128"/>
                <a:cs typeface="メイリオ" panose="020B0604030504040204" pitchFamily="50" charset="-128"/>
              </a:rPr>
              <a:t>または、登録用メールアドレスを入力し、空メール（件名・本文を入力せずに）を送信する</a:t>
            </a:r>
            <a:endParaRPr lang="en-US" altLang="ja-JP" sz="14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901254" y="2682474"/>
            <a:ext cx="64684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ea typeface="メイリオ" panose="020B0604030504040204" pitchFamily="50" charset="-128"/>
                <a:cs typeface="メイリオ" panose="020B0604030504040204" pitchFamily="50" charset="-128"/>
              </a:rPr>
              <a:t>数分で、登録案内メールが届きます</a:t>
            </a:r>
            <a:endParaRPr lang="en-US" altLang="ja-JP" sz="14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u="sng" dirty="0">
                <a:solidFill>
                  <a:srgbClr val="FF000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400" u="sng" dirty="0">
                <a:solidFill>
                  <a:srgbClr val="FF000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届かない場合は、</a:t>
            </a:r>
            <a:r>
              <a:rPr lang="en-US" altLang="ja-JP" sz="1400" u="sng" dirty="0">
                <a:solidFill>
                  <a:srgbClr val="FF000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sz="1400" u="sng" dirty="0">
                <a:solidFill>
                  <a:srgbClr val="FF000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迷惑メール対策</a:t>
            </a:r>
            <a:r>
              <a:rPr lang="en-US" altLang="ja-JP" sz="1400" u="sng" dirty="0">
                <a:solidFill>
                  <a:srgbClr val="FF000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  <a:r>
              <a:rPr lang="ja-JP" altLang="en-US" sz="1400" u="sng" dirty="0">
                <a:solidFill>
                  <a:srgbClr val="FF000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により受信できない可能性があります</a:t>
            </a:r>
            <a:endParaRPr lang="en-US" altLang="ja-JP" sz="1400" u="sng" dirty="0">
              <a:solidFill>
                <a:srgbClr val="FF0000"/>
              </a:solidFill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901254" y="4625422"/>
            <a:ext cx="682751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ea typeface="メイリオ" panose="020B0604030504040204" pitchFamily="50" charset="-128"/>
                <a:cs typeface="メイリオ" panose="020B0604030504040204" pitchFamily="50" charset="-128"/>
              </a:rPr>
              <a:t>「メールアドレス登録について」にある識別番号、保護者氏名等を入力いただき</a:t>
            </a:r>
            <a:endParaRPr lang="en-US" altLang="ja-JP" sz="14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ea typeface="メイリオ" panose="020B0604030504040204" pitchFamily="50" charset="-128"/>
                <a:cs typeface="メイリオ" panose="020B0604030504040204" pitchFamily="50" charset="-128"/>
              </a:rPr>
              <a:t>「登録ボタン」を押して登録します</a:t>
            </a:r>
            <a:endParaRPr lang="en-US" altLang="ja-JP" sz="14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u="sng" dirty="0">
                <a:solidFill>
                  <a:srgbClr val="FF000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400" u="sng" dirty="0">
                <a:solidFill>
                  <a:srgbClr val="FF000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識別番号は１人１人異なります、児童と保護者を紐付けるために必要になります</a:t>
            </a:r>
            <a:endParaRPr lang="en-US" altLang="ja-JP" sz="1400" u="sng" dirty="0">
              <a:solidFill>
                <a:srgbClr val="FF0000"/>
              </a:solidFill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168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グラフィカル ユーザー インターフェイス, アプリケーション, Word&#10;&#10;自動的に生成された説明">
            <a:extLst>
              <a:ext uri="{FF2B5EF4-FFF2-40B4-BE49-F238E27FC236}">
                <a16:creationId xmlns:a16="http://schemas.microsoft.com/office/drawing/2014/main" id="{99484677-3169-45E5-B0D9-664DEF43BA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209467"/>
            <a:ext cx="1779848" cy="35897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D55C65E-D9DD-483D-8521-7CF07C8BD7A3}"/>
              </a:ext>
            </a:extLst>
          </p:cNvPr>
          <p:cNvGrpSpPr/>
          <p:nvPr/>
        </p:nvGrpSpPr>
        <p:grpSpPr>
          <a:xfrm>
            <a:off x="608343" y="822586"/>
            <a:ext cx="4135793" cy="5788892"/>
            <a:chOff x="608343" y="822586"/>
            <a:chExt cx="4135793" cy="5788892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E1088833-3F5B-4BDD-A73D-781B9A453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343" y="822586"/>
              <a:ext cx="4135793" cy="5788892"/>
            </a:xfrm>
            <a:prstGeom prst="rect">
              <a:avLst/>
            </a:prstGeom>
          </p:spPr>
        </p:pic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43F7ED8F-21CE-46FA-AD2E-630BF353E4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3632" y="2057570"/>
              <a:ext cx="187743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b="1" dirty="0">
                  <a:ea typeface="メイリオ" panose="020B0604030504040204" pitchFamily="50" charset="-128"/>
                  <a:cs typeface="メイリオ" panose="020B0604030504040204" pitchFamily="50" charset="-128"/>
                </a:rPr>
                <a:t>メールアドレス</a:t>
              </a:r>
              <a:r>
                <a:rPr lang="ja-JP" altLang="en-US" sz="1200" b="1" dirty="0" smtClean="0">
                  <a:ea typeface="メイリオ" panose="020B0604030504040204" pitchFamily="50" charset="-128"/>
                  <a:cs typeface="メイリオ" panose="020B0604030504040204" pitchFamily="50" charset="-128"/>
                </a:rPr>
                <a:t>登録</a:t>
              </a:r>
              <a:r>
                <a:rPr lang="ja-JP" altLang="en-US" sz="1200" b="1" dirty="0">
                  <a:ea typeface="メイリオ" panose="020B0604030504040204" pitchFamily="50" charset="-128"/>
                  <a:cs typeface="メイリオ" panose="020B0604030504040204" pitchFamily="50" charset="-128"/>
                </a:rPr>
                <a:t>案内</a:t>
              </a:r>
              <a:endParaRPr lang="ja-JP" altLang="en-US" sz="1200" b="1" dirty="0"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3609C36C-5233-4B19-9D06-51E693ACD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841" y="1670194"/>
              <a:ext cx="76815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000" dirty="0">
                  <a:solidFill>
                    <a:srgbClr val="FF0000"/>
                  </a:solidFill>
                  <a:ea typeface="メイリオ" panose="020B0604030504040204" pitchFamily="50" charset="-128"/>
                  <a:cs typeface="メイリオ" panose="020B0604030504040204" pitchFamily="50" charset="-128"/>
                </a:rPr>
                <a:t>[</a:t>
              </a:r>
              <a:r>
                <a:rPr lang="ja-JP" altLang="en-US" sz="1000" dirty="0">
                  <a:solidFill>
                    <a:srgbClr val="FF0000"/>
                  </a:solidFill>
                  <a:ea typeface="メイリオ" panose="020B0604030504040204" pitchFamily="50" charset="-128"/>
                  <a:cs typeface="メイリオ" panose="020B0604030504040204" pitchFamily="50" charset="-128"/>
                </a:rPr>
                <a:t>施設名称</a:t>
              </a:r>
              <a:r>
                <a:rPr lang="en-US" altLang="ja-JP" sz="1000" dirty="0">
                  <a:solidFill>
                    <a:srgbClr val="FF0000"/>
                  </a:solidFill>
                  <a:ea typeface="メイリオ" panose="020B0604030504040204" pitchFamily="50" charset="-128"/>
                  <a:cs typeface="メイリオ" panose="020B0604030504040204" pitchFamily="50" charset="-128"/>
                </a:rPr>
                <a:t>]</a:t>
              </a:r>
              <a:endParaRPr lang="ja-JP" altLang="en-US" sz="1000" dirty="0">
                <a:solidFill>
                  <a:srgbClr val="FF0000"/>
                </a:solidFill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id="{B54296F7-8BCF-43BC-8CC3-E1ACBFD39D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8846" y="1426774"/>
              <a:ext cx="81945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000" dirty="0">
                  <a:solidFill>
                    <a:srgbClr val="FF0000"/>
                  </a:solidFill>
                  <a:ea typeface="メイリオ" panose="020B0604030504040204" pitchFamily="50" charset="-128"/>
                  <a:cs typeface="メイリオ" panose="020B0604030504040204" pitchFamily="50" charset="-128"/>
                </a:rPr>
                <a:t>2020/01/01</a:t>
              </a:r>
              <a:endParaRPr lang="ja-JP" altLang="en-US" sz="1000" dirty="0">
                <a:solidFill>
                  <a:srgbClr val="FF0000"/>
                </a:solidFill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3D1F8597-AA33-4C41-96D9-89E372A6F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6308" y="2834196"/>
              <a:ext cx="96853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 b="1" dirty="0">
                  <a:solidFill>
                    <a:srgbClr val="FF0000"/>
                  </a:solidFill>
                  <a:ea typeface="メイリオ" panose="020B0604030504040204" pitchFamily="50" charset="-128"/>
                  <a:cs typeface="メイリオ" panose="020B0604030504040204" pitchFamily="50" charset="-128"/>
                </a:rPr>
                <a:t>xxxxx.com</a:t>
              </a:r>
              <a:endParaRPr lang="ja-JP" altLang="en-US" sz="1200" b="1" dirty="0">
                <a:solidFill>
                  <a:srgbClr val="FF0000"/>
                </a:solidFill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6" name="Text Box 6">
              <a:extLst>
                <a:ext uri="{FF2B5EF4-FFF2-40B4-BE49-F238E27FC236}">
                  <a16:creationId xmlns:a16="http://schemas.microsoft.com/office/drawing/2014/main" id="{67F9C14D-DFB7-4327-829E-8A94C85346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0515" y="3429000"/>
              <a:ext cx="1229824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000" dirty="0">
                  <a:solidFill>
                    <a:srgbClr val="FF0000"/>
                  </a:solidFill>
                  <a:ea typeface="メイリオ" panose="020B0604030504040204" pitchFamily="50" charset="-128"/>
                  <a:cs typeface="メイリオ" panose="020B0604030504040204" pitchFamily="50" charset="-128"/>
                </a:rPr>
                <a:t>1356a9a94cbc724</a:t>
              </a:r>
              <a:endParaRPr lang="ja-JP" altLang="en-US" sz="1000" dirty="0">
                <a:solidFill>
                  <a:srgbClr val="FF0000"/>
                </a:solidFill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A6C417D5-7F71-4489-8E2D-3B0128E72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0515" y="3699358"/>
              <a:ext cx="1467068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000" dirty="0">
                  <a:solidFill>
                    <a:srgbClr val="FF0000"/>
                  </a:solidFill>
                  <a:ea typeface="メイリオ" panose="020B0604030504040204" pitchFamily="50" charset="-128"/>
                  <a:cs typeface="メイリオ" panose="020B0604030504040204" pitchFamily="50" charset="-128"/>
                </a:rPr>
                <a:t>１年生　</a:t>
              </a:r>
              <a:r>
                <a:rPr lang="ja-JP" altLang="en-US" sz="1000" dirty="0" smtClean="0">
                  <a:solidFill>
                    <a:srgbClr val="FF0000"/>
                  </a:solidFill>
                  <a:ea typeface="メイリオ" panose="020B0604030504040204" pitchFamily="50" charset="-128"/>
                  <a:cs typeface="メイリオ" panose="020B0604030504040204" pitchFamily="50" charset="-128"/>
                </a:rPr>
                <a:t>世田谷　太郎</a:t>
              </a:r>
              <a:endParaRPr lang="ja-JP" altLang="en-US" sz="1000" dirty="0">
                <a:solidFill>
                  <a:srgbClr val="FF0000"/>
                </a:solidFill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8" name="Text Box 6">
              <a:extLst>
                <a:ext uri="{FF2B5EF4-FFF2-40B4-BE49-F238E27FC236}">
                  <a16:creationId xmlns:a16="http://schemas.microsoft.com/office/drawing/2014/main" id="{2059A556-AE24-4F9B-A9C7-EC0135ABB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9996" y="4450535"/>
              <a:ext cx="248210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>
                  <a:solidFill>
                    <a:srgbClr val="0070C0"/>
                  </a:solidFill>
                  <a:ea typeface="メイリオ" panose="020B0604030504040204" pitchFamily="50" charset="-128"/>
                  <a:cs typeface="メイリオ" panose="020B0604030504040204" pitchFamily="50" charset="-128"/>
                </a:rPr>
                <a:t>touroku@xxxxx.com</a:t>
              </a:r>
              <a:endParaRPr lang="ja-JP" altLang="en-US" sz="1400" b="1" dirty="0">
                <a:solidFill>
                  <a:srgbClr val="0070C0"/>
                </a:solidFill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9" name="Text Box 6">
              <a:extLst>
                <a:ext uri="{FF2B5EF4-FFF2-40B4-BE49-F238E27FC236}">
                  <a16:creationId xmlns:a16="http://schemas.microsoft.com/office/drawing/2014/main" id="{449664BC-F746-4800-90AF-105472C54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2705" y="4328825"/>
              <a:ext cx="1467068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000" dirty="0">
                  <a:solidFill>
                    <a:srgbClr val="FF0000"/>
                  </a:solidFill>
                  <a:ea typeface="メイリオ" panose="020B0604030504040204" pitchFamily="50" charset="-128"/>
                  <a:cs typeface="メイリオ" panose="020B0604030504040204" pitchFamily="50" charset="-128"/>
                </a:rPr>
                <a:t>登録用メールアドレス</a:t>
              </a:r>
            </a:p>
          </p:txBody>
        </p:sp>
      </p:grp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539750" y="490538"/>
            <a:ext cx="18004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ea typeface="メイリオ" panose="020B0604030504040204" pitchFamily="50" charset="-128"/>
                <a:cs typeface="メイリオ" panose="020B0604030504040204" pitchFamily="50" charset="-128"/>
              </a:rPr>
              <a:t>１．空メールを送る</a:t>
            </a:r>
          </a:p>
        </p:txBody>
      </p:sp>
      <p:sp>
        <p:nvSpPr>
          <p:cNvPr id="307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/>
              <a:t>2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594108" y="336550"/>
            <a:ext cx="1082348" cy="30777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ea typeface="メイリオ" panose="020B0604030504040204" pitchFamily="50" charset="-128"/>
                <a:cs typeface="メイリオ" panose="020B0604030504040204" pitchFamily="50" charset="-128"/>
              </a:rPr>
              <a:t>　保護者　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6961" y="4755877"/>
            <a:ext cx="1695316" cy="2079524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788024" y="836712"/>
            <a:ext cx="4031873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ea typeface="メイリオ" panose="020B0604030504040204" pitchFamily="50" charset="-128"/>
                <a:cs typeface="メイリオ" panose="020B0604030504040204" pitchFamily="50" charset="-128"/>
              </a:rPr>
              <a:t>２次元バーコードが読み取れるスマートフォン、</a:t>
            </a: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ea typeface="メイリオ" panose="020B0604030504040204" pitchFamily="50" charset="-128"/>
                <a:cs typeface="メイリオ" panose="020B0604030504040204" pitchFamily="50" charset="-128"/>
              </a:rPr>
              <a:t>携帯電話で２次元バーコードを読み取ります</a:t>
            </a: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ea typeface="メイリオ" panose="020B0604030504040204" pitchFamily="50" charset="-128"/>
                <a:cs typeface="メイリオ" panose="020B0604030504040204" pitchFamily="50" charset="-128"/>
              </a:rPr>
              <a:t>登録用メールアドレスが表示されますので、</a:t>
            </a: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ea typeface="メイリオ" panose="020B0604030504040204" pitchFamily="50" charset="-128"/>
                <a:cs typeface="メイリオ" panose="020B0604030504040204" pitchFamily="50" charset="-128"/>
              </a:rPr>
              <a:t>メール送信画面にて、件名・本文を入力せずに</a:t>
            </a: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ea typeface="メイリオ" panose="020B0604030504040204" pitchFamily="50" charset="-128"/>
                <a:cs typeface="メイリオ" panose="020B0604030504040204" pitchFamily="50" charset="-128"/>
              </a:rPr>
              <a:t>メールを送信します</a:t>
            </a: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u="sng" dirty="0">
                <a:solidFill>
                  <a:srgbClr val="FF000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200" u="sng" dirty="0">
                <a:solidFill>
                  <a:srgbClr val="FF000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一部の携帯電話では、件名・本文を入力せずに</a:t>
            </a:r>
            <a:endParaRPr lang="en-US" altLang="ja-JP" sz="1200" u="sng" dirty="0">
              <a:solidFill>
                <a:srgbClr val="FF0000"/>
              </a:solidFill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u="sng" dirty="0">
                <a:solidFill>
                  <a:srgbClr val="FF000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メール送信できない場合があります</a:t>
            </a:r>
            <a:endParaRPr lang="en-US" altLang="ja-JP" sz="1200" u="sng" dirty="0">
              <a:solidFill>
                <a:srgbClr val="FF0000"/>
              </a:solidFill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u="sng" dirty="0">
                <a:solidFill>
                  <a:srgbClr val="FF000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その場合は、スペースなどを入力して送信してください</a:t>
            </a:r>
            <a:endParaRPr lang="en-US" altLang="ja-JP" sz="1200" u="sng" dirty="0">
              <a:solidFill>
                <a:srgbClr val="FF0000"/>
              </a:solidFill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u="sng" dirty="0">
              <a:solidFill>
                <a:srgbClr val="FF0000"/>
              </a:solidFill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ea typeface="メイリオ" panose="020B0604030504040204" pitchFamily="50" charset="-128"/>
                <a:cs typeface="メイリオ" panose="020B0604030504040204" pitchFamily="50" charset="-128"/>
              </a:rPr>
              <a:t>２次元バーコードが読み取れない携帯電話の場合は、</a:t>
            </a: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ea typeface="メイリオ" panose="020B0604030504040204" pitchFamily="50" charset="-128"/>
                <a:cs typeface="メイリオ" panose="020B0604030504040204" pitchFamily="50" charset="-128"/>
              </a:rPr>
              <a:t>宛先に登録用メールアドレスを直接入力して、</a:t>
            </a: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ea typeface="メイリオ" panose="020B0604030504040204" pitchFamily="50" charset="-128"/>
                <a:cs typeface="メイリオ" panose="020B0604030504040204" pitchFamily="50" charset="-128"/>
              </a:rPr>
              <a:t>送信してください</a:t>
            </a: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1A018381-4A93-45F7-8902-E0F283190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417" y="4965414"/>
            <a:ext cx="133882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solidFill>
                  <a:srgbClr val="FF000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空メールを送信する</a:t>
            </a:r>
          </a:p>
        </p:txBody>
      </p:sp>
      <p:pic>
        <p:nvPicPr>
          <p:cNvPr id="7" name="図 6" descr="QR コード&#10;&#10;自動的に生成された説明">
            <a:extLst>
              <a:ext uri="{FF2B5EF4-FFF2-40B4-BE49-F238E27FC236}">
                <a16:creationId xmlns:a16="http://schemas.microsoft.com/office/drawing/2014/main" id="{0ED1DC86-CA96-4000-B9E8-AF9F81FBEF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17" y="3822468"/>
            <a:ext cx="1409524" cy="1409524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239F6FD-3C72-47ED-B8E6-02A81482BDA3}"/>
              </a:ext>
            </a:extLst>
          </p:cNvPr>
          <p:cNvSpPr/>
          <p:nvPr/>
        </p:nvSpPr>
        <p:spPr>
          <a:xfrm>
            <a:off x="973365" y="4841129"/>
            <a:ext cx="688609" cy="6924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370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539750" y="490538"/>
            <a:ext cx="23887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ea typeface="メイリオ" panose="020B0604030504040204" pitchFamily="50" charset="-128"/>
                <a:cs typeface="メイリオ" panose="020B0604030504040204" pitchFamily="50" charset="-128"/>
              </a:rPr>
              <a:t>２ ．登録案内メールが届く</a:t>
            </a:r>
          </a:p>
        </p:txBody>
      </p:sp>
      <p:sp>
        <p:nvSpPr>
          <p:cNvPr id="307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/>
              <a:t>3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594108" y="336550"/>
            <a:ext cx="1082348" cy="30777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ea typeface="メイリオ" panose="020B0604030504040204" pitchFamily="50" charset="-128"/>
                <a:cs typeface="メイリオ" panose="020B0604030504040204" pitchFamily="50" charset="-128"/>
              </a:rPr>
              <a:t>　保護者　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788024" y="1884888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995936" y="1021548"/>
            <a:ext cx="469086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ea typeface="メイリオ" panose="020B0604030504040204" pitchFamily="50" charset="-128"/>
                <a:cs typeface="メイリオ" panose="020B0604030504040204" pitchFamily="50" charset="-128"/>
              </a:rPr>
              <a:t>「登録案内メール」が届かない場合は、</a:t>
            </a: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ea typeface="メイリオ" panose="020B0604030504040204" pitchFamily="50" charset="-128"/>
                <a:cs typeface="メイリオ" panose="020B0604030504040204" pitchFamily="50" charset="-128"/>
              </a:rPr>
              <a:t>下記を参考に、</a:t>
            </a:r>
            <a:r>
              <a:rPr lang="ja-JP" altLang="en-US" sz="1200" b="1" u="sng" dirty="0">
                <a:solidFill>
                  <a:srgbClr val="FF000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迷惑メール対策の解除</a:t>
            </a:r>
            <a:r>
              <a:rPr lang="ja-JP" altLang="en-US" sz="1200" dirty="0">
                <a:ea typeface="メイリオ" panose="020B0604030504040204" pitchFamily="50" charset="-128"/>
                <a:cs typeface="メイリオ" panose="020B0604030504040204" pitchFamily="50" charset="-128"/>
              </a:rPr>
              <a:t>をお願いします</a:t>
            </a: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724" y="1966193"/>
            <a:ext cx="3909060" cy="7239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228" y="2819459"/>
            <a:ext cx="4030980" cy="92202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9716" y="3890372"/>
            <a:ext cx="4076700" cy="906780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9DBC5E95-AEC2-4F01-A944-5CE9B9833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57" y="1296378"/>
            <a:ext cx="25362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chemeClr val="bg1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200" b="1" dirty="0">
                <a:solidFill>
                  <a:schemeClr val="bg1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入退室メール</a:t>
            </a:r>
            <a:r>
              <a:rPr lang="en-US" altLang="ja-JP" sz="1200" b="1" dirty="0">
                <a:solidFill>
                  <a:schemeClr val="bg1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200" b="1" dirty="0">
                <a:solidFill>
                  <a:schemeClr val="bg1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 登録案内メール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A6C3222D-7044-4CF5-B266-723592114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650" y="1658110"/>
            <a:ext cx="121539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b="1" dirty="0">
                <a:ea typeface="メイリオ" panose="020B0604030504040204" pitchFamily="50" charset="-128"/>
                <a:cs typeface="メイリオ" panose="020B0604030504040204" pitchFamily="50" charset="-128"/>
              </a:rPr>
              <a:t>mail@xxxxx.com</a:t>
            </a:r>
            <a:endParaRPr lang="ja-JP" altLang="en-US" sz="1000" b="1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D9634D59-3920-4460-8886-47666A78E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216" y="2335736"/>
            <a:ext cx="21435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b="1" dirty="0"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00" b="1" dirty="0">
                <a:ea typeface="メイリオ" panose="020B0604030504040204" pitchFamily="50" charset="-128"/>
                <a:cs typeface="メイリオ" panose="020B0604030504040204" pitchFamily="50" charset="-128"/>
              </a:rPr>
              <a:t>入退室メール</a:t>
            </a:r>
            <a:r>
              <a:rPr lang="en-US" altLang="ja-JP" sz="1000" b="1" dirty="0"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000" b="1" dirty="0">
                <a:ea typeface="メイリオ" panose="020B0604030504040204" pitchFamily="50" charset="-128"/>
                <a:cs typeface="メイリオ" panose="020B0604030504040204" pitchFamily="50" charset="-128"/>
              </a:rPr>
              <a:t> 登録案内メール</a:t>
            </a:r>
          </a:p>
        </p:txBody>
      </p:sp>
      <p:pic>
        <p:nvPicPr>
          <p:cNvPr id="4" name="図 3" descr="テキスト, 手紙, メール&#10;&#10;自動的に生成された説明">
            <a:extLst>
              <a:ext uri="{FF2B5EF4-FFF2-40B4-BE49-F238E27FC236}">
                <a16:creationId xmlns:a16="http://schemas.microsoft.com/office/drawing/2014/main" id="{85BC7EBE-4C9C-42DD-A888-B7A246E4F8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30" y="1003111"/>
            <a:ext cx="2794907" cy="65214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8002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テキスト, 手紙, メール&#10;&#10;自動的に生成された説明">
            <a:extLst>
              <a:ext uri="{FF2B5EF4-FFF2-40B4-BE49-F238E27FC236}">
                <a16:creationId xmlns:a16="http://schemas.microsoft.com/office/drawing/2014/main" id="{A34B995B-AFC7-4922-B659-1C02BFD5B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30" y="1003111"/>
            <a:ext cx="2794907" cy="65214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539750" y="490538"/>
            <a:ext cx="56204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ea typeface="メイリオ" panose="020B0604030504040204" pitchFamily="50" charset="-128"/>
                <a:cs typeface="メイリオ" panose="020B0604030504040204" pitchFamily="50" charset="-128"/>
              </a:rPr>
              <a:t>３ ．リンクより利用（メールアドレス）登録ページにアクセスする</a:t>
            </a:r>
          </a:p>
        </p:txBody>
      </p:sp>
      <p:sp>
        <p:nvSpPr>
          <p:cNvPr id="307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/>
              <a:t>4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594108" y="336550"/>
            <a:ext cx="1082348" cy="30777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ea typeface="メイリオ" panose="020B0604030504040204" pitchFamily="50" charset="-128"/>
                <a:cs typeface="メイリオ" panose="020B0604030504040204" pitchFamily="50" charset="-128"/>
              </a:rPr>
              <a:t>　保護者　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788024" y="1884888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3974747" y="3140968"/>
            <a:ext cx="885285" cy="1008112"/>
          </a:xfrm>
          <a:prstGeom prst="rightArrow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F1199435-0858-4EE2-A1D4-521FF6CDB7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07" y="977026"/>
            <a:ext cx="2939143" cy="6858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B9C4CF1-57E8-4EF6-9909-91C4CCD78471}"/>
              </a:ext>
            </a:extLst>
          </p:cNvPr>
          <p:cNvSpPr/>
          <p:nvPr/>
        </p:nvSpPr>
        <p:spPr>
          <a:xfrm>
            <a:off x="595555" y="3954197"/>
            <a:ext cx="2794907" cy="6269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539750" y="490538"/>
            <a:ext cx="62889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ea typeface="メイリオ" panose="020B0604030504040204" pitchFamily="50" charset="-128"/>
                <a:cs typeface="メイリオ" panose="020B0604030504040204" pitchFamily="50" charset="-128"/>
              </a:rPr>
              <a:t>４．利用（メールアドレス）登録ページにて必要情報を入力し利用登録する</a:t>
            </a:r>
          </a:p>
        </p:txBody>
      </p:sp>
      <p:sp>
        <p:nvSpPr>
          <p:cNvPr id="307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/>
              <a:t>5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594108" y="336550"/>
            <a:ext cx="1082348" cy="30777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ea typeface="メイリオ" panose="020B0604030504040204" pitchFamily="50" charset="-128"/>
                <a:cs typeface="メイリオ" panose="020B0604030504040204" pitchFamily="50" charset="-128"/>
              </a:rPr>
              <a:t>　保護者　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788024" y="1884888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652120" y="4437112"/>
            <a:ext cx="30346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ea typeface="メイリオ" panose="020B0604030504040204" pitchFamily="50" charset="-128"/>
                <a:cs typeface="メイリオ" panose="020B0604030504040204" pitchFamily="50" charset="-128"/>
              </a:rPr>
              <a:t>「メールアドレス登録について」にある識別番号、保護者氏名等を</a:t>
            </a: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ea typeface="メイリオ" panose="020B0604030504040204" pitchFamily="50" charset="-128"/>
                <a:cs typeface="メイリオ" panose="020B0604030504040204" pitchFamily="50" charset="-128"/>
              </a:rPr>
              <a:t>入力（選択）いただき、「登録ボタン」を押して利用登録します</a:t>
            </a: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4" name="図 13" descr="テキスト&#10;&#10;自動的に生成された説明">
            <a:extLst>
              <a:ext uri="{FF2B5EF4-FFF2-40B4-BE49-F238E27FC236}">
                <a16:creationId xmlns:a16="http://schemas.microsoft.com/office/drawing/2014/main" id="{481C55AA-8D64-4350-8B03-3095221E39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07" y="980730"/>
            <a:ext cx="2263140" cy="52806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図 2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20764F73-179C-4A0A-8463-57004FDA39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27" y="1342540"/>
            <a:ext cx="2263140" cy="52806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正方形/長方形 8"/>
          <p:cNvSpPr/>
          <p:nvPr/>
        </p:nvSpPr>
        <p:spPr>
          <a:xfrm>
            <a:off x="3208879" y="5515459"/>
            <a:ext cx="2263139" cy="45182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88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539750" y="490538"/>
            <a:ext cx="23391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ea typeface="メイリオ" panose="020B0604030504040204" pitchFamily="50" charset="-128"/>
                <a:cs typeface="メイリオ" panose="020B0604030504040204" pitchFamily="50" charset="-128"/>
              </a:rPr>
              <a:t>５．登録完了メールが届く</a:t>
            </a:r>
          </a:p>
        </p:txBody>
      </p:sp>
      <p:sp>
        <p:nvSpPr>
          <p:cNvPr id="307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/>
              <a:t>6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594108" y="336550"/>
            <a:ext cx="1082348" cy="30777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ea typeface="メイリオ" panose="020B0604030504040204" pitchFamily="50" charset="-128"/>
                <a:cs typeface="メイリオ" panose="020B0604030504040204" pitchFamily="50" charset="-128"/>
              </a:rPr>
              <a:t>　保護者　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788024" y="1884888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451324" y="1028314"/>
            <a:ext cx="469086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ea typeface="メイリオ" panose="020B0604030504040204" pitchFamily="50" charset="-128"/>
                <a:cs typeface="メイリオ" panose="020B0604030504040204" pitchFamily="50" charset="-128"/>
              </a:rPr>
              <a:t>登録完了メールが届きます</a:t>
            </a: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ea typeface="メイリオ" panose="020B0604030504040204" pitchFamily="50" charset="-128"/>
                <a:cs typeface="メイリオ" panose="020B0604030504040204" pitchFamily="50" charset="-128"/>
              </a:rPr>
              <a:t>→　入室（来所）時、退室（退所）時に</a:t>
            </a: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ea typeface="メイリオ" panose="020B0604030504040204" pitchFamily="50" charset="-128"/>
                <a:cs typeface="メイリオ" panose="020B0604030504040204" pitchFamily="50" charset="-128"/>
              </a:rPr>
              <a:t>　　ＩＣカード／２次元バーコードをかざすと</a:t>
            </a: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ea typeface="メイリオ" panose="020B0604030504040204" pitchFamily="50" charset="-128"/>
                <a:cs typeface="メイリオ" panose="020B0604030504040204" pitchFamily="50" charset="-128"/>
              </a:rPr>
              <a:t>　　登録されたメールアドレスにメールが届きます</a:t>
            </a: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ea typeface="メイリオ" panose="020B0604030504040204" pitchFamily="50" charset="-128"/>
                <a:cs typeface="メイリオ" panose="020B0604030504040204" pitchFamily="50" charset="-128"/>
              </a:rPr>
              <a:t>　 クリックすると、ログインページへ移行。</a:t>
            </a:r>
            <a:endParaRPr lang="en-US" altLang="ja-JP" sz="1200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C3D59074-58C0-4141-B540-E9D281B51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509" y="1599246"/>
            <a:ext cx="121539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b="1" dirty="0">
                <a:ea typeface="メイリオ" panose="020B0604030504040204" pitchFamily="50" charset="-128"/>
                <a:cs typeface="メイリオ" panose="020B0604030504040204" pitchFamily="50" charset="-128"/>
              </a:rPr>
              <a:t>mail@xxxxx.com</a:t>
            </a:r>
            <a:endParaRPr lang="ja-JP" altLang="en-US" sz="1000" b="1" dirty="0"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DF98280F-0F33-4BFF-AC63-227BC0058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80" y="1028314"/>
            <a:ext cx="2468880" cy="57607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右矢印 4"/>
          <p:cNvSpPr/>
          <p:nvPr/>
        </p:nvSpPr>
        <p:spPr>
          <a:xfrm>
            <a:off x="2195736" y="4869160"/>
            <a:ext cx="1512168" cy="242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977904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3778</TotalTime>
  <Words>487</Words>
  <Application>Microsoft Office PowerPoint</Application>
  <PresentationFormat>画面に合わせる (4:3)</PresentationFormat>
  <Paragraphs>116</Paragraphs>
  <Slides>7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ＭＳ Ｐゴシック</vt:lpstr>
      <vt:lpstr>メイリオ</vt:lpstr>
      <vt:lpstr>Arial</vt:lpstr>
      <vt:lpstr>Calibri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koba</dc:creator>
  <cp:lastModifiedBy>06550321</cp:lastModifiedBy>
  <cp:revision>68</cp:revision>
  <dcterms:created xsi:type="dcterms:W3CDTF">2015-03-26T05:40:55Z</dcterms:created>
  <dcterms:modified xsi:type="dcterms:W3CDTF">2021-07-19T06:13:26Z</dcterms:modified>
</cp:coreProperties>
</file>