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9"/>
  </p:notesMasterIdLst>
  <p:handoutMasterIdLst>
    <p:handoutMasterId r:id="rId30"/>
  </p:handoutMasterIdLst>
  <p:sldIdLst>
    <p:sldId id="258" r:id="rId2"/>
    <p:sldId id="257" r:id="rId3"/>
    <p:sldId id="259" r:id="rId4"/>
    <p:sldId id="260" r:id="rId5"/>
    <p:sldId id="263" r:id="rId6"/>
    <p:sldId id="262" r:id="rId7"/>
    <p:sldId id="261" r:id="rId8"/>
    <p:sldId id="285" r:id="rId9"/>
    <p:sldId id="276" r:id="rId10"/>
    <p:sldId id="264" r:id="rId11"/>
    <p:sldId id="265" r:id="rId12"/>
    <p:sldId id="275" r:id="rId13"/>
    <p:sldId id="266" r:id="rId14"/>
    <p:sldId id="274" r:id="rId15"/>
    <p:sldId id="272" r:id="rId16"/>
    <p:sldId id="270" r:id="rId17"/>
    <p:sldId id="267" r:id="rId18"/>
    <p:sldId id="282" r:id="rId19"/>
    <p:sldId id="283" r:id="rId20"/>
    <p:sldId id="271" r:id="rId21"/>
    <p:sldId id="268" r:id="rId22"/>
    <p:sldId id="281" r:id="rId23"/>
    <p:sldId id="280" r:id="rId24"/>
    <p:sldId id="279" r:id="rId25"/>
    <p:sldId id="278" r:id="rId26"/>
    <p:sldId id="277" r:id="rId27"/>
    <p:sldId id="273" r:id="rId28"/>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2694608-9469-4E1B-A916-600C4A7365E1}">
          <p14:sldIdLst>
            <p14:sldId id="258"/>
            <p14:sldId id="257"/>
            <p14:sldId id="259"/>
            <p14:sldId id="260"/>
            <p14:sldId id="263"/>
            <p14:sldId id="262"/>
            <p14:sldId id="261"/>
            <p14:sldId id="285"/>
            <p14:sldId id="276"/>
            <p14:sldId id="264"/>
            <p14:sldId id="265"/>
            <p14:sldId id="275"/>
            <p14:sldId id="266"/>
            <p14:sldId id="274"/>
            <p14:sldId id="272"/>
            <p14:sldId id="270"/>
            <p14:sldId id="267"/>
            <p14:sldId id="282"/>
            <p14:sldId id="283"/>
            <p14:sldId id="271"/>
            <p14:sldId id="268"/>
            <p14:sldId id="281"/>
            <p14:sldId id="280"/>
            <p14:sldId id="279"/>
            <p14:sldId id="278"/>
            <p14:sldId id="277"/>
            <p14:sldId id="273"/>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76" autoAdjust="0"/>
  </p:normalViewPr>
  <p:slideViewPr>
    <p:cSldViewPr>
      <p:cViewPr varScale="1">
        <p:scale>
          <a:sx n="69" d="100"/>
          <a:sy n="69" d="100"/>
        </p:scale>
        <p:origin x="-118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674" cy="494107"/>
          </a:xfrm>
          <a:prstGeom prst="rect">
            <a:avLst/>
          </a:prstGeom>
        </p:spPr>
        <p:txBody>
          <a:bodyPr vert="horz" lIns="90800" tIns="45400" rIns="90800" bIns="4540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16" y="1"/>
            <a:ext cx="2918673" cy="494107"/>
          </a:xfrm>
          <a:prstGeom prst="rect">
            <a:avLst/>
          </a:prstGeom>
        </p:spPr>
        <p:txBody>
          <a:bodyPr vert="horz" lIns="90800" tIns="45400" rIns="90800" bIns="45400" rtlCol="0"/>
          <a:lstStyle>
            <a:lvl1pPr algn="r">
              <a:defRPr sz="1200"/>
            </a:lvl1pPr>
          </a:lstStyle>
          <a:p>
            <a:fld id="{4F2B0E9C-B895-4C2D-B8F5-E3E46493A057}" type="datetimeFigureOut">
              <a:rPr kumimoji="1" lang="ja-JP" altLang="en-US" smtClean="0"/>
              <a:t>2019/12/9</a:t>
            </a:fld>
            <a:endParaRPr kumimoji="1" lang="ja-JP" altLang="en-US"/>
          </a:p>
        </p:txBody>
      </p:sp>
      <p:sp>
        <p:nvSpPr>
          <p:cNvPr id="4" name="フッター プレースホルダー 3"/>
          <p:cNvSpPr>
            <a:spLocks noGrp="1"/>
          </p:cNvSpPr>
          <p:nvPr>
            <p:ph type="ftr" sz="quarter" idx="2"/>
          </p:nvPr>
        </p:nvSpPr>
        <p:spPr>
          <a:xfrm>
            <a:off x="1" y="9373804"/>
            <a:ext cx="2918674" cy="494107"/>
          </a:xfrm>
          <a:prstGeom prst="rect">
            <a:avLst/>
          </a:prstGeom>
        </p:spPr>
        <p:txBody>
          <a:bodyPr vert="horz" lIns="90800" tIns="45400" rIns="90800" bIns="4540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16" y="9373804"/>
            <a:ext cx="2918673" cy="494107"/>
          </a:xfrm>
          <a:prstGeom prst="rect">
            <a:avLst/>
          </a:prstGeom>
        </p:spPr>
        <p:txBody>
          <a:bodyPr vert="horz" lIns="90800" tIns="45400" rIns="90800" bIns="45400" rtlCol="0" anchor="b"/>
          <a:lstStyle>
            <a:lvl1pPr algn="r">
              <a:defRPr sz="1200"/>
            </a:lvl1pPr>
          </a:lstStyle>
          <a:p>
            <a:fld id="{71BDC552-D98B-4A3A-9350-C3E5E288AE41}" type="slidenum">
              <a:rPr kumimoji="1" lang="ja-JP" altLang="en-US" smtClean="0"/>
              <a:t>‹#›</a:t>
            </a:fld>
            <a:endParaRPr kumimoji="1" lang="ja-JP" altLang="en-US"/>
          </a:p>
        </p:txBody>
      </p:sp>
    </p:spTree>
    <p:extLst>
      <p:ext uri="{BB962C8B-B14F-4D97-AF65-F5344CB8AC3E}">
        <p14:creationId xmlns:p14="http://schemas.microsoft.com/office/powerpoint/2010/main" val="19752739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0" cy="493475"/>
          </a:xfrm>
          <a:prstGeom prst="rect">
            <a:avLst/>
          </a:prstGeom>
        </p:spPr>
        <p:txBody>
          <a:bodyPr vert="horz" lIns="90800" tIns="45400" rIns="90800" bIns="454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0" cy="493475"/>
          </a:xfrm>
          <a:prstGeom prst="rect">
            <a:avLst/>
          </a:prstGeom>
        </p:spPr>
        <p:txBody>
          <a:bodyPr vert="horz" lIns="90800" tIns="45400" rIns="90800" bIns="45400" rtlCol="0"/>
          <a:lstStyle>
            <a:lvl1pPr algn="r">
              <a:defRPr sz="1200"/>
            </a:lvl1pPr>
          </a:lstStyle>
          <a:p>
            <a:fld id="{602F0770-4683-46ED-9DEB-0CD2FDB2DE57}" type="datetimeFigureOut">
              <a:rPr kumimoji="1" lang="ja-JP" altLang="en-US" smtClean="0"/>
              <a:t>2019/12/9</a:t>
            </a:fld>
            <a:endParaRPr kumimoji="1" lang="ja-JP" altLang="en-US"/>
          </a:p>
        </p:txBody>
      </p:sp>
      <p:sp>
        <p:nvSpPr>
          <p:cNvPr id="4" name="スライド イメージ プレースホルダー 3"/>
          <p:cNvSpPr>
            <a:spLocks noGrp="1" noRot="1" noChangeAspect="1"/>
          </p:cNvSpPr>
          <p:nvPr>
            <p:ph type="sldImg" idx="2"/>
          </p:nvPr>
        </p:nvSpPr>
        <p:spPr>
          <a:xfrm>
            <a:off x="903288" y="739775"/>
            <a:ext cx="4932362" cy="3700463"/>
          </a:xfrm>
          <a:prstGeom prst="rect">
            <a:avLst/>
          </a:prstGeom>
          <a:noFill/>
          <a:ln w="12700">
            <a:solidFill>
              <a:prstClr val="black"/>
            </a:solidFill>
          </a:ln>
        </p:spPr>
        <p:txBody>
          <a:bodyPr vert="horz" lIns="90800" tIns="45400" rIns="90800" bIns="45400" rtlCol="0" anchor="ctr"/>
          <a:lstStyle/>
          <a:p>
            <a:endParaRPr lang="ja-JP" altLang="en-US"/>
          </a:p>
        </p:txBody>
      </p:sp>
      <p:sp>
        <p:nvSpPr>
          <p:cNvPr id="5" name="ノート プレースホルダー 4"/>
          <p:cNvSpPr>
            <a:spLocks noGrp="1"/>
          </p:cNvSpPr>
          <p:nvPr>
            <p:ph type="body" sz="quarter" idx="3"/>
          </p:nvPr>
        </p:nvSpPr>
        <p:spPr>
          <a:xfrm>
            <a:off x="673577" y="4688008"/>
            <a:ext cx="5388610" cy="4441270"/>
          </a:xfrm>
          <a:prstGeom prst="rect">
            <a:avLst/>
          </a:prstGeom>
        </p:spPr>
        <p:txBody>
          <a:bodyPr vert="horz" lIns="90800" tIns="45400" rIns="90800" bIns="4540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4302"/>
            <a:ext cx="2918830" cy="493475"/>
          </a:xfrm>
          <a:prstGeom prst="rect">
            <a:avLst/>
          </a:prstGeom>
        </p:spPr>
        <p:txBody>
          <a:bodyPr vert="horz" lIns="90800" tIns="45400" rIns="90800" bIns="454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4302"/>
            <a:ext cx="2918830" cy="493475"/>
          </a:xfrm>
          <a:prstGeom prst="rect">
            <a:avLst/>
          </a:prstGeom>
        </p:spPr>
        <p:txBody>
          <a:bodyPr vert="horz" lIns="90800" tIns="45400" rIns="90800" bIns="45400" rtlCol="0" anchor="b"/>
          <a:lstStyle>
            <a:lvl1pPr algn="r">
              <a:defRPr sz="1200"/>
            </a:lvl1pPr>
          </a:lstStyle>
          <a:p>
            <a:fld id="{F4ACDFF7-2094-4EA6-A552-8A76D4011646}" type="slidenum">
              <a:rPr kumimoji="1" lang="ja-JP" altLang="en-US" smtClean="0"/>
              <a:t>‹#›</a:t>
            </a:fld>
            <a:endParaRPr kumimoji="1" lang="ja-JP" altLang="en-US"/>
          </a:p>
        </p:txBody>
      </p:sp>
    </p:spTree>
    <p:extLst>
      <p:ext uri="{BB962C8B-B14F-4D97-AF65-F5344CB8AC3E}">
        <p14:creationId xmlns:p14="http://schemas.microsoft.com/office/powerpoint/2010/main" val="36566785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a:t>
            </a:fld>
            <a:endParaRPr kumimoji="1" lang="ja-JP" altLang="en-US"/>
          </a:p>
        </p:txBody>
      </p:sp>
    </p:spTree>
    <p:extLst>
      <p:ext uri="{BB962C8B-B14F-4D97-AF65-F5344CB8AC3E}">
        <p14:creationId xmlns:p14="http://schemas.microsoft.com/office/powerpoint/2010/main" val="32600178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達成できなかったけど、がんばったじゃないですか。（</a:t>
            </a:r>
            <a:r>
              <a:rPr kumimoji="1" lang="en-US" altLang="ja-JP" dirty="0" smtClean="0"/>
              <a:t>A</a:t>
            </a:r>
            <a:r>
              <a:rPr kumimoji="1" lang="ja-JP" altLang="en-US" dirty="0" smtClean="0"/>
              <a:t>評定）ではなく、</a:t>
            </a:r>
            <a:endParaRPr kumimoji="1" lang="en-US" altLang="ja-JP" dirty="0" smtClean="0"/>
          </a:p>
          <a:p>
            <a:r>
              <a:rPr kumimoji="1" lang="ja-JP" altLang="en-US" dirty="0" smtClean="0"/>
              <a:t>達成できなかったなら、改善案を示し、改善する姿勢を示す。（萎縮ではなくチャレンジ）</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10</a:t>
            </a:fld>
            <a:endParaRPr kumimoji="1" lang="ja-JP" altLang="en-US"/>
          </a:p>
        </p:txBody>
      </p:sp>
    </p:spTree>
    <p:extLst>
      <p:ext uri="{BB962C8B-B14F-4D97-AF65-F5344CB8AC3E}">
        <p14:creationId xmlns:p14="http://schemas.microsoft.com/office/powerpoint/2010/main" val="2505868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人件費、非資金的なコスト、間接コストを説明。</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11</a:t>
            </a:fld>
            <a:endParaRPr kumimoji="1" lang="ja-JP" altLang="en-US"/>
          </a:p>
        </p:txBody>
      </p:sp>
    </p:spTree>
    <p:extLst>
      <p:ext uri="{BB962C8B-B14F-4D97-AF65-F5344CB8AC3E}">
        <p14:creationId xmlns:p14="http://schemas.microsoft.com/office/powerpoint/2010/main" val="77201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行動量（アウトプット）のコスト分析をすると、利用者一人あたりコストが５千円。利用者負担が低い。となる。</a:t>
            </a:r>
            <a:endParaRPr kumimoji="1" lang="en-US" altLang="ja-JP" dirty="0" smtClean="0"/>
          </a:p>
          <a:p>
            <a:r>
              <a:rPr kumimoji="1" lang="ja-JP" altLang="en-US" dirty="0" smtClean="0"/>
              <a:t>費用対効果としては妥当とは言えない。</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12</a:t>
            </a:fld>
            <a:endParaRPr kumimoji="1" lang="ja-JP" altLang="en-US"/>
          </a:p>
        </p:txBody>
      </p:sp>
    </p:spTree>
    <p:extLst>
      <p:ext uri="{BB962C8B-B14F-4D97-AF65-F5344CB8AC3E}">
        <p14:creationId xmlns:p14="http://schemas.microsoft.com/office/powerpoint/2010/main" val="3973006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福祉、教育、文化など、数値測定のみで機械的な対応では、評価することが適切でない、または難しいものなどへの配慮すべき点を記載する。</a:t>
            </a:r>
            <a:endParaRPr kumimoji="1" lang="en-US" altLang="ja-JP" dirty="0" smtClean="0"/>
          </a:p>
          <a:p>
            <a:r>
              <a:rPr kumimoji="1" lang="ja-JP" altLang="en-US" dirty="0" smtClean="0"/>
              <a:t>事業の後ろ向き</a:t>
            </a:r>
            <a:r>
              <a:rPr kumimoji="1" lang="ja-JP" altLang="en-US" dirty="0" err="1" smtClean="0"/>
              <a:t>な</a:t>
            </a:r>
            <a:r>
              <a:rPr kumimoji="1" lang="ja-JP" altLang="en-US" dirty="0" smtClean="0"/>
              <a:t>言い訳を記載するものではないが、割と言い訳が記載してあることが多い。</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13</a:t>
            </a:fld>
            <a:endParaRPr kumimoji="1" lang="ja-JP" altLang="en-US"/>
          </a:p>
        </p:txBody>
      </p:sp>
    </p:spTree>
    <p:extLst>
      <p:ext uri="{BB962C8B-B14F-4D97-AF65-F5344CB8AC3E}">
        <p14:creationId xmlns:p14="http://schemas.microsoft.com/office/powerpoint/2010/main" val="9103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それぞれの項目で客観的に評価することで、事業を継続させるには事業を否定する情報や、事業を廃止するには事業を肯定する情報が記載されることもある。</a:t>
            </a:r>
            <a:endParaRPr kumimoji="1" lang="en-US" altLang="ja-JP" dirty="0" smtClean="0"/>
          </a:p>
          <a:p>
            <a:r>
              <a:rPr kumimoji="1" lang="ja-JP" altLang="en-US" dirty="0" smtClean="0"/>
              <a:t>それらを総合的に評価する必要がある。</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14</a:t>
            </a:fld>
            <a:endParaRPr kumimoji="1" lang="ja-JP" altLang="en-US"/>
          </a:p>
        </p:txBody>
      </p:sp>
    </p:spTree>
    <p:extLst>
      <p:ext uri="{BB962C8B-B14F-4D97-AF65-F5344CB8AC3E}">
        <p14:creationId xmlns:p14="http://schemas.microsoft.com/office/powerpoint/2010/main" val="1397613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smtClean="0"/>
              <a:t>実績中心の場合、目的が「理想」になっていることが多い。わずかの投資でもよいことに使ったからよいということになっている（これはアウトプット）</a:t>
            </a:r>
            <a:endParaRPr lang="en-US" altLang="ja-JP" dirty="0" smtClean="0"/>
          </a:p>
          <a:p>
            <a:r>
              <a:rPr kumimoji="1" lang="ja-JP" altLang="en-US" dirty="0" smtClean="0"/>
              <a:t>アウトカムは、健康のために野菜を摂取。一定量がないと効果がない。など。</a:t>
            </a:r>
            <a:endParaRPr kumimoji="1" lang="en-US" altLang="ja-JP" dirty="0" smtClean="0"/>
          </a:p>
          <a:p>
            <a:r>
              <a:rPr kumimoji="1" lang="ja-JP" altLang="en-US" dirty="0" smtClean="0"/>
              <a:t>うすいお酒をいくらのんでも酔わない。というのが分かりやすいか。</a:t>
            </a:r>
            <a:endParaRPr kumimoji="1" lang="en-US" altLang="ja-JP" dirty="0" smtClean="0"/>
          </a:p>
          <a:p>
            <a:r>
              <a:rPr kumimoji="1" lang="ja-JP" altLang="en-US" dirty="0" smtClean="0"/>
              <a:t>また、就労支援などは、数値目標を達成するために、すぐ仕事を辞めてしまってもとりあえず就職させてしまおうということになってはいけないので、追加で代替の指標を設定することが求められる。</a:t>
            </a:r>
            <a:endParaRPr kumimoji="1" lang="en-US" altLang="ja-JP" dirty="0" smtClean="0"/>
          </a:p>
          <a:p>
            <a:r>
              <a:rPr kumimoji="1" lang="ja-JP" altLang="en-US" dirty="0" smtClean="0"/>
              <a:t>計測する数値はどんどん増えていくかもしれない。「測りすぎ」に注意！</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15</a:t>
            </a:fld>
            <a:endParaRPr kumimoji="1" lang="ja-JP" altLang="en-US"/>
          </a:p>
        </p:txBody>
      </p:sp>
    </p:spTree>
    <p:extLst>
      <p:ext uri="{BB962C8B-B14F-4D97-AF65-F5344CB8AC3E}">
        <p14:creationId xmlns:p14="http://schemas.microsoft.com/office/powerpoint/2010/main" val="2581280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16</a:t>
            </a:fld>
            <a:endParaRPr kumimoji="1" lang="ja-JP" altLang="en-US"/>
          </a:p>
        </p:txBody>
      </p:sp>
    </p:spTree>
    <p:extLst>
      <p:ext uri="{BB962C8B-B14F-4D97-AF65-F5344CB8AC3E}">
        <p14:creationId xmlns:p14="http://schemas.microsoft.com/office/powerpoint/2010/main" val="39251248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17</a:t>
            </a:fld>
            <a:endParaRPr kumimoji="1" lang="ja-JP" altLang="en-US"/>
          </a:p>
        </p:txBody>
      </p:sp>
    </p:spTree>
    <p:extLst>
      <p:ext uri="{BB962C8B-B14F-4D97-AF65-F5344CB8AC3E}">
        <p14:creationId xmlns:p14="http://schemas.microsoft.com/office/powerpoint/2010/main" val="32419656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18</a:t>
            </a:fld>
            <a:endParaRPr kumimoji="1" lang="ja-JP" altLang="en-US"/>
          </a:p>
        </p:txBody>
      </p:sp>
    </p:spTree>
    <p:extLst>
      <p:ext uri="{BB962C8B-B14F-4D97-AF65-F5344CB8AC3E}">
        <p14:creationId xmlns:p14="http://schemas.microsoft.com/office/powerpoint/2010/main" val="4063641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19</a:t>
            </a:fld>
            <a:endParaRPr kumimoji="1" lang="ja-JP" altLang="en-US"/>
          </a:p>
        </p:txBody>
      </p:sp>
    </p:spTree>
    <p:extLst>
      <p:ext uri="{BB962C8B-B14F-4D97-AF65-F5344CB8AC3E}">
        <p14:creationId xmlns:p14="http://schemas.microsoft.com/office/powerpoint/2010/main" val="3614427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　</a:t>
            </a:r>
            <a:r>
              <a:rPr lang="ja-JP" altLang="ja-JP" dirty="0"/>
              <a:t>民間企業では、収益という分かりやすい指標がある。収益を上げない</a:t>
            </a:r>
            <a:r>
              <a:rPr lang="ja-JP" altLang="en-US" dirty="0"/>
              <a:t>行政</a:t>
            </a:r>
            <a:r>
              <a:rPr lang="ja-JP" altLang="ja-JP" dirty="0"/>
              <a:t>活動について、民間企業にお勤めの方には、よく分からない。行政は、住民の生活にどのように寄与したか、社会的インパクトを示すことが求められている。</a:t>
            </a:r>
          </a:p>
          <a:p>
            <a:r>
              <a:rPr lang="ja-JP" altLang="en-US" dirty="0"/>
              <a:t>　</a:t>
            </a:r>
            <a:r>
              <a:rPr lang="ja-JP" altLang="ja-JP" dirty="0"/>
              <a:t>一方で、民間企業と</a:t>
            </a:r>
            <a:r>
              <a:rPr lang="ja-JP" altLang="ja-JP" dirty="0" err="1"/>
              <a:t>いえど</a:t>
            </a:r>
            <a:r>
              <a:rPr lang="ja-JP" altLang="ja-JP" dirty="0"/>
              <a:t>、従業員のチームワークや研究者の熱意などを給料に明確に反映するためには、様々な角度からの情報が必要になっており、このような定量化の取組みにも、いったいどこまで計測すればいいのか、課題がある。</a:t>
            </a:r>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2</a:t>
            </a:fld>
            <a:endParaRPr kumimoji="1" lang="ja-JP" altLang="en-US"/>
          </a:p>
        </p:txBody>
      </p:sp>
    </p:spTree>
    <p:extLst>
      <p:ext uri="{BB962C8B-B14F-4D97-AF65-F5344CB8AC3E}">
        <p14:creationId xmlns:p14="http://schemas.microsoft.com/office/powerpoint/2010/main" val="4308144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20</a:t>
            </a:fld>
            <a:endParaRPr kumimoji="1" lang="ja-JP" altLang="en-US"/>
          </a:p>
        </p:txBody>
      </p:sp>
    </p:spTree>
    <p:extLst>
      <p:ext uri="{BB962C8B-B14F-4D97-AF65-F5344CB8AC3E}">
        <p14:creationId xmlns:p14="http://schemas.microsoft.com/office/powerpoint/2010/main" val="3287314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日経グローカルで自治体ランキングとして掲載されていた。</a:t>
            </a:r>
            <a:endParaRPr kumimoji="1" lang="en-US" altLang="ja-JP" dirty="0" smtClean="0"/>
          </a:p>
          <a:p>
            <a:r>
              <a:rPr kumimoji="1" lang="ja-JP" altLang="en-US" dirty="0" smtClean="0"/>
              <a:t>世田谷区をはじめ一部の区では、独自の基準で作成した財務諸表を統一基準に読み替えて公表しているため、その読み替え方や前提条件が異なる。勘定科目や指標等は、すべて統一基準で表示していることにご留意いただきたい。</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21</a:t>
            </a:fld>
            <a:endParaRPr kumimoji="1" lang="ja-JP" altLang="en-US"/>
          </a:p>
        </p:txBody>
      </p:sp>
    </p:spTree>
    <p:extLst>
      <p:ext uri="{BB962C8B-B14F-4D97-AF65-F5344CB8AC3E}">
        <p14:creationId xmlns:p14="http://schemas.microsoft.com/office/powerpoint/2010/main" val="32308392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D</a:t>
            </a:r>
            <a:r>
              <a:rPr lang="ja-JP" altLang="en-US" dirty="0" err="1"/>
              <a:t>、</a:t>
            </a:r>
            <a:r>
              <a:rPr lang="en-US" altLang="ja-JP" dirty="0"/>
              <a:t>F</a:t>
            </a:r>
            <a:r>
              <a:rPr lang="ja-JP" altLang="en-US" dirty="0" err="1"/>
              <a:t>、</a:t>
            </a:r>
            <a:r>
              <a:rPr lang="en-US" altLang="ja-JP" dirty="0"/>
              <a:t>O</a:t>
            </a:r>
            <a:r>
              <a:rPr lang="ja-JP" altLang="en-US" dirty="0"/>
              <a:t>は、比較的に施設の更新を計画的に対応できている。</a:t>
            </a:r>
            <a:endParaRPr lang="en-US" altLang="ja-JP" dirty="0"/>
          </a:p>
          <a:p>
            <a:r>
              <a:rPr lang="en-US" altLang="ja-JP" dirty="0"/>
              <a:t>G</a:t>
            </a:r>
            <a:r>
              <a:rPr lang="ja-JP" altLang="en-US" dirty="0"/>
              <a:t>は、新規で大規模な投資があり、減価償却が進んでいないためと考えられる。</a:t>
            </a:r>
            <a:endParaRPr lang="en-US" altLang="zh-CN" dirty="0"/>
          </a:p>
          <a:p>
            <a:endParaRPr lang="en-US" altLang="zh-CN" dirty="0"/>
          </a:p>
          <a:p>
            <a:r>
              <a:rPr lang="zh-CN" altLang="en-US" dirty="0"/>
              <a:t>千代田区</a:t>
            </a:r>
            <a:r>
              <a:rPr lang="zh-CN" altLang="en-US" dirty="0" smtClean="0"/>
              <a:t> </a:t>
            </a:r>
            <a:r>
              <a:rPr lang="zh-CN" altLang="en-US" dirty="0"/>
              <a:t>Ｆ区</a:t>
            </a:r>
            <a:r>
              <a:rPr lang="zh-CN" altLang="en-US" dirty="0" smtClean="0"/>
              <a:t> </a:t>
            </a:r>
            <a:endParaRPr lang="en-US" altLang="zh-CN" dirty="0" smtClean="0"/>
          </a:p>
          <a:p>
            <a:r>
              <a:rPr lang="zh-CN" altLang="en-US" dirty="0"/>
              <a:t>港区</a:t>
            </a:r>
            <a:r>
              <a:rPr lang="zh-CN" altLang="en-US" dirty="0" smtClean="0"/>
              <a:t> </a:t>
            </a:r>
            <a:r>
              <a:rPr lang="zh-CN" altLang="en-US" dirty="0"/>
              <a:t>Ｏ区</a:t>
            </a:r>
            <a:r>
              <a:rPr lang="zh-CN" altLang="en-US" dirty="0" smtClean="0"/>
              <a:t> </a:t>
            </a:r>
            <a:endParaRPr lang="en-US" altLang="zh-CN" dirty="0" smtClean="0"/>
          </a:p>
          <a:p>
            <a:r>
              <a:rPr lang="zh-CN" altLang="en-US" dirty="0"/>
              <a:t>新宿区</a:t>
            </a:r>
            <a:r>
              <a:rPr lang="zh-CN" altLang="en-US" dirty="0" smtClean="0"/>
              <a:t> </a:t>
            </a:r>
            <a:endParaRPr lang="en-US" altLang="zh-CN" dirty="0" smtClean="0"/>
          </a:p>
          <a:p>
            <a:r>
              <a:rPr lang="zh-CN" altLang="en-US" dirty="0"/>
              <a:t>台東区</a:t>
            </a:r>
            <a:r>
              <a:rPr lang="zh-CN" altLang="en-US" dirty="0" smtClean="0"/>
              <a:t> </a:t>
            </a:r>
            <a:r>
              <a:rPr lang="en-US" altLang="zh-CN" dirty="0"/>
              <a:t>A</a:t>
            </a:r>
            <a:r>
              <a:rPr lang="zh-CN" altLang="en-US" dirty="0"/>
              <a:t>区</a:t>
            </a:r>
            <a:r>
              <a:rPr lang="zh-CN" altLang="en-US" dirty="0" smtClean="0"/>
              <a:t> </a:t>
            </a:r>
            <a:endParaRPr lang="en-US" altLang="zh-CN" dirty="0" smtClean="0"/>
          </a:p>
          <a:p>
            <a:r>
              <a:rPr lang="zh-CN" altLang="en-US" dirty="0"/>
              <a:t>墨田区</a:t>
            </a:r>
            <a:r>
              <a:rPr lang="zh-CN" altLang="en-US" dirty="0" smtClean="0"/>
              <a:t> </a:t>
            </a:r>
            <a:r>
              <a:rPr lang="zh-CN" altLang="en-US" dirty="0"/>
              <a:t>Ｐ区</a:t>
            </a:r>
            <a:r>
              <a:rPr lang="zh-CN" altLang="en-US" dirty="0" smtClean="0"/>
              <a:t> </a:t>
            </a:r>
            <a:endParaRPr lang="en-US" altLang="zh-CN" dirty="0" smtClean="0"/>
          </a:p>
          <a:p>
            <a:r>
              <a:rPr lang="zh-CN" altLang="en-US" dirty="0"/>
              <a:t>江東区</a:t>
            </a:r>
            <a:r>
              <a:rPr lang="zh-CN" altLang="en-US" dirty="0" smtClean="0"/>
              <a:t> </a:t>
            </a:r>
            <a:r>
              <a:rPr lang="zh-CN" altLang="en-US" dirty="0"/>
              <a:t>Ｈ区</a:t>
            </a:r>
            <a:r>
              <a:rPr lang="zh-CN" altLang="en-US" dirty="0" smtClean="0"/>
              <a:t> </a:t>
            </a:r>
            <a:endParaRPr lang="en-US" altLang="zh-CN" dirty="0" smtClean="0"/>
          </a:p>
          <a:p>
            <a:r>
              <a:rPr lang="zh-CN" altLang="en-US" dirty="0"/>
              <a:t>目黒区</a:t>
            </a:r>
            <a:r>
              <a:rPr lang="zh-CN" altLang="en-US" dirty="0" smtClean="0"/>
              <a:t> </a:t>
            </a:r>
            <a:r>
              <a:rPr lang="zh-CN" altLang="en-US" dirty="0"/>
              <a:t>Ｂ区</a:t>
            </a:r>
            <a:r>
              <a:rPr lang="zh-CN" altLang="en-US" dirty="0" smtClean="0"/>
              <a:t> </a:t>
            </a:r>
            <a:endParaRPr lang="en-US" altLang="zh-CN" dirty="0" smtClean="0"/>
          </a:p>
          <a:p>
            <a:r>
              <a:rPr lang="zh-CN" altLang="en-US" dirty="0"/>
              <a:t>大田区</a:t>
            </a:r>
            <a:r>
              <a:rPr lang="zh-CN" altLang="en-US" dirty="0" smtClean="0"/>
              <a:t> </a:t>
            </a:r>
            <a:r>
              <a:rPr lang="zh-CN" altLang="en-US" dirty="0"/>
              <a:t>Ｊ区</a:t>
            </a:r>
            <a:r>
              <a:rPr lang="zh-CN" altLang="en-US" dirty="0" smtClean="0"/>
              <a:t> </a:t>
            </a:r>
            <a:endParaRPr lang="en-US" altLang="zh-CN" dirty="0" smtClean="0"/>
          </a:p>
          <a:p>
            <a:r>
              <a:rPr lang="zh-CN" altLang="en-US" dirty="0"/>
              <a:t>中野区</a:t>
            </a:r>
            <a:r>
              <a:rPr lang="zh-CN" altLang="en-US" dirty="0" smtClean="0"/>
              <a:t> </a:t>
            </a:r>
            <a:r>
              <a:rPr lang="zh-CN" altLang="en-US" dirty="0"/>
              <a:t>Ｉ区</a:t>
            </a:r>
            <a:r>
              <a:rPr lang="zh-CN" altLang="en-US" dirty="0" smtClean="0"/>
              <a:t> </a:t>
            </a:r>
            <a:endParaRPr lang="en-US" altLang="zh-CN" dirty="0" smtClean="0"/>
          </a:p>
          <a:p>
            <a:r>
              <a:rPr lang="zh-CN" altLang="en-US" dirty="0"/>
              <a:t>杉並区</a:t>
            </a:r>
            <a:r>
              <a:rPr lang="zh-CN" altLang="en-US" dirty="0" smtClean="0"/>
              <a:t> </a:t>
            </a:r>
            <a:r>
              <a:rPr lang="zh-CN" altLang="en-US" dirty="0"/>
              <a:t>Ｋ区</a:t>
            </a:r>
            <a:r>
              <a:rPr lang="zh-CN" altLang="en-US" dirty="0" smtClean="0"/>
              <a:t> </a:t>
            </a:r>
            <a:endParaRPr lang="en-US" altLang="zh-CN" dirty="0" smtClean="0"/>
          </a:p>
          <a:p>
            <a:r>
              <a:rPr lang="zh-CN" altLang="en-US" dirty="0"/>
              <a:t>練馬区</a:t>
            </a:r>
            <a:r>
              <a:rPr lang="zh-CN" altLang="en-US" dirty="0" smtClean="0"/>
              <a:t> </a:t>
            </a:r>
            <a:r>
              <a:rPr lang="zh-CN" altLang="en-US" dirty="0"/>
              <a:t>Ｃ区</a:t>
            </a:r>
            <a:r>
              <a:rPr lang="zh-CN" altLang="en-US" dirty="0" smtClean="0"/>
              <a:t> </a:t>
            </a:r>
            <a:endParaRPr lang="en-US" altLang="zh-CN" dirty="0" smtClean="0"/>
          </a:p>
          <a:p>
            <a:r>
              <a:rPr lang="zh-CN" altLang="en-US" dirty="0"/>
              <a:t>足立区</a:t>
            </a:r>
            <a:r>
              <a:rPr lang="zh-CN" altLang="en-US" dirty="0" smtClean="0"/>
              <a:t> </a:t>
            </a:r>
            <a:r>
              <a:rPr lang="zh-CN" altLang="en-US" dirty="0"/>
              <a:t>Ｑ区</a:t>
            </a:r>
            <a:r>
              <a:rPr lang="zh-CN" altLang="en-US" dirty="0" smtClean="0"/>
              <a:t> </a:t>
            </a:r>
            <a:endParaRPr lang="en-US" altLang="zh-CN" dirty="0" smtClean="0"/>
          </a:p>
          <a:p>
            <a:r>
              <a:rPr lang="zh-CN" altLang="en-US" dirty="0"/>
              <a:t>葛飾区</a:t>
            </a:r>
            <a:r>
              <a:rPr lang="zh-CN" altLang="en-US" dirty="0" smtClean="0"/>
              <a:t> </a:t>
            </a:r>
            <a:r>
              <a:rPr lang="zh-CN" altLang="en-US" dirty="0"/>
              <a:t>Ｌ区</a:t>
            </a:r>
            <a:r>
              <a:rPr lang="zh-CN" altLang="en-US" dirty="0" smtClean="0"/>
              <a:t> </a:t>
            </a:r>
            <a:endParaRPr lang="en-US" altLang="zh-CN" dirty="0" smtClean="0"/>
          </a:p>
          <a:p>
            <a:r>
              <a:rPr lang="zh-CN" altLang="en-US" dirty="0"/>
              <a:t>中央区</a:t>
            </a:r>
            <a:r>
              <a:rPr lang="zh-CN" altLang="en-US" dirty="0" smtClean="0"/>
              <a:t> </a:t>
            </a:r>
            <a:r>
              <a:rPr lang="zh-CN" altLang="en-US" dirty="0"/>
              <a:t>Ｄ区</a:t>
            </a:r>
            <a:r>
              <a:rPr lang="zh-CN" altLang="en-US" dirty="0" smtClean="0"/>
              <a:t> </a:t>
            </a:r>
            <a:endParaRPr lang="en-US" altLang="zh-CN" dirty="0" smtClean="0"/>
          </a:p>
          <a:p>
            <a:r>
              <a:rPr lang="zh-CN" altLang="en-US" dirty="0"/>
              <a:t>文京区</a:t>
            </a:r>
            <a:r>
              <a:rPr lang="zh-CN" altLang="en-US" dirty="0" smtClean="0"/>
              <a:t> </a:t>
            </a:r>
            <a:r>
              <a:rPr lang="zh-CN" altLang="en-US" dirty="0"/>
              <a:t>Ｍ区</a:t>
            </a:r>
            <a:r>
              <a:rPr lang="zh-CN" altLang="en-US" dirty="0" smtClean="0"/>
              <a:t> </a:t>
            </a:r>
            <a:endParaRPr lang="en-US" altLang="zh-CN" dirty="0" smtClean="0"/>
          </a:p>
          <a:p>
            <a:r>
              <a:rPr lang="zh-CN" altLang="en-US" dirty="0"/>
              <a:t>豊島区</a:t>
            </a:r>
            <a:r>
              <a:rPr lang="zh-CN" altLang="en-US" dirty="0" smtClean="0"/>
              <a:t> </a:t>
            </a:r>
            <a:r>
              <a:rPr lang="zh-CN" altLang="en-US" dirty="0"/>
              <a:t>Ｇ区</a:t>
            </a:r>
            <a:r>
              <a:rPr lang="zh-CN" altLang="en-US" dirty="0" smtClean="0"/>
              <a:t> </a:t>
            </a:r>
            <a:endParaRPr lang="en-US" altLang="zh-CN" dirty="0" smtClean="0"/>
          </a:p>
          <a:p>
            <a:r>
              <a:rPr lang="zh-CN" altLang="en-US" dirty="0"/>
              <a:t>北区</a:t>
            </a:r>
            <a:r>
              <a:rPr lang="zh-CN" altLang="en-US" dirty="0" smtClean="0"/>
              <a:t> </a:t>
            </a:r>
            <a:r>
              <a:rPr lang="zh-CN" altLang="en-US" dirty="0"/>
              <a:t>Ｅ区</a:t>
            </a:r>
            <a:r>
              <a:rPr lang="zh-CN" altLang="en-US" dirty="0" smtClean="0"/>
              <a:t> </a:t>
            </a:r>
            <a:endParaRPr lang="en-US" altLang="zh-CN" dirty="0" smtClean="0"/>
          </a:p>
          <a:p>
            <a:r>
              <a:rPr lang="zh-CN" altLang="en-US" dirty="0"/>
              <a:t>荒川区</a:t>
            </a:r>
            <a:r>
              <a:rPr lang="zh-CN" altLang="en-US" dirty="0" smtClean="0"/>
              <a:t> </a:t>
            </a:r>
            <a:r>
              <a:rPr lang="zh-CN" altLang="en-US" dirty="0"/>
              <a:t>Ｎ区</a:t>
            </a:r>
            <a:r>
              <a:rPr lang="zh-CN"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22</a:t>
            </a:fld>
            <a:endParaRPr kumimoji="1" lang="ja-JP" altLang="en-US"/>
          </a:p>
        </p:txBody>
      </p:sp>
    </p:spTree>
    <p:extLst>
      <p:ext uri="{BB962C8B-B14F-4D97-AF65-F5344CB8AC3E}">
        <p14:creationId xmlns:p14="http://schemas.microsoft.com/office/powerpoint/2010/main" val="36907203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F</a:t>
            </a:r>
            <a:r>
              <a:rPr lang="ja-JP" altLang="en-US" dirty="0" err="1"/>
              <a:t>、</a:t>
            </a:r>
            <a:r>
              <a:rPr lang="en-US" altLang="ja-JP" dirty="0"/>
              <a:t>O</a:t>
            </a:r>
            <a:r>
              <a:rPr lang="ja-JP" altLang="en-US" dirty="0"/>
              <a:t>は起債発行をほとんどしていない。</a:t>
            </a:r>
            <a:endParaRPr lang="en-US" altLang="ja-JP" dirty="0"/>
          </a:p>
          <a:p>
            <a:r>
              <a:rPr lang="ja-JP" altLang="en-US" dirty="0"/>
              <a:t>起債は財政指標（起債制限比率）により制限されるため、発行を抑制する自治体が多い。</a:t>
            </a:r>
            <a:endParaRPr lang="en-US" altLang="zh-CN" dirty="0"/>
          </a:p>
          <a:p>
            <a:endParaRPr lang="en-US" altLang="zh-CN" dirty="0"/>
          </a:p>
          <a:p>
            <a:r>
              <a:rPr lang="zh-CN" altLang="en-US" dirty="0"/>
              <a:t>千代田区</a:t>
            </a:r>
            <a:r>
              <a:rPr lang="zh-CN" altLang="en-US" dirty="0" smtClean="0"/>
              <a:t> </a:t>
            </a:r>
            <a:r>
              <a:rPr lang="zh-CN" altLang="en-US" dirty="0"/>
              <a:t>Ｆ区</a:t>
            </a:r>
            <a:r>
              <a:rPr lang="zh-CN" altLang="en-US" dirty="0" smtClean="0"/>
              <a:t> </a:t>
            </a:r>
            <a:endParaRPr lang="en-US" altLang="zh-CN" dirty="0" smtClean="0"/>
          </a:p>
          <a:p>
            <a:r>
              <a:rPr lang="zh-CN" altLang="en-US" dirty="0"/>
              <a:t>港区</a:t>
            </a:r>
            <a:r>
              <a:rPr lang="zh-CN" altLang="en-US" dirty="0" smtClean="0"/>
              <a:t> </a:t>
            </a:r>
            <a:r>
              <a:rPr lang="zh-CN" altLang="en-US" dirty="0"/>
              <a:t>Ｏ区</a:t>
            </a:r>
            <a:r>
              <a:rPr lang="zh-CN" altLang="en-US" dirty="0" smtClean="0"/>
              <a:t> </a:t>
            </a:r>
            <a:endParaRPr lang="en-US" altLang="zh-CN" dirty="0" smtClean="0"/>
          </a:p>
          <a:p>
            <a:r>
              <a:rPr lang="zh-CN" altLang="en-US" dirty="0"/>
              <a:t>新宿区</a:t>
            </a:r>
            <a:r>
              <a:rPr lang="zh-CN" altLang="en-US" dirty="0" smtClean="0"/>
              <a:t> </a:t>
            </a:r>
            <a:endParaRPr lang="en-US" altLang="zh-CN" dirty="0" smtClean="0"/>
          </a:p>
          <a:p>
            <a:r>
              <a:rPr lang="zh-CN" altLang="en-US" dirty="0"/>
              <a:t>台東区</a:t>
            </a:r>
            <a:r>
              <a:rPr lang="zh-CN" altLang="en-US" dirty="0" smtClean="0"/>
              <a:t> </a:t>
            </a:r>
            <a:r>
              <a:rPr lang="en-US" altLang="zh-CN" dirty="0"/>
              <a:t>A</a:t>
            </a:r>
            <a:r>
              <a:rPr lang="zh-CN" altLang="en-US" dirty="0"/>
              <a:t>区</a:t>
            </a:r>
            <a:r>
              <a:rPr lang="zh-CN" altLang="en-US" dirty="0" smtClean="0"/>
              <a:t> </a:t>
            </a:r>
            <a:endParaRPr lang="en-US" altLang="zh-CN" dirty="0" smtClean="0"/>
          </a:p>
          <a:p>
            <a:r>
              <a:rPr lang="zh-CN" altLang="en-US" dirty="0"/>
              <a:t>墨田区</a:t>
            </a:r>
            <a:r>
              <a:rPr lang="zh-CN" altLang="en-US" dirty="0" smtClean="0"/>
              <a:t> </a:t>
            </a:r>
            <a:r>
              <a:rPr lang="zh-CN" altLang="en-US" dirty="0"/>
              <a:t>Ｐ区</a:t>
            </a:r>
            <a:r>
              <a:rPr lang="zh-CN" altLang="en-US" dirty="0" smtClean="0"/>
              <a:t> </a:t>
            </a:r>
            <a:endParaRPr lang="en-US" altLang="zh-CN" dirty="0" smtClean="0"/>
          </a:p>
          <a:p>
            <a:r>
              <a:rPr lang="zh-CN" altLang="en-US" dirty="0"/>
              <a:t>江東区</a:t>
            </a:r>
            <a:r>
              <a:rPr lang="zh-CN" altLang="en-US" dirty="0" smtClean="0"/>
              <a:t> </a:t>
            </a:r>
            <a:r>
              <a:rPr lang="zh-CN" altLang="en-US" dirty="0"/>
              <a:t>Ｈ区</a:t>
            </a:r>
            <a:r>
              <a:rPr lang="zh-CN" altLang="en-US" dirty="0" smtClean="0"/>
              <a:t> </a:t>
            </a:r>
            <a:endParaRPr lang="en-US" altLang="zh-CN" dirty="0" smtClean="0"/>
          </a:p>
          <a:p>
            <a:r>
              <a:rPr lang="zh-CN" altLang="en-US" dirty="0"/>
              <a:t>目黒区</a:t>
            </a:r>
            <a:r>
              <a:rPr lang="zh-CN" altLang="en-US" dirty="0" smtClean="0"/>
              <a:t> </a:t>
            </a:r>
            <a:r>
              <a:rPr lang="zh-CN" altLang="en-US" dirty="0"/>
              <a:t>Ｂ区</a:t>
            </a:r>
            <a:r>
              <a:rPr lang="zh-CN" altLang="en-US" dirty="0" smtClean="0"/>
              <a:t> </a:t>
            </a:r>
            <a:endParaRPr lang="en-US" altLang="zh-CN" dirty="0" smtClean="0"/>
          </a:p>
          <a:p>
            <a:r>
              <a:rPr lang="zh-CN" altLang="en-US" dirty="0"/>
              <a:t>大田区</a:t>
            </a:r>
            <a:r>
              <a:rPr lang="zh-CN" altLang="en-US" dirty="0" smtClean="0"/>
              <a:t> </a:t>
            </a:r>
            <a:r>
              <a:rPr lang="zh-CN" altLang="en-US" dirty="0"/>
              <a:t>Ｊ区</a:t>
            </a:r>
            <a:r>
              <a:rPr lang="zh-CN" altLang="en-US" dirty="0" smtClean="0"/>
              <a:t> </a:t>
            </a:r>
            <a:endParaRPr lang="en-US" altLang="zh-CN" dirty="0" smtClean="0"/>
          </a:p>
          <a:p>
            <a:r>
              <a:rPr lang="zh-CN" altLang="en-US" dirty="0"/>
              <a:t>中野区</a:t>
            </a:r>
            <a:r>
              <a:rPr lang="zh-CN" altLang="en-US" dirty="0" smtClean="0"/>
              <a:t> </a:t>
            </a:r>
            <a:r>
              <a:rPr lang="zh-CN" altLang="en-US" dirty="0"/>
              <a:t>Ｉ区</a:t>
            </a:r>
            <a:r>
              <a:rPr lang="zh-CN" altLang="en-US" dirty="0" smtClean="0"/>
              <a:t> </a:t>
            </a:r>
            <a:endParaRPr lang="en-US" altLang="zh-CN" dirty="0" smtClean="0"/>
          </a:p>
          <a:p>
            <a:r>
              <a:rPr lang="zh-CN" altLang="en-US" dirty="0"/>
              <a:t>杉並区</a:t>
            </a:r>
            <a:r>
              <a:rPr lang="zh-CN" altLang="en-US" dirty="0" smtClean="0"/>
              <a:t> </a:t>
            </a:r>
            <a:r>
              <a:rPr lang="zh-CN" altLang="en-US" dirty="0"/>
              <a:t>Ｋ区</a:t>
            </a:r>
            <a:r>
              <a:rPr lang="zh-CN" altLang="en-US" dirty="0" smtClean="0"/>
              <a:t> </a:t>
            </a:r>
            <a:endParaRPr lang="en-US" altLang="zh-CN" dirty="0" smtClean="0"/>
          </a:p>
          <a:p>
            <a:r>
              <a:rPr lang="zh-CN" altLang="en-US" dirty="0"/>
              <a:t>練馬区</a:t>
            </a:r>
            <a:r>
              <a:rPr lang="zh-CN" altLang="en-US" dirty="0" smtClean="0"/>
              <a:t> </a:t>
            </a:r>
            <a:r>
              <a:rPr lang="zh-CN" altLang="en-US" dirty="0"/>
              <a:t>Ｃ区</a:t>
            </a:r>
            <a:r>
              <a:rPr lang="zh-CN" altLang="en-US" dirty="0" smtClean="0"/>
              <a:t> </a:t>
            </a:r>
            <a:endParaRPr lang="en-US" altLang="zh-CN" dirty="0" smtClean="0"/>
          </a:p>
          <a:p>
            <a:r>
              <a:rPr lang="zh-CN" altLang="en-US" dirty="0"/>
              <a:t>足立区</a:t>
            </a:r>
            <a:r>
              <a:rPr lang="zh-CN" altLang="en-US" dirty="0" smtClean="0"/>
              <a:t> </a:t>
            </a:r>
            <a:r>
              <a:rPr lang="zh-CN" altLang="en-US" dirty="0"/>
              <a:t>Ｑ区</a:t>
            </a:r>
            <a:r>
              <a:rPr lang="zh-CN" altLang="en-US" dirty="0" smtClean="0"/>
              <a:t> </a:t>
            </a:r>
            <a:endParaRPr lang="en-US" altLang="zh-CN" dirty="0" smtClean="0"/>
          </a:p>
          <a:p>
            <a:r>
              <a:rPr lang="zh-CN" altLang="en-US" dirty="0"/>
              <a:t>葛飾区</a:t>
            </a:r>
            <a:r>
              <a:rPr lang="zh-CN" altLang="en-US" dirty="0" smtClean="0"/>
              <a:t> </a:t>
            </a:r>
            <a:r>
              <a:rPr lang="zh-CN" altLang="en-US" dirty="0"/>
              <a:t>Ｌ区</a:t>
            </a:r>
            <a:r>
              <a:rPr lang="zh-CN" altLang="en-US" dirty="0" smtClean="0"/>
              <a:t> </a:t>
            </a:r>
            <a:endParaRPr lang="en-US" altLang="zh-CN" dirty="0" smtClean="0"/>
          </a:p>
          <a:p>
            <a:r>
              <a:rPr lang="zh-CN" altLang="en-US" dirty="0"/>
              <a:t>中央区</a:t>
            </a:r>
            <a:r>
              <a:rPr lang="zh-CN" altLang="en-US" dirty="0" smtClean="0"/>
              <a:t> </a:t>
            </a:r>
            <a:r>
              <a:rPr lang="zh-CN" altLang="en-US" dirty="0"/>
              <a:t>Ｄ区</a:t>
            </a:r>
            <a:r>
              <a:rPr lang="zh-CN" altLang="en-US" dirty="0" smtClean="0"/>
              <a:t> </a:t>
            </a:r>
            <a:endParaRPr lang="en-US" altLang="zh-CN" dirty="0" smtClean="0"/>
          </a:p>
          <a:p>
            <a:r>
              <a:rPr lang="zh-CN" altLang="en-US" dirty="0"/>
              <a:t>文京区</a:t>
            </a:r>
            <a:r>
              <a:rPr lang="zh-CN" altLang="en-US" dirty="0" smtClean="0"/>
              <a:t> </a:t>
            </a:r>
            <a:r>
              <a:rPr lang="zh-CN" altLang="en-US" dirty="0"/>
              <a:t>Ｍ区</a:t>
            </a:r>
            <a:r>
              <a:rPr lang="zh-CN" altLang="en-US" dirty="0" smtClean="0"/>
              <a:t> </a:t>
            </a:r>
            <a:endParaRPr lang="en-US" altLang="zh-CN" dirty="0" smtClean="0"/>
          </a:p>
          <a:p>
            <a:r>
              <a:rPr lang="zh-CN" altLang="en-US" dirty="0"/>
              <a:t>豊島区</a:t>
            </a:r>
            <a:r>
              <a:rPr lang="zh-CN" altLang="en-US" dirty="0" smtClean="0"/>
              <a:t> </a:t>
            </a:r>
            <a:r>
              <a:rPr lang="zh-CN" altLang="en-US" dirty="0"/>
              <a:t>Ｇ区</a:t>
            </a:r>
            <a:r>
              <a:rPr lang="zh-CN" altLang="en-US" dirty="0" smtClean="0"/>
              <a:t> </a:t>
            </a:r>
            <a:endParaRPr lang="en-US" altLang="zh-CN" dirty="0" smtClean="0"/>
          </a:p>
          <a:p>
            <a:r>
              <a:rPr lang="zh-CN" altLang="en-US" dirty="0"/>
              <a:t>北区</a:t>
            </a:r>
            <a:r>
              <a:rPr lang="zh-CN" altLang="en-US" dirty="0" smtClean="0"/>
              <a:t> </a:t>
            </a:r>
            <a:r>
              <a:rPr lang="zh-CN" altLang="en-US" dirty="0"/>
              <a:t>Ｅ区</a:t>
            </a:r>
            <a:r>
              <a:rPr lang="zh-CN" altLang="en-US" dirty="0" smtClean="0"/>
              <a:t> </a:t>
            </a:r>
            <a:endParaRPr lang="en-US" altLang="zh-CN" dirty="0" smtClean="0"/>
          </a:p>
          <a:p>
            <a:r>
              <a:rPr lang="zh-CN" altLang="en-US" dirty="0"/>
              <a:t>荒川区</a:t>
            </a:r>
            <a:r>
              <a:rPr lang="zh-CN" altLang="en-US" dirty="0" smtClean="0"/>
              <a:t> </a:t>
            </a:r>
            <a:r>
              <a:rPr lang="zh-CN" altLang="en-US" dirty="0"/>
              <a:t>Ｎ区</a:t>
            </a:r>
            <a:r>
              <a:rPr lang="zh-CN" altLang="en-US" dirty="0" smtClean="0"/>
              <a:t> </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23</a:t>
            </a:fld>
            <a:endParaRPr kumimoji="1" lang="ja-JP" altLang="en-US"/>
          </a:p>
        </p:txBody>
      </p:sp>
    </p:spTree>
    <p:extLst>
      <p:ext uri="{BB962C8B-B14F-4D97-AF65-F5344CB8AC3E}">
        <p14:creationId xmlns:p14="http://schemas.microsoft.com/office/powerpoint/2010/main" val="448634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a:t>O</a:t>
            </a:r>
            <a:r>
              <a:rPr lang="ja-JP" altLang="en-US" dirty="0"/>
              <a:t>は積極的な投資活動がみられ、</a:t>
            </a:r>
            <a:r>
              <a:rPr lang="en-US" altLang="ja-JP" dirty="0"/>
              <a:t>H</a:t>
            </a:r>
            <a:r>
              <a:rPr lang="ja-JP" altLang="en-US" dirty="0" err="1"/>
              <a:t>、</a:t>
            </a:r>
            <a:r>
              <a:rPr lang="en-US" altLang="ja-JP" dirty="0"/>
              <a:t>J</a:t>
            </a:r>
            <a:r>
              <a:rPr lang="ja-JP" altLang="en-US" dirty="0"/>
              <a:t>や世田谷区は公共施設数が多い。</a:t>
            </a:r>
            <a:endParaRPr lang="en-US" altLang="ja-JP" dirty="0"/>
          </a:p>
          <a:p>
            <a:r>
              <a:rPr lang="en-US" altLang="ja-JP" dirty="0"/>
              <a:t>D</a:t>
            </a:r>
            <a:r>
              <a:rPr lang="ja-JP" altLang="en-US" dirty="0"/>
              <a:t>は新規投資に補助金等があるのではないかと思われる。</a:t>
            </a:r>
            <a:endParaRPr lang="en-US" altLang="zh-CN" dirty="0"/>
          </a:p>
          <a:p>
            <a:endParaRPr lang="en-US" altLang="zh-CN" dirty="0"/>
          </a:p>
          <a:p>
            <a:r>
              <a:rPr lang="zh-CN" altLang="en-US" dirty="0"/>
              <a:t>千代田区</a:t>
            </a:r>
            <a:r>
              <a:rPr lang="zh-CN" altLang="en-US" dirty="0" smtClean="0"/>
              <a:t> </a:t>
            </a:r>
            <a:r>
              <a:rPr lang="zh-CN" altLang="en-US" dirty="0"/>
              <a:t>Ｆ区</a:t>
            </a:r>
            <a:r>
              <a:rPr lang="zh-CN" altLang="en-US" dirty="0" smtClean="0"/>
              <a:t> </a:t>
            </a:r>
            <a:endParaRPr lang="en-US" altLang="zh-CN" dirty="0" smtClean="0"/>
          </a:p>
          <a:p>
            <a:r>
              <a:rPr lang="zh-CN" altLang="en-US" dirty="0"/>
              <a:t>港区</a:t>
            </a:r>
            <a:r>
              <a:rPr lang="zh-CN" altLang="en-US" dirty="0" smtClean="0"/>
              <a:t> </a:t>
            </a:r>
            <a:r>
              <a:rPr lang="zh-CN" altLang="en-US" dirty="0"/>
              <a:t>Ｏ区</a:t>
            </a:r>
            <a:r>
              <a:rPr lang="zh-CN" altLang="en-US" dirty="0" smtClean="0"/>
              <a:t> </a:t>
            </a:r>
            <a:endParaRPr lang="en-US" altLang="zh-CN" dirty="0" smtClean="0"/>
          </a:p>
          <a:p>
            <a:r>
              <a:rPr lang="zh-CN" altLang="en-US" dirty="0"/>
              <a:t>新宿区</a:t>
            </a:r>
            <a:r>
              <a:rPr lang="zh-CN" altLang="en-US" dirty="0" smtClean="0"/>
              <a:t> </a:t>
            </a:r>
            <a:endParaRPr lang="en-US" altLang="zh-CN" dirty="0" smtClean="0"/>
          </a:p>
          <a:p>
            <a:r>
              <a:rPr lang="zh-CN" altLang="en-US" dirty="0"/>
              <a:t>台東区</a:t>
            </a:r>
            <a:r>
              <a:rPr lang="zh-CN" altLang="en-US" dirty="0" smtClean="0"/>
              <a:t> </a:t>
            </a:r>
            <a:r>
              <a:rPr lang="en-US" altLang="zh-CN" dirty="0"/>
              <a:t>A</a:t>
            </a:r>
            <a:r>
              <a:rPr lang="zh-CN" altLang="en-US" dirty="0"/>
              <a:t>区</a:t>
            </a:r>
            <a:r>
              <a:rPr lang="zh-CN" altLang="en-US" dirty="0" smtClean="0"/>
              <a:t> </a:t>
            </a:r>
            <a:endParaRPr lang="en-US" altLang="zh-CN" dirty="0" smtClean="0"/>
          </a:p>
          <a:p>
            <a:r>
              <a:rPr lang="zh-CN" altLang="en-US" dirty="0"/>
              <a:t>墨田区</a:t>
            </a:r>
            <a:r>
              <a:rPr lang="zh-CN" altLang="en-US" dirty="0" smtClean="0"/>
              <a:t> </a:t>
            </a:r>
            <a:r>
              <a:rPr lang="zh-CN" altLang="en-US" dirty="0"/>
              <a:t>Ｐ区</a:t>
            </a:r>
            <a:r>
              <a:rPr lang="zh-CN" altLang="en-US" dirty="0" smtClean="0"/>
              <a:t> </a:t>
            </a:r>
            <a:endParaRPr lang="en-US" altLang="zh-CN" dirty="0" smtClean="0"/>
          </a:p>
          <a:p>
            <a:r>
              <a:rPr lang="zh-CN" altLang="en-US" dirty="0"/>
              <a:t>江東区</a:t>
            </a:r>
            <a:r>
              <a:rPr lang="zh-CN" altLang="en-US" dirty="0" smtClean="0"/>
              <a:t> </a:t>
            </a:r>
            <a:r>
              <a:rPr lang="zh-CN" altLang="en-US" dirty="0"/>
              <a:t>Ｈ区</a:t>
            </a:r>
            <a:r>
              <a:rPr lang="zh-CN" altLang="en-US" dirty="0" smtClean="0"/>
              <a:t> </a:t>
            </a:r>
            <a:endParaRPr lang="en-US" altLang="zh-CN" dirty="0" smtClean="0"/>
          </a:p>
          <a:p>
            <a:r>
              <a:rPr lang="zh-CN" altLang="en-US" dirty="0"/>
              <a:t>目黒区</a:t>
            </a:r>
            <a:r>
              <a:rPr lang="zh-CN" altLang="en-US" dirty="0" smtClean="0"/>
              <a:t> </a:t>
            </a:r>
            <a:r>
              <a:rPr lang="zh-CN" altLang="en-US" dirty="0"/>
              <a:t>Ｂ区</a:t>
            </a:r>
            <a:r>
              <a:rPr lang="zh-CN" altLang="en-US" dirty="0" smtClean="0"/>
              <a:t> </a:t>
            </a:r>
            <a:endParaRPr lang="en-US" altLang="zh-CN" dirty="0" smtClean="0"/>
          </a:p>
          <a:p>
            <a:r>
              <a:rPr lang="zh-CN" altLang="en-US" dirty="0"/>
              <a:t>大田区</a:t>
            </a:r>
            <a:r>
              <a:rPr lang="zh-CN" altLang="en-US" dirty="0" smtClean="0"/>
              <a:t> </a:t>
            </a:r>
            <a:r>
              <a:rPr lang="zh-CN" altLang="en-US" dirty="0"/>
              <a:t>Ｊ区</a:t>
            </a:r>
            <a:r>
              <a:rPr lang="zh-CN" altLang="en-US" dirty="0" smtClean="0"/>
              <a:t> </a:t>
            </a:r>
            <a:endParaRPr lang="en-US" altLang="zh-CN" dirty="0" smtClean="0"/>
          </a:p>
          <a:p>
            <a:r>
              <a:rPr lang="zh-CN" altLang="en-US" dirty="0"/>
              <a:t>中野区</a:t>
            </a:r>
            <a:r>
              <a:rPr lang="zh-CN" altLang="en-US" dirty="0" smtClean="0"/>
              <a:t> </a:t>
            </a:r>
            <a:r>
              <a:rPr lang="zh-CN" altLang="en-US" dirty="0"/>
              <a:t>Ｉ区</a:t>
            </a:r>
            <a:r>
              <a:rPr lang="zh-CN" altLang="en-US" dirty="0" smtClean="0"/>
              <a:t> </a:t>
            </a:r>
            <a:endParaRPr lang="en-US" altLang="zh-CN" dirty="0" smtClean="0"/>
          </a:p>
          <a:p>
            <a:r>
              <a:rPr lang="zh-CN" altLang="en-US" dirty="0"/>
              <a:t>杉並区</a:t>
            </a:r>
            <a:r>
              <a:rPr lang="zh-CN" altLang="en-US" dirty="0" smtClean="0"/>
              <a:t> </a:t>
            </a:r>
            <a:r>
              <a:rPr lang="zh-CN" altLang="en-US" dirty="0"/>
              <a:t>Ｋ区</a:t>
            </a:r>
            <a:r>
              <a:rPr lang="zh-CN" altLang="en-US" dirty="0" smtClean="0"/>
              <a:t> </a:t>
            </a:r>
            <a:endParaRPr lang="en-US" altLang="zh-CN" dirty="0" smtClean="0"/>
          </a:p>
          <a:p>
            <a:r>
              <a:rPr lang="zh-CN" altLang="en-US" dirty="0"/>
              <a:t>練馬区</a:t>
            </a:r>
            <a:r>
              <a:rPr lang="zh-CN" altLang="en-US" dirty="0" smtClean="0"/>
              <a:t> </a:t>
            </a:r>
            <a:r>
              <a:rPr lang="zh-CN" altLang="en-US" dirty="0"/>
              <a:t>Ｃ区</a:t>
            </a:r>
            <a:r>
              <a:rPr lang="zh-CN" altLang="en-US" dirty="0" smtClean="0"/>
              <a:t> </a:t>
            </a:r>
            <a:endParaRPr lang="en-US" altLang="zh-CN" dirty="0" smtClean="0"/>
          </a:p>
          <a:p>
            <a:r>
              <a:rPr lang="zh-CN" altLang="en-US" dirty="0"/>
              <a:t>足立区</a:t>
            </a:r>
            <a:r>
              <a:rPr lang="zh-CN" altLang="en-US" dirty="0" smtClean="0"/>
              <a:t> </a:t>
            </a:r>
            <a:r>
              <a:rPr lang="zh-CN" altLang="en-US" dirty="0"/>
              <a:t>Ｑ区</a:t>
            </a:r>
            <a:r>
              <a:rPr lang="zh-CN" altLang="en-US" dirty="0" smtClean="0"/>
              <a:t> </a:t>
            </a:r>
            <a:endParaRPr lang="en-US" altLang="zh-CN" dirty="0" smtClean="0"/>
          </a:p>
          <a:p>
            <a:r>
              <a:rPr lang="zh-CN" altLang="en-US" dirty="0"/>
              <a:t>葛飾区</a:t>
            </a:r>
            <a:r>
              <a:rPr lang="zh-CN" altLang="en-US" dirty="0" smtClean="0"/>
              <a:t> </a:t>
            </a:r>
            <a:r>
              <a:rPr lang="zh-CN" altLang="en-US" dirty="0"/>
              <a:t>Ｌ区</a:t>
            </a:r>
            <a:r>
              <a:rPr lang="zh-CN" altLang="en-US" dirty="0" smtClean="0"/>
              <a:t> </a:t>
            </a:r>
            <a:endParaRPr lang="en-US" altLang="zh-CN" dirty="0" smtClean="0"/>
          </a:p>
          <a:p>
            <a:r>
              <a:rPr lang="zh-CN" altLang="en-US" dirty="0"/>
              <a:t>中央区</a:t>
            </a:r>
            <a:r>
              <a:rPr lang="zh-CN" altLang="en-US" dirty="0" smtClean="0"/>
              <a:t> </a:t>
            </a:r>
            <a:r>
              <a:rPr lang="zh-CN" altLang="en-US" dirty="0"/>
              <a:t>Ｄ区</a:t>
            </a:r>
            <a:r>
              <a:rPr lang="zh-CN" altLang="en-US" dirty="0" smtClean="0"/>
              <a:t> </a:t>
            </a:r>
            <a:endParaRPr lang="en-US" altLang="zh-CN" dirty="0" smtClean="0"/>
          </a:p>
          <a:p>
            <a:r>
              <a:rPr lang="zh-CN" altLang="en-US" dirty="0"/>
              <a:t>文京区</a:t>
            </a:r>
            <a:r>
              <a:rPr lang="zh-CN" altLang="en-US" dirty="0" smtClean="0"/>
              <a:t> </a:t>
            </a:r>
            <a:r>
              <a:rPr lang="zh-CN" altLang="en-US" dirty="0"/>
              <a:t>Ｍ区</a:t>
            </a:r>
            <a:r>
              <a:rPr lang="zh-CN" altLang="en-US" dirty="0" smtClean="0"/>
              <a:t> </a:t>
            </a:r>
            <a:endParaRPr lang="en-US" altLang="zh-CN" dirty="0" smtClean="0"/>
          </a:p>
          <a:p>
            <a:r>
              <a:rPr lang="zh-CN" altLang="en-US" dirty="0"/>
              <a:t>豊島区</a:t>
            </a:r>
            <a:r>
              <a:rPr lang="zh-CN" altLang="en-US" dirty="0" smtClean="0"/>
              <a:t> </a:t>
            </a:r>
            <a:r>
              <a:rPr lang="zh-CN" altLang="en-US" dirty="0"/>
              <a:t>Ｇ区</a:t>
            </a:r>
            <a:r>
              <a:rPr lang="zh-CN" altLang="en-US" dirty="0" smtClean="0"/>
              <a:t> </a:t>
            </a:r>
            <a:endParaRPr lang="en-US" altLang="zh-CN" dirty="0" smtClean="0"/>
          </a:p>
          <a:p>
            <a:r>
              <a:rPr lang="zh-CN" altLang="en-US" dirty="0"/>
              <a:t>北区</a:t>
            </a:r>
            <a:r>
              <a:rPr lang="zh-CN" altLang="en-US" dirty="0" smtClean="0"/>
              <a:t> </a:t>
            </a:r>
            <a:r>
              <a:rPr lang="zh-CN" altLang="en-US" dirty="0"/>
              <a:t>Ｅ区</a:t>
            </a:r>
            <a:r>
              <a:rPr lang="zh-CN" altLang="en-US" dirty="0" smtClean="0"/>
              <a:t> </a:t>
            </a:r>
            <a:endParaRPr lang="en-US" altLang="zh-CN" dirty="0" smtClean="0"/>
          </a:p>
          <a:p>
            <a:r>
              <a:rPr lang="zh-CN" altLang="en-US" dirty="0"/>
              <a:t>荒川区</a:t>
            </a:r>
            <a:r>
              <a:rPr lang="zh-CN" altLang="en-US" dirty="0" smtClean="0"/>
              <a:t> </a:t>
            </a:r>
            <a:r>
              <a:rPr lang="zh-CN" altLang="en-US" dirty="0"/>
              <a:t>Ｎ区</a:t>
            </a:r>
            <a:r>
              <a:rPr lang="zh-CN" altLang="en-US" dirty="0" smtClean="0"/>
              <a:t> </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24</a:t>
            </a:fld>
            <a:endParaRPr kumimoji="1" lang="ja-JP" altLang="en-US"/>
          </a:p>
        </p:txBody>
      </p:sp>
    </p:spTree>
    <p:extLst>
      <p:ext uri="{BB962C8B-B14F-4D97-AF65-F5344CB8AC3E}">
        <p14:creationId xmlns:p14="http://schemas.microsoft.com/office/powerpoint/2010/main" val="5829012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近似線に集中している。</a:t>
            </a:r>
            <a:endParaRPr lang="en-US" altLang="ja-JP" dirty="0"/>
          </a:p>
          <a:p>
            <a:r>
              <a:rPr lang="ja-JP" altLang="en-US" dirty="0"/>
              <a:t>将来的には、団塊</a:t>
            </a:r>
            <a:r>
              <a:rPr lang="en-US" altLang="ja-JP" dirty="0"/>
              <a:t>Jr</a:t>
            </a:r>
            <a:r>
              <a:rPr lang="ja-JP" altLang="en-US" dirty="0"/>
              <a:t>世代の退職時には、高齢者人口の増加と生産年齢人口の減少に伴い、需要増、収入減となると推計されており、その影響を念頭に行政経営をしていく必要がある。</a:t>
            </a:r>
            <a:endParaRPr lang="en-US" altLang="zh-CN" dirty="0"/>
          </a:p>
          <a:p>
            <a:endParaRPr lang="en-US" altLang="zh-CN" dirty="0"/>
          </a:p>
          <a:p>
            <a:r>
              <a:rPr lang="zh-CN" altLang="en-US" dirty="0"/>
              <a:t>千代田区</a:t>
            </a:r>
            <a:r>
              <a:rPr lang="zh-CN" altLang="en-US" dirty="0" smtClean="0"/>
              <a:t> </a:t>
            </a:r>
            <a:r>
              <a:rPr lang="zh-CN" altLang="en-US" dirty="0"/>
              <a:t>Ｆ区</a:t>
            </a:r>
            <a:r>
              <a:rPr lang="zh-CN" altLang="en-US" dirty="0" smtClean="0"/>
              <a:t> </a:t>
            </a:r>
            <a:endParaRPr lang="en-US" altLang="zh-CN" dirty="0" smtClean="0"/>
          </a:p>
          <a:p>
            <a:r>
              <a:rPr lang="zh-CN" altLang="en-US" dirty="0"/>
              <a:t>港区</a:t>
            </a:r>
            <a:r>
              <a:rPr lang="zh-CN" altLang="en-US" dirty="0" smtClean="0"/>
              <a:t> </a:t>
            </a:r>
            <a:r>
              <a:rPr lang="zh-CN" altLang="en-US" dirty="0"/>
              <a:t>Ｏ区</a:t>
            </a:r>
            <a:r>
              <a:rPr lang="zh-CN" altLang="en-US" dirty="0" smtClean="0"/>
              <a:t> </a:t>
            </a:r>
            <a:endParaRPr lang="en-US" altLang="zh-CN" dirty="0" smtClean="0"/>
          </a:p>
          <a:p>
            <a:r>
              <a:rPr lang="zh-CN" altLang="en-US" dirty="0"/>
              <a:t>新宿区</a:t>
            </a:r>
            <a:r>
              <a:rPr lang="zh-CN" altLang="en-US" dirty="0" smtClean="0"/>
              <a:t> </a:t>
            </a:r>
            <a:endParaRPr lang="en-US" altLang="zh-CN" dirty="0" smtClean="0"/>
          </a:p>
          <a:p>
            <a:r>
              <a:rPr lang="zh-CN" altLang="en-US" dirty="0"/>
              <a:t>台東区</a:t>
            </a:r>
            <a:r>
              <a:rPr lang="zh-CN" altLang="en-US" dirty="0" smtClean="0"/>
              <a:t> </a:t>
            </a:r>
            <a:r>
              <a:rPr lang="en-US" altLang="zh-CN" dirty="0"/>
              <a:t>A</a:t>
            </a:r>
            <a:r>
              <a:rPr lang="zh-CN" altLang="en-US" dirty="0"/>
              <a:t>区</a:t>
            </a:r>
            <a:r>
              <a:rPr lang="zh-CN" altLang="en-US" dirty="0" smtClean="0"/>
              <a:t> </a:t>
            </a:r>
            <a:endParaRPr lang="en-US" altLang="zh-CN" dirty="0" smtClean="0"/>
          </a:p>
          <a:p>
            <a:r>
              <a:rPr lang="zh-CN" altLang="en-US" dirty="0"/>
              <a:t>墨田区</a:t>
            </a:r>
            <a:r>
              <a:rPr lang="zh-CN" altLang="en-US" dirty="0" smtClean="0"/>
              <a:t> </a:t>
            </a:r>
            <a:r>
              <a:rPr lang="zh-CN" altLang="en-US" dirty="0"/>
              <a:t>Ｐ区</a:t>
            </a:r>
            <a:r>
              <a:rPr lang="zh-CN" altLang="en-US" dirty="0" smtClean="0"/>
              <a:t> </a:t>
            </a:r>
            <a:endParaRPr lang="en-US" altLang="zh-CN" dirty="0" smtClean="0"/>
          </a:p>
          <a:p>
            <a:r>
              <a:rPr lang="zh-CN" altLang="en-US" dirty="0"/>
              <a:t>江東区</a:t>
            </a:r>
            <a:r>
              <a:rPr lang="zh-CN" altLang="en-US" dirty="0" smtClean="0"/>
              <a:t> </a:t>
            </a:r>
            <a:r>
              <a:rPr lang="zh-CN" altLang="en-US" dirty="0"/>
              <a:t>Ｈ区</a:t>
            </a:r>
            <a:r>
              <a:rPr lang="zh-CN" altLang="en-US" dirty="0" smtClean="0"/>
              <a:t> </a:t>
            </a:r>
            <a:endParaRPr lang="en-US" altLang="zh-CN" dirty="0" smtClean="0"/>
          </a:p>
          <a:p>
            <a:r>
              <a:rPr lang="zh-CN" altLang="en-US" dirty="0"/>
              <a:t>目黒区</a:t>
            </a:r>
            <a:r>
              <a:rPr lang="zh-CN" altLang="en-US" dirty="0" smtClean="0"/>
              <a:t> </a:t>
            </a:r>
            <a:r>
              <a:rPr lang="zh-CN" altLang="en-US" dirty="0"/>
              <a:t>Ｂ区</a:t>
            </a:r>
            <a:r>
              <a:rPr lang="zh-CN" altLang="en-US" dirty="0" smtClean="0"/>
              <a:t> </a:t>
            </a:r>
            <a:endParaRPr lang="en-US" altLang="zh-CN" dirty="0" smtClean="0"/>
          </a:p>
          <a:p>
            <a:r>
              <a:rPr lang="zh-CN" altLang="en-US" dirty="0"/>
              <a:t>大田区</a:t>
            </a:r>
            <a:r>
              <a:rPr lang="zh-CN" altLang="en-US" dirty="0" smtClean="0"/>
              <a:t> </a:t>
            </a:r>
            <a:r>
              <a:rPr lang="zh-CN" altLang="en-US" dirty="0"/>
              <a:t>Ｊ区</a:t>
            </a:r>
            <a:r>
              <a:rPr lang="zh-CN" altLang="en-US" dirty="0" smtClean="0"/>
              <a:t> </a:t>
            </a:r>
            <a:endParaRPr lang="en-US" altLang="zh-CN" dirty="0" smtClean="0"/>
          </a:p>
          <a:p>
            <a:r>
              <a:rPr lang="zh-CN" altLang="en-US" dirty="0"/>
              <a:t>中野区</a:t>
            </a:r>
            <a:r>
              <a:rPr lang="zh-CN" altLang="en-US" dirty="0" smtClean="0"/>
              <a:t> </a:t>
            </a:r>
            <a:r>
              <a:rPr lang="zh-CN" altLang="en-US" dirty="0"/>
              <a:t>Ｉ区</a:t>
            </a:r>
            <a:r>
              <a:rPr lang="zh-CN" altLang="en-US" dirty="0" smtClean="0"/>
              <a:t> </a:t>
            </a:r>
            <a:endParaRPr lang="en-US" altLang="zh-CN" dirty="0" smtClean="0"/>
          </a:p>
          <a:p>
            <a:r>
              <a:rPr lang="zh-CN" altLang="en-US" dirty="0"/>
              <a:t>杉並区</a:t>
            </a:r>
            <a:r>
              <a:rPr lang="zh-CN" altLang="en-US" dirty="0" smtClean="0"/>
              <a:t> </a:t>
            </a:r>
            <a:r>
              <a:rPr lang="zh-CN" altLang="en-US" dirty="0"/>
              <a:t>Ｋ区</a:t>
            </a:r>
            <a:r>
              <a:rPr lang="zh-CN" altLang="en-US" dirty="0" smtClean="0"/>
              <a:t> </a:t>
            </a:r>
            <a:endParaRPr lang="en-US" altLang="zh-CN" dirty="0" smtClean="0"/>
          </a:p>
          <a:p>
            <a:r>
              <a:rPr lang="zh-CN" altLang="en-US" dirty="0"/>
              <a:t>練馬区</a:t>
            </a:r>
            <a:r>
              <a:rPr lang="zh-CN" altLang="en-US" dirty="0" smtClean="0"/>
              <a:t> </a:t>
            </a:r>
            <a:r>
              <a:rPr lang="zh-CN" altLang="en-US" dirty="0"/>
              <a:t>Ｃ区</a:t>
            </a:r>
            <a:r>
              <a:rPr lang="zh-CN" altLang="en-US" dirty="0" smtClean="0"/>
              <a:t> </a:t>
            </a:r>
            <a:endParaRPr lang="en-US" altLang="zh-CN" dirty="0" smtClean="0"/>
          </a:p>
          <a:p>
            <a:r>
              <a:rPr lang="zh-CN" altLang="en-US" dirty="0"/>
              <a:t>足立区</a:t>
            </a:r>
            <a:r>
              <a:rPr lang="zh-CN" altLang="en-US" dirty="0" smtClean="0"/>
              <a:t> </a:t>
            </a:r>
            <a:r>
              <a:rPr lang="zh-CN" altLang="en-US" dirty="0"/>
              <a:t>Ｑ区</a:t>
            </a:r>
            <a:r>
              <a:rPr lang="zh-CN" altLang="en-US" dirty="0" smtClean="0"/>
              <a:t> </a:t>
            </a:r>
            <a:endParaRPr lang="en-US" altLang="zh-CN" dirty="0" smtClean="0"/>
          </a:p>
          <a:p>
            <a:r>
              <a:rPr lang="zh-CN" altLang="en-US" dirty="0"/>
              <a:t>葛飾区</a:t>
            </a:r>
            <a:r>
              <a:rPr lang="zh-CN" altLang="en-US" dirty="0" smtClean="0"/>
              <a:t> </a:t>
            </a:r>
            <a:r>
              <a:rPr lang="zh-CN" altLang="en-US" dirty="0"/>
              <a:t>Ｌ区</a:t>
            </a:r>
            <a:r>
              <a:rPr lang="zh-CN" altLang="en-US" dirty="0" smtClean="0"/>
              <a:t> </a:t>
            </a:r>
            <a:endParaRPr lang="en-US" altLang="zh-CN" dirty="0" smtClean="0"/>
          </a:p>
          <a:p>
            <a:r>
              <a:rPr lang="zh-CN" altLang="en-US" dirty="0"/>
              <a:t>中央区</a:t>
            </a:r>
            <a:r>
              <a:rPr lang="zh-CN" altLang="en-US" dirty="0" smtClean="0"/>
              <a:t> </a:t>
            </a:r>
            <a:r>
              <a:rPr lang="zh-CN" altLang="en-US" dirty="0"/>
              <a:t>Ｄ区</a:t>
            </a:r>
            <a:r>
              <a:rPr lang="zh-CN" altLang="en-US" dirty="0" smtClean="0"/>
              <a:t> </a:t>
            </a:r>
            <a:endParaRPr lang="en-US" altLang="zh-CN" dirty="0" smtClean="0"/>
          </a:p>
          <a:p>
            <a:r>
              <a:rPr lang="zh-CN" altLang="en-US" dirty="0"/>
              <a:t>文京区</a:t>
            </a:r>
            <a:r>
              <a:rPr lang="zh-CN" altLang="en-US" dirty="0" smtClean="0"/>
              <a:t> </a:t>
            </a:r>
            <a:r>
              <a:rPr lang="zh-CN" altLang="en-US" dirty="0"/>
              <a:t>Ｍ区</a:t>
            </a:r>
            <a:r>
              <a:rPr lang="zh-CN" altLang="en-US" dirty="0" smtClean="0"/>
              <a:t> </a:t>
            </a:r>
            <a:endParaRPr lang="en-US" altLang="zh-CN" dirty="0" smtClean="0"/>
          </a:p>
          <a:p>
            <a:r>
              <a:rPr lang="zh-CN" altLang="en-US" dirty="0"/>
              <a:t>豊島区</a:t>
            </a:r>
            <a:r>
              <a:rPr lang="zh-CN" altLang="en-US" dirty="0" smtClean="0"/>
              <a:t> </a:t>
            </a:r>
            <a:r>
              <a:rPr lang="zh-CN" altLang="en-US" dirty="0"/>
              <a:t>Ｇ区</a:t>
            </a:r>
            <a:r>
              <a:rPr lang="zh-CN" altLang="en-US" dirty="0" smtClean="0"/>
              <a:t> </a:t>
            </a:r>
            <a:endParaRPr lang="en-US" altLang="zh-CN" dirty="0" smtClean="0"/>
          </a:p>
          <a:p>
            <a:r>
              <a:rPr lang="zh-CN" altLang="en-US" dirty="0"/>
              <a:t>北区</a:t>
            </a:r>
            <a:r>
              <a:rPr lang="zh-CN" altLang="en-US" dirty="0" smtClean="0"/>
              <a:t> </a:t>
            </a:r>
            <a:r>
              <a:rPr lang="zh-CN" altLang="en-US" dirty="0"/>
              <a:t>Ｅ区</a:t>
            </a:r>
            <a:r>
              <a:rPr lang="zh-CN" altLang="en-US" dirty="0" smtClean="0"/>
              <a:t> </a:t>
            </a:r>
            <a:endParaRPr lang="en-US" altLang="zh-CN" dirty="0" smtClean="0"/>
          </a:p>
          <a:p>
            <a:r>
              <a:rPr lang="zh-CN" altLang="en-US" dirty="0"/>
              <a:t>荒川区</a:t>
            </a:r>
            <a:r>
              <a:rPr lang="zh-CN" altLang="en-US" dirty="0" smtClean="0"/>
              <a:t> </a:t>
            </a:r>
            <a:r>
              <a:rPr lang="zh-CN" altLang="en-US" dirty="0"/>
              <a:t>Ｎ区</a:t>
            </a:r>
            <a:r>
              <a:rPr lang="zh-CN" altLang="en-US" dirty="0" smtClean="0"/>
              <a:t> </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25</a:t>
            </a:fld>
            <a:endParaRPr kumimoji="1" lang="ja-JP" altLang="en-US"/>
          </a:p>
        </p:txBody>
      </p:sp>
    </p:spTree>
    <p:extLst>
      <p:ext uri="{BB962C8B-B14F-4D97-AF65-F5344CB8AC3E}">
        <p14:creationId xmlns:p14="http://schemas.microsoft.com/office/powerpoint/2010/main" val="136595157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D</a:t>
            </a:r>
            <a:r>
              <a:rPr kumimoji="1" lang="ja-JP" altLang="en-US" dirty="0" err="1" smtClean="0"/>
              <a:t>、</a:t>
            </a:r>
            <a:r>
              <a:rPr kumimoji="1" lang="en-US" altLang="ja-JP" dirty="0" smtClean="0"/>
              <a:t>F</a:t>
            </a:r>
            <a:r>
              <a:rPr kumimoji="1" lang="ja-JP" altLang="en-US" dirty="0" err="1" smtClean="0"/>
              <a:t>、</a:t>
            </a:r>
            <a:r>
              <a:rPr kumimoji="1" lang="en-US" altLang="ja-JP" dirty="0" smtClean="0"/>
              <a:t>O</a:t>
            </a:r>
            <a:r>
              <a:rPr kumimoji="1" lang="ja-JP" altLang="en-US" dirty="0" smtClean="0"/>
              <a:t>は事業者が多く、事業系ごみの収集手数料や道路工事等による占用料などの収入が多いため、住民負担が多いように見える。</a:t>
            </a:r>
            <a:endParaRPr kumimoji="1" lang="en-US" altLang="ja-JP" dirty="0" smtClean="0"/>
          </a:p>
          <a:p>
            <a:r>
              <a:rPr kumimoji="1" lang="ja-JP" altLang="en-US" dirty="0" smtClean="0"/>
              <a:t>それ以外は、５％前後であるため、自治体間で受益者負担の考え方にそれほど差はないものと思われる。</a:t>
            </a:r>
            <a:endParaRPr kumimoji="1" lang="en-US" altLang="ja-JP" dirty="0" smtClean="0"/>
          </a:p>
          <a:p>
            <a:endParaRPr kumimoji="1" lang="en-US" altLang="ja-JP" dirty="0" smtClean="0"/>
          </a:p>
          <a:p>
            <a:r>
              <a:rPr lang="zh-CN" altLang="en-US" dirty="0"/>
              <a:t>千代田区</a:t>
            </a:r>
            <a:r>
              <a:rPr lang="zh-CN" altLang="en-US" dirty="0" smtClean="0"/>
              <a:t> </a:t>
            </a:r>
            <a:r>
              <a:rPr lang="zh-CN" altLang="en-US" dirty="0"/>
              <a:t>Ｆ区</a:t>
            </a:r>
            <a:r>
              <a:rPr lang="zh-CN" altLang="en-US" dirty="0" smtClean="0"/>
              <a:t> </a:t>
            </a:r>
            <a:endParaRPr lang="en-US" altLang="zh-CN" dirty="0" smtClean="0"/>
          </a:p>
          <a:p>
            <a:r>
              <a:rPr lang="zh-CN" altLang="en-US" dirty="0"/>
              <a:t>港区</a:t>
            </a:r>
            <a:r>
              <a:rPr lang="zh-CN" altLang="en-US" dirty="0" smtClean="0"/>
              <a:t> </a:t>
            </a:r>
            <a:r>
              <a:rPr lang="zh-CN" altLang="en-US" dirty="0"/>
              <a:t>Ｏ区</a:t>
            </a:r>
            <a:r>
              <a:rPr lang="zh-CN" altLang="en-US" dirty="0" smtClean="0"/>
              <a:t> </a:t>
            </a:r>
            <a:endParaRPr lang="en-US" altLang="zh-CN" dirty="0" smtClean="0"/>
          </a:p>
          <a:p>
            <a:r>
              <a:rPr lang="zh-CN" altLang="en-US" dirty="0"/>
              <a:t>新宿区</a:t>
            </a:r>
            <a:r>
              <a:rPr lang="zh-CN" altLang="en-US" dirty="0" smtClean="0"/>
              <a:t> </a:t>
            </a:r>
            <a:endParaRPr lang="en-US" altLang="zh-CN" dirty="0" smtClean="0"/>
          </a:p>
          <a:p>
            <a:r>
              <a:rPr lang="zh-CN" altLang="en-US" dirty="0"/>
              <a:t>台東区</a:t>
            </a:r>
            <a:r>
              <a:rPr lang="zh-CN" altLang="en-US" dirty="0" smtClean="0"/>
              <a:t> </a:t>
            </a:r>
            <a:r>
              <a:rPr lang="en-US" altLang="zh-CN" dirty="0"/>
              <a:t>A</a:t>
            </a:r>
            <a:r>
              <a:rPr lang="zh-CN" altLang="en-US" dirty="0"/>
              <a:t>区</a:t>
            </a:r>
            <a:r>
              <a:rPr lang="zh-CN" altLang="en-US" dirty="0" smtClean="0"/>
              <a:t> </a:t>
            </a:r>
            <a:endParaRPr lang="en-US" altLang="zh-CN" dirty="0" smtClean="0"/>
          </a:p>
          <a:p>
            <a:r>
              <a:rPr lang="zh-CN" altLang="en-US" dirty="0"/>
              <a:t>墨田区</a:t>
            </a:r>
            <a:r>
              <a:rPr lang="zh-CN" altLang="en-US" dirty="0" smtClean="0"/>
              <a:t> </a:t>
            </a:r>
            <a:r>
              <a:rPr lang="zh-CN" altLang="en-US" dirty="0"/>
              <a:t>Ｐ区</a:t>
            </a:r>
            <a:r>
              <a:rPr lang="zh-CN" altLang="en-US" dirty="0" smtClean="0"/>
              <a:t> </a:t>
            </a:r>
            <a:endParaRPr lang="en-US" altLang="zh-CN" dirty="0" smtClean="0"/>
          </a:p>
          <a:p>
            <a:r>
              <a:rPr lang="zh-CN" altLang="en-US" dirty="0"/>
              <a:t>江東区</a:t>
            </a:r>
            <a:r>
              <a:rPr lang="zh-CN" altLang="en-US" dirty="0" smtClean="0"/>
              <a:t> </a:t>
            </a:r>
            <a:r>
              <a:rPr lang="zh-CN" altLang="en-US" dirty="0"/>
              <a:t>Ｈ区</a:t>
            </a:r>
            <a:r>
              <a:rPr lang="zh-CN" altLang="en-US" dirty="0" smtClean="0"/>
              <a:t> </a:t>
            </a:r>
            <a:endParaRPr lang="en-US" altLang="zh-CN" dirty="0" smtClean="0"/>
          </a:p>
          <a:p>
            <a:r>
              <a:rPr lang="zh-CN" altLang="en-US" dirty="0"/>
              <a:t>目黒区</a:t>
            </a:r>
            <a:r>
              <a:rPr lang="zh-CN" altLang="en-US" dirty="0" smtClean="0"/>
              <a:t> </a:t>
            </a:r>
            <a:r>
              <a:rPr lang="zh-CN" altLang="en-US" dirty="0"/>
              <a:t>Ｂ区</a:t>
            </a:r>
            <a:r>
              <a:rPr lang="zh-CN" altLang="en-US" dirty="0" smtClean="0"/>
              <a:t> </a:t>
            </a:r>
            <a:endParaRPr lang="en-US" altLang="zh-CN" dirty="0" smtClean="0"/>
          </a:p>
          <a:p>
            <a:r>
              <a:rPr lang="zh-CN" altLang="en-US" dirty="0"/>
              <a:t>大田区</a:t>
            </a:r>
            <a:r>
              <a:rPr lang="zh-CN" altLang="en-US" dirty="0" smtClean="0"/>
              <a:t> </a:t>
            </a:r>
            <a:r>
              <a:rPr lang="zh-CN" altLang="en-US" dirty="0"/>
              <a:t>Ｊ区</a:t>
            </a:r>
            <a:r>
              <a:rPr lang="zh-CN" altLang="en-US" dirty="0" smtClean="0"/>
              <a:t> </a:t>
            </a:r>
            <a:endParaRPr lang="en-US" altLang="zh-CN" dirty="0" smtClean="0"/>
          </a:p>
          <a:p>
            <a:r>
              <a:rPr lang="zh-CN" altLang="en-US" dirty="0"/>
              <a:t>中野区</a:t>
            </a:r>
            <a:r>
              <a:rPr lang="zh-CN" altLang="en-US" dirty="0" smtClean="0"/>
              <a:t> </a:t>
            </a:r>
            <a:r>
              <a:rPr lang="zh-CN" altLang="en-US" dirty="0"/>
              <a:t>Ｉ区</a:t>
            </a:r>
            <a:r>
              <a:rPr lang="zh-CN" altLang="en-US" dirty="0" smtClean="0"/>
              <a:t> </a:t>
            </a:r>
            <a:endParaRPr lang="en-US" altLang="zh-CN" dirty="0" smtClean="0"/>
          </a:p>
          <a:p>
            <a:r>
              <a:rPr lang="zh-CN" altLang="en-US" dirty="0"/>
              <a:t>杉並区</a:t>
            </a:r>
            <a:r>
              <a:rPr lang="zh-CN" altLang="en-US" dirty="0" smtClean="0"/>
              <a:t> </a:t>
            </a:r>
            <a:r>
              <a:rPr lang="zh-CN" altLang="en-US" dirty="0"/>
              <a:t>Ｋ区</a:t>
            </a:r>
            <a:r>
              <a:rPr lang="zh-CN" altLang="en-US" dirty="0" smtClean="0"/>
              <a:t> </a:t>
            </a:r>
            <a:endParaRPr lang="en-US" altLang="zh-CN" dirty="0" smtClean="0"/>
          </a:p>
          <a:p>
            <a:r>
              <a:rPr lang="zh-CN" altLang="en-US" dirty="0"/>
              <a:t>練馬区</a:t>
            </a:r>
            <a:r>
              <a:rPr lang="zh-CN" altLang="en-US" dirty="0" smtClean="0"/>
              <a:t> </a:t>
            </a:r>
            <a:r>
              <a:rPr lang="zh-CN" altLang="en-US" dirty="0"/>
              <a:t>Ｃ区</a:t>
            </a:r>
            <a:r>
              <a:rPr lang="zh-CN" altLang="en-US" dirty="0" smtClean="0"/>
              <a:t> </a:t>
            </a:r>
            <a:endParaRPr lang="en-US" altLang="zh-CN" dirty="0" smtClean="0"/>
          </a:p>
          <a:p>
            <a:r>
              <a:rPr lang="zh-CN" altLang="en-US" dirty="0"/>
              <a:t>足立区</a:t>
            </a:r>
            <a:r>
              <a:rPr lang="zh-CN" altLang="en-US" dirty="0" smtClean="0"/>
              <a:t> </a:t>
            </a:r>
            <a:r>
              <a:rPr lang="zh-CN" altLang="en-US" dirty="0"/>
              <a:t>Ｑ区</a:t>
            </a:r>
            <a:r>
              <a:rPr lang="zh-CN" altLang="en-US" dirty="0" smtClean="0"/>
              <a:t> </a:t>
            </a:r>
            <a:endParaRPr lang="en-US" altLang="zh-CN" dirty="0" smtClean="0"/>
          </a:p>
          <a:p>
            <a:r>
              <a:rPr lang="zh-CN" altLang="en-US" dirty="0"/>
              <a:t>葛飾区</a:t>
            </a:r>
            <a:r>
              <a:rPr lang="zh-CN" altLang="en-US" dirty="0" smtClean="0"/>
              <a:t> </a:t>
            </a:r>
            <a:r>
              <a:rPr lang="zh-CN" altLang="en-US" dirty="0"/>
              <a:t>Ｌ区</a:t>
            </a:r>
            <a:r>
              <a:rPr lang="zh-CN" altLang="en-US" dirty="0" smtClean="0"/>
              <a:t> </a:t>
            </a:r>
            <a:endParaRPr lang="en-US" altLang="zh-CN" dirty="0" smtClean="0"/>
          </a:p>
          <a:p>
            <a:r>
              <a:rPr lang="zh-CN" altLang="en-US" dirty="0"/>
              <a:t>中央区</a:t>
            </a:r>
            <a:r>
              <a:rPr lang="zh-CN" altLang="en-US" dirty="0" smtClean="0"/>
              <a:t> </a:t>
            </a:r>
            <a:r>
              <a:rPr lang="zh-CN" altLang="en-US" dirty="0"/>
              <a:t>Ｄ区</a:t>
            </a:r>
            <a:r>
              <a:rPr lang="zh-CN" altLang="en-US" dirty="0" smtClean="0"/>
              <a:t> </a:t>
            </a:r>
            <a:endParaRPr lang="en-US" altLang="zh-CN" dirty="0" smtClean="0"/>
          </a:p>
          <a:p>
            <a:r>
              <a:rPr lang="zh-CN" altLang="en-US" dirty="0"/>
              <a:t>文京区</a:t>
            </a:r>
            <a:r>
              <a:rPr lang="zh-CN" altLang="en-US" dirty="0" smtClean="0"/>
              <a:t> </a:t>
            </a:r>
            <a:r>
              <a:rPr lang="zh-CN" altLang="en-US" dirty="0"/>
              <a:t>Ｍ区</a:t>
            </a:r>
            <a:r>
              <a:rPr lang="zh-CN" altLang="en-US" dirty="0" smtClean="0"/>
              <a:t> </a:t>
            </a:r>
            <a:endParaRPr lang="en-US" altLang="zh-CN" dirty="0" smtClean="0"/>
          </a:p>
          <a:p>
            <a:r>
              <a:rPr lang="zh-CN" altLang="en-US" dirty="0"/>
              <a:t>豊島区</a:t>
            </a:r>
            <a:r>
              <a:rPr lang="zh-CN" altLang="en-US" dirty="0" smtClean="0"/>
              <a:t> </a:t>
            </a:r>
            <a:r>
              <a:rPr lang="zh-CN" altLang="en-US" dirty="0"/>
              <a:t>Ｇ区</a:t>
            </a:r>
            <a:r>
              <a:rPr lang="zh-CN" altLang="en-US" dirty="0" smtClean="0"/>
              <a:t> </a:t>
            </a:r>
            <a:endParaRPr lang="en-US" altLang="zh-CN" dirty="0" smtClean="0"/>
          </a:p>
          <a:p>
            <a:r>
              <a:rPr lang="zh-CN" altLang="en-US" dirty="0"/>
              <a:t>北区</a:t>
            </a:r>
            <a:r>
              <a:rPr lang="zh-CN" altLang="en-US" dirty="0" smtClean="0"/>
              <a:t> </a:t>
            </a:r>
            <a:r>
              <a:rPr lang="zh-CN" altLang="en-US" dirty="0"/>
              <a:t>Ｅ区</a:t>
            </a:r>
            <a:r>
              <a:rPr lang="zh-CN" altLang="en-US" dirty="0" smtClean="0"/>
              <a:t> </a:t>
            </a:r>
            <a:endParaRPr lang="en-US" altLang="zh-CN" dirty="0" smtClean="0"/>
          </a:p>
          <a:p>
            <a:r>
              <a:rPr lang="zh-CN" altLang="en-US" dirty="0"/>
              <a:t>荒川区</a:t>
            </a:r>
            <a:r>
              <a:rPr lang="zh-CN" altLang="en-US" dirty="0" smtClean="0"/>
              <a:t> </a:t>
            </a:r>
            <a:r>
              <a:rPr lang="zh-CN" altLang="en-US" dirty="0"/>
              <a:t>Ｎ区</a:t>
            </a:r>
            <a:r>
              <a:rPr lang="zh-CN" altLang="en-US" dirty="0" smtClean="0"/>
              <a:t> </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26</a:t>
            </a:fld>
            <a:endParaRPr kumimoji="1" lang="ja-JP" altLang="en-US"/>
          </a:p>
        </p:txBody>
      </p:sp>
    </p:spTree>
    <p:extLst>
      <p:ext uri="{BB962C8B-B14F-4D97-AF65-F5344CB8AC3E}">
        <p14:creationId xmlns:p14="http://schemas.microsoft.com/office/powerpoint/2010/main" val="15241095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セグメント分析（課別・事業別）</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財務諸表自治体間比較検討部会資料より抜粋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「労力をかけない」ということが今後、大事になると考えている。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いずれ計測ばかりにコストをかけていられなくなる。忖度など、相手を慮ることも大切だが、「測りすぎ」にも注意が必要！</a:t>
            </a:r>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27</a:t>
            </a:fld>
            <a:endParaRPr kumimoji="1" lang="ja-JP" altLang="en-US"/>
          </a:p>
        </p:txBody>
      </p:sp>
    </p:spTree>
    <p:extLst>
      <p:ext uri="{BB962C8B-B14F-4D97-AF65-F5344CB8AC3E}">
        <p14:creationId xmlns:p14="http://schemas.microsoft.com/office/powerpoint/2010/main" val="2618397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は、客観的な指標により機械的に評価するだけでは、計測できないものの評価を省いてしまうため、横断的な連携や参加と協働、機動的なアシストなど、別の角度からの情報が必要である。という趣旨である。</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3</a:t>
            </a:fld>
            <a:endParaRPr kumimoji="1" lang="ja-JP" altLang="en-US"/>
          </a:p>
        </p:txBody>
      </p:sp>
    </p:spTree>
    <p:extLst>
      <p:ext uri="{BB962C8B-B14F-4D97-AF65-F5344CB8AC3E}">
        <p14:creationId xmlns:p14="http://schemas.microsoft.com/office/powerpoint/2010/main" val="24408533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　余談になるが、測定できる情報が定量化されるが、それだけでは事業の成果を表していないことがある。そのため、代替指標の測定を追加で求められることがある。また、数値測定が難しいものも含めて、総合評価することが大事。機械的にはいかない。</a:t>
            </a:r>
            <a:endParaRPr kumimoji="1" lang="en-US" altLang="ja-JP" dirty="0" smtClean="0"/>
          </a:p>
          <a:p>
            <a:r>
              <a:rPr kumimoji="1" lang="ja-JP" altLang="en-US" dirty="0" smtClean="0"/>
              <a:t>　行政が取り組む以上、必要性がないものはないが、支援が必要な人に届く前に効果が途切れてしまうものなど、有効な手段になっていない取組みや目的が手段になっていたり、目的が理想になっていて目標が見えていなかったりするものもまだあるかもしれない。</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4</a:t>
            </a:fld>
            <a:endParaRPr kumimoji="1" lang="ja-JP" altLang="en-US"/>
          </a:p>
        </p:txBody>
      </p:sp>
    </p:spTree>
    <p:extLst>
      <p:ext uri="{BB962C8B-B14F-4D97-AF65-F5344CB8AC3E}">
        <p14:creationId xmlns:p14="http://schemas.microsoft.com/office/powerpoint/2010/main" val="2039631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5</a:t>
            </a:fld>
            <a:endParaRPr kumimoji="1" lang="ja-JP" altLang="en-US"/>
          </a:p>
        </p:txBody>
      </p:sp>
    </p:spTree>
    <p:extLst>
      <p:ext uri="{BB962C8B-B14F-4D97-AF65-F5344CB8AC3E}">
        <p14:creationId xmlns:p14="http://schemas.microsoft.com/office/powerpoint/2010/main" val="2614716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07999">
              <a:defRPr/>
            </a:pPr>
            <a:r>
              <a:rPr lang="ja-JP" altLang="en-US" dirty="0" smtClean="0"/>
              <a:t>実績中心の行政評価では、目的に「理想」を設定していることが多い。どれだけ投入するか、何に使われるか＝予算を説明することは意外とわかりやすいためである。</a:t>
            </a:r>
            <a:endParaRPr lang="en-US" altLang="ja-JP" dirty="0" smtClean="0"/>
          </a:p>
          <a:p>
            <a:pPr defTabSz="907999">
              <a:defRPr/>
            </a:pPr>
            <a:r>
              <a:rPr lang="ja-JP" altLang="en-US" dirty="0" smtClean="0"/>
              <a:t>ロジックモデルでの行政評価では、成果を定量的に把握できる数値が少ないことが課題。</a:t>
            </a:r>
            <a:endParaRPr kumimoji="1" lang="ja-JP" altLang="en-US" dirty="0" smtClean="0"/>
          </a:p>
          <a:p>
            <a:pPr defTabSz="907999">
              <a:defRPr/>
            </a:pPr>
            <a:r>
              <a:rPr lang="ja-JP" altLang="en-US" dirty="0" smtClean="0"/>
              <a:t>なお、その数値を持たないと事業が成り立たないケースがあり、この場合、コストをかけてでも把握すべきである。</a:t>
            </a:r>
            <a:endParaRPr lang="en-US" altLang="ja-JP" dirty="0" smtClean="0"/>
          </a:p>
          <a:p>
            <a:pPr defTabSz="907999">
              <a:defRPr/>
            </a:pPr>
            <a:r>
              <a:rPr lang="ja-JP" altLang="en-US" dirty="0" smtClean="0"/>
              <a:t>効率的と図りすぎ。矛盾を抱えながらの計画策定だったようである。（なんでこんな指標にしちゃったかなぁ？と思うことがしばしば。）</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6</a:t>
            </a:fld>
            <a:endParaRPr kumimoji="1" lang="ja-JP" altLang="en-US"/>
          </a:p>
        </p:txBody>
      </p:sp>
    </p:spTree>
    <p:extLst>
      <p:ext uri="{BB962C8B-B14F-4D97-AF65-F5344CB8AC3E}">
        <p14:creationId xmlns:p14="http://schemas.microsoft.com/office/powerpoint/2010/main" val="3208512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4</a:t>
            </a:r>
            <a:r>
              <a:rPr kumimoji="1" lang="ja-JP" altLang="en-US" dirty="0" smtClean="0"/>
              <a:t>年計画の初年度に達成してしまった。逆に、測定方法がアンケートの場合などで、大きく数値が下がってしまった。</a:t>
            </a:r>
            <a:endParaRPr kumimoji="1" lang="en-US" altLang="ja-JP" dirty="0" smtClean="0"/>
          </a:p>
          <a:p>
            <a:r>
              <a:rPr kumimoji="1" lang="ja-JP" altLang="en-US" dirty="0" smtClean="0"/>
              <a:t>目標設定が低すぎたのではないか。成果を上げていない。など、議会からご指摘をいただいた。</a:t>
            </a:r>
            <a:endParaRPr kumimoji="1" lang="en-US" altLang="ja-JP" dirty="0" smtClean="0"/>
          </a:p>
          <a:p>
            <a:r>
              <a:rPr kumimoji="1" lang="ja-JP" altLang="en-US" dirty="0" smtClean="0"/>
              <a:t>後にも触れますが、これまでの実績中心の行政評価では、何らかの実績をあげたことを記載していたため、すべて順調に進んでいるように（Ａ評定）記載する傾向があった。</a:t>
            </a:r>
            <a:endParaRPr kumimoji="1" lang="en-US" altLang="ja-JP" dirty="0" smtClean="0"/>
          </a:p>
          <a:p>
            <a:r>
              <a:rPr kumimoji="1" lang="ja-JP" altLang="en-US" dirty="0" smtClean="0"/>
              <a:t>新たな行政評価では、達成できなかった要因を分析し、課題を抽出のうえ、その課題に対する解決策を記載し、今後のＰＤＣＡで改善する方向性を示すこととした。</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7</a:t>
            </a:fld>
            <a:endParaRPr kumimoji="1" lang="ja-JP" altLang="en-US"/>
          </a:p>
        </p:txBody>
      </p:sp>
    </p:spTree>
    <p:extLst>
      <p:ext uri="{BB962C8B-B14F-4D97-AF65-F5344CB8AC3E}">
        <p14:creationId xmlns:p14="http://schemas.microsoft.com/office/powerpoint/2010/main" val="2316492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8</a:t>
            </a:fld>
            <a:endParaRPr kumimoji="1" lang="ja-JP" altLang="en-US"/>
          </a:p>
        </p:txBody>
      </p:sp>
    </p:spTree>
    <p:extLst>
      <p:ext uri="{BB962C8B-B14F-4D97-AF65-F5344CB8AC3E}">
        <p14:creationId xmlns:p14="http://schemas.microsoft.com/office/powerpoint/2010/main" val="3309443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外部評価委員会の提言。定量化された成果指標による評価を補足するもの。</a:t>
            </a:r>
            <a:endParaRPr kumimoji="1" lang="ja-JP" altLang="en-US" dirty="0"/>
          </a:p>
        </p:txBody>
      </p:sp>
      <p:sp>
        <p:nvSpPr>
          <p:cNvPr id="4" name="スライド番号プレースホルダー 3"/>
          <p:cNvSpPr>
            <a:spLocks noGrp="1"/>
          </p:cNvSpPr>
          <p:nvPr>
            <p:ph type="sldNum" sz="quarter" idx="10"/>
          </p:nvPr>
        </p:nvSpPr>
        <p:spPr/>
        <p:txBody>
          <a:bodyPr/>
          <a:lstStyle/>
          <a:p>
            <a:fld id="{F4ACDFF7-2094-4EA6-A552-8A76D4011646}" type="slidenum">
              <a:rPr kumimoji="1" lang="ja-JP" altLang="en-US" smtClean="0"/>
              <a:t>9</a:t>
            </a:fld>
            <a:endParaRPr kumimoji="1" lang="ja-JP" altLang="en-US"/>
          </a:p>
        </p:txBody>
      </p:sp>
    </p:spTree>
    <p:extLst>
      <p:ext uri="{BB962C8B-B14F-4D97-AF65-F5344CB8AC3E}">
        <p14:creationId xmlns:p14="http://schemas.microsoft.com/office/powerpoint/2010/main" val="4116334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2019/12/9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90ED720-0104-4369-84BC-D37694168613}" type="datetimeFigureOut">
              <a:rPr kumimoji="1" lang="ja-JP" altLang="en-US" smtClean="0"/>
              <a:t>2019/12/9</a:t>
            </a:fld>
            <a:endParaRPr kumimoji="1" lang="ja-JP" alt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kumimoji="1"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kumimoji="1"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kumimoji="1"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kumimoji="1"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kumimoji="1"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kumimoji="1"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kumimoji="1" sz="13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city.setagaya.lg.jp/mokuji/kusei/004/002/d00181421.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emf"/></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17.emf"/><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ity.setagaya.lg.jp/mokuji/kusei/004/002/d00181421.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smtClean="0">
                <a:latin typeface="Meiryo UI" panose="020B0604030504040204" pitchFamily="50" charset="-128"/>
                <a:ea typeface="Meiryo UI" panose="020B0604030504040204" pitchFamily="50" charset="-128"/>
                <a:cs typeface="Meiryo UI" panose="020B0604030504040204" pitchFamily="50" charset="-128"/>
              </a:rPr>
              <a:t>１．新しい</a:t>
            </a:r>
            <a:r>
              <a:rPr lang="ja-JP" altLang="en-US" sz="3200" dirty="0">
                <a:latin typeface="Meiryo UI" panose="020B0604030504040204" pitchFamily="50" charset="-128"/>
                <a:ea typeface="Meiryo UI" panose="020B0604030504040204" pitchFamily="50" charset="-128"/>
                <a:cs typeface="Meiryo UI" panose="020B0604030504040204" pitchFamily="50" charset="-128"/>
              </a:rPr>
              <a:t>行政評価の目的と取組みの方向性</a:t>
            </a:r>
            <a:br>
              <a:rPr lang="ja-JP" altLang="en-US" sz="3200" dirty="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3200" dirty="0"/>
          </a:p>
        </p:txBody>
      </p:sp>
      <p:sp>
        <p:nvSpPr>
          <p:cNvPr id="3" name="テキスト プレースホルダー 2"/>
          <p:cNvSpPr>
            <a:spLocks noGrp="1"/>
          </p:cNvSpPr>
          <p:nvPr>
            <p:ph type="body" idx="1"/>
          </p:nvPr>
        </p:nvSpPr>
        <p:spPr/>
        <p:txBody>
          <a:bodyPr/>
          <a:lstStyle/>
          <a:p>
            <a:r>
              <a:rPr kumimoji="1" lang="ja-JP" altLang="en-US" dirty="0" smtClean="0"/>
              <a:t>新公会計を活用した行政評価</a:t>
            </a:r>
            <a:endParaRPr kumimoji="1" lang="ja-JP" altLang="en-US" dirty="0"/>
          </a:p>
        </p:txBody>
      </p:sp>
    </p:spTree>
    <p:extLst>
      <p:ext uri="{BB962C8B-B14F-4D97-AF65-F5344CB8AC3E}">
        <p14:creationId xmlns:p14="http://schemas.microsoft.com/office/powerpoint/2010/main" val="7406040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en-US" altLang="ja-JP" dirty="0" smtClean="0"/>
              <a:t>3-1-2.</a:t>
            </a:r>
            <a:r>
              <a:rPr kumimoji="1" lang="ja-JP" altLang="en-US" dirty="0" smtClean="0"/>
              <a:t>政策評価票</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成果</a:t>
            </a:r>
            <a:r>
              <a:rPr lang="ja-JP" altLang="en-US" dirty="0"/>
              <a:t>の達成状況に</a:t>
            </a:r>
            <a:r>
              <a:rPr lang="ja-JP" altLang="en-US" dirty="0" smtClean="0"/>
              <a:t>対する</a:t>
            </a:r>
            <a:r>
              <a:rPr lang="ja-JP" altLang="en-US" dirty="0"/>
              <a:t>評価</a:t>
            </a:r>
            <a:r>
              <a:rPr lang="ja-JP" altLang="en-US" dirty="0" smtClean="0"/>
              <a:t>と今後の政策展開</a:t>
            </a:r>
            <a:endParaRPr kumimoji="1" lang="ja-JP" altLang="en-US" dirty="0"/>
          </a:p>
        </p:txBody>
      </p:sp>
      <p:sp>
        <p:nvSpPr>
          <p:cNvPr id="4" name="テキスト ボックス 3"/>
          <p:cNvSpPr txBox="1"/>
          <p:nvPr/>
        </p:nvSpPr>
        <p:spPr>
          <a:xfrm>
            <a:off x="827584" y="2276872"/>
            <a:ext cx="3312368" cy="2031325"/>
          </a:xfrm>
          <a:prstGeom prst="rect">
            <a:avLst/>
          </a:prstGeom>
          <a:noFill/>
        </p:spPr>
        <p:txBody>
          <a:bodyPr wrap="square" rtlCol="0">
            <a:spAutoFit/>
          </a:bodyPr>
          <a:lstStyle/>
          <a:p>
            <a:r>
              <a:rPr kumimoji="1" lang="ja-JP" altLang="en-US" dirty="0" smtClean="0">
                <a:latin typeface="ＭＳ ゴシック" panose="020B0609070205080204" pitchFamily="49" charset="-128"/>
                <a:ea typeface="ＭＳ ゴシック" panose="020B0609070205080204" pitchFamily="49" charset="-128"/>
              </a:rPr>
              <a:t>アウトプット中心</a:t>
            </a:r>
            <a:endParaRPr kumimoji="1" lang="en-US" altLang="ja-JP" dirty="0" smtClean="0">
              <a:latin typeface="ＭＳ ゴシック" panose="020B0609070205080204" pitchFamily="49" charset="-128"/>
              <a:ea typeface="ＭＳ ゴシック" panose="020B0609070205080204" pitchFamily="49" charset="-128"/>
            </a:endParaRPr>
          </a:p>
          <a:p>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～を実施した。</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を開催</a:t>
            </a:r>
            <a:r>
              <a:rPr lang="ja-JP" altLang="en-US" dirty="0">
                <a:latin typeface="ＭＳ ゴシック" panose="020B0609070205080204" pitchFamily="49" charset="-128"/>
                <a:ea typeface="ＭＳ ゴシック" panose="020B0609070205080204" pitchFamily="49" charset="-128"/>
              </a:rPr>
              <a:t>することが</a:t>
            </a:r>
            <a:r>
              <a:rPr lang="ja-JP" altLang="en-US" dirty="0" smtClean="0">
                <a:latin typeface="ＭＳ ゴシック" panose="020B0609070205080204" pitchFamily="49" charset="-128"/>
                <a:ea typeface="ＭＳ ゴシック" panose="020B0609070205080204" pitchFamily="49" charset="-128"/>
              </a:rPr>
              <a:t>できた。</a:t>
            </a:r>
            <a:endParaRPr lang="en-US" altLang="ja-JP" dirty="0">
              <a:latin typeface="ＭＳ ゴシック" panose="020B0609070205080204" pitchFamily="49" charset="-128"/>
              <a:ea typeface="ＭＳ ゴシック" panose="020B0609070205080204" pitchFamily="49" charset="-128"/>
            </a:endParaRPr>
          </a:p>
          <a:p>
            <a:endParaRPr kumimoji="1" lang="en-US" altLang="ja-JP" dirty="0" smtClean="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endParaRPr kumimoji="1" lang="ja-JP" altLang="en-US" dirty="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5076056" y="2268326"/>
            <a:ext cx="3384376" cy="2031325"/>
          </a:xfrm>
          <a:prstGeom prst="rect">
            <a:avLst/>
          </a:prstGeom>
          <a:noFill/>
        </p:spPr>
        <p:txBody>
          <a:bodyPr wrap="square" rtlCol="0">
            <a:spAutoFit/>
          </a:bodyPr>
          <a:lstStyle/>
          <a:p>
            <a:r>
              <a:rPr kumimoji="1" lang="ja-JP" altLang="en-US" dirty="0" smtClean="0">
                <a:latin typeface="ＭＳ ゴシック" panose="020B0609070205080204" pitchFamily="49" charset="-128"/>
                <a:ea typeface="ＭＳ ゴシック" panose="020B0609070205080204" pitchFamily="49" charset="-128"/>
              </a:rPr>
              <a:t>アウトカム（ロジックモデル）</a:t>
            </a:r>
            <a:endParaRPr kumimoji="1" lang="en-US" altLang="ja-JP" dirty="0" smtClean="0">
              <a:latin typeface="ＭＳ ゴシック" panose="020B0609070205080204" pitchFamily="49" charset="-128"/>
              <a:ea typeface="ＭＳ ゴシック" panose="020B0609070205080204" pitchFamily="49" charset="-128"/>
            </a:endParaRPr>
          </a:p>
          <a:p>
            <a:endParaRPr lang="en-US" altLang="ja-JP"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・単位あたりコストをもとに</a:t>
            </a:r>
            <a:endParaRPr lang="en-US" altLang="ja-JP" dirty="0" smtClean="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a:t>
            </a:r>
            <a:r>
              <a:rPr lang="ja-JP" altLang="en-US" dirty="0" smtClean="0">
                <a:latin typeface="ＭＳ ゴシック" panose="020B0609070205080204" pitchFamily="49" charset="-128"/>
                <a:ea typeface="ＭＳ ゴシック" panose="020B0609070205080204" pitchFamily="49" charset="-128"/>
              </a:rPr>
              <a:t>費用対効果を把握</a:t>
            </a:r>
            <a:endParaRPr lang="en-US" altLang="ja-JP" dirty="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・課題を抽出</a:t>
            </a:r>
            <a:endParaRPr kumimoji="1" lang="en-US" altLang="ja-JP" dirty="0" smtClean="0">
              <a:latin typeface="ＭＳ ゴシック" panose="020B0609070205080204" pitchFamily="49" charset="-128"/>
              <a:ea typeface="ＭＳ ゴシック" panose="020B0609070205080204" pitchFamily="49" charset="-128"/>
            </a:endParaRPr>
          </a:p>
          <a:p>
            <a:r>
              <a:rPr kumimoji="1" lang="ja-JP" altLang="en-US" dirty="0" smtClean="0">
                <a:latin typeface="ＭＳ ゴシック" panose="020B0609070205080204" pitchFamily="49" charset="-128"/>
                <a:ea typeface="ＭＳ ゴシック" panose="020B0609070205080204" pitchFamily="49" charset="-128"/>
              </a:rPr>
              <a:t>・課題に対する解決策を提示</a:t>
            </a:r>
            <a:endParaRPr kumimoji="1" lang="en-US" altLang="ja-JP" dirty="0" smtClean="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p:txBody>
      </p:sp>
      <p:sp>
        <p:nvSpPr>
          <p:cNvPr id="6" name="右矢印 5"/>
          <p:cNvSpPr/>
          <p:nvPr/>
        </p:nvSpPr>
        <p:spPr>
          <a:xfrm>
            <a:off x="4139952" y="3356992"/>
            <a:ext cx="792088"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827584" y="4437112"/>
            <a:ext cx="3312368" cy="923330"/>
          </a:xfrm>
          <a:prstGeom prst="rect">
            <a:avLst/>
          </a:prstGeom>
          <a:noFill/>
        </p:spPr>
        <p:txBody>
          <a:bodyPr wrap="square" rtlCol="0">
            <a:spAutoFit/>
          </a:bodyPr>
          <a:lstStyle/>
          <a:p>
            <a:r>
              <a:rPr kumimoji="1" lang="en-US" altLang="ja-JP" dirty="0" smtClean="0">
                <a:solidFill>
                  <a:srgbClr val="C00000"/>
                </a:solidFill>
                <a:latin typeface="ＭＳ ゴシック" panose="020B0609070205080204" pitchFamily="49" charset="-128"/>
                <a:ea typeface="ＭＳ ゴシック" panose="020B0609070205080204" pitchFamily="49" charset="-128"/>
              </a:rPr>
              <a:t>〔</a:t>
            </a:r>
            <a:r>
              <a:rPr lang="ja-JP" altLang="en-US" dirty="0">
                <a:solidFill>
                  <a:srgbClr val="C00000"/>
                </a:solidFill>
                <a:latin typeface="ＭＳ ゴシック" panose="020B0609070205080204" pitchFamily="49" charset="-128"/>
                <a:ea typeface="ＭＳ ゴシック" panose="020B0609070205080204" pitchFamily="49" charset="-128"/>
              </a:rPr>
              <a:t>改善点がないような印象</a:t>
            </a:r>
            <a:r>
              <a:rPr kumimoji="1" lang="en-US" altLang="ja-JP" dirty="0" smtClean="0">
                <a:solidFill>
                  <a:srgbClr val="C00000"/>
                </a:solidFill>
                <a:latin typeface="ＭＳ ゴシック" panose="020B0609070205080204" pitchFamily="49" charset="-128"/>
                <a:ea typeface="ＭＳ ゴシック" panose="020B0609070205080204" pitchFamily="49" charset="-128"/>
              </a:rPr>
              <a:t>〕</a:t>
            </a:r>
          </a:p>
          <a:p>
            <a:endParaRPr lang="en-US" altLang="ja-JP" dirty="0">
              <a:latin typeface="ＭＳ ゴシック" panose="020B0609070205080204" pitchFamily="49" charset="-128"/>
              <a:ea typeface="ＭＳ ゴシック" panose="020B0609070205080204" pitchFamily="49" charset="-128"/>
            </a:endParaRPr>
          </a:p>
          <a:p>
            <a:endParaRPr kumimoji="1" lang="ja-JP" altLang="en-US"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5179653" y="4406948"/>
            <a:ext cx="3312368" cy="923330"/>
          </a:xfrm>
          <a:prstGeom prst="rect">
            <a:avLst/>
          </a:prstGeom>
          <a:noFill/>
        </p:spPr>
        <p:txBody>
          <a:bodyPr wrap="square" rtlCol="0">
            <a:spAutoFit/>
          </a:bodyPr>
          <a:lstStyle/>
          <a:p>
            <a:r>
              <a:rPr kumimoji="1" lang="en-US" altLang="ja-JP" dirty="0" smtClean="0">
                <a:solidFill>
                  <a:srgbClr val="C00000"/>
                </a:solidFill>
                <a:latin typeface="ＭＳ ゴシック" panose="020B0609070205080204" pitchFamily="49" charset="-128"/>
                <a:ea typeface="ＭＳ ゴシック" panose="020B0609070205080204" pitchFamily="49" charset="-128"/>
              </a:rPr>
              <a:t>〔</a:t>
            </a:r>
            <a:r>
              <a:rPr lang="ja-JP" altLang="en-US" dirty="0" smtClean="0">
                <a:solidFill>
                  <a:srgbClr val="C00000"/>
                </a:solidFill>
                <a:latin typeface="ＭＳ ゴシック" panose="020B0609070205080204" pitchFamily="49" charset="-128"/>
                <a:ea typeface="ＭＳ ゴシック" panose="020B0609070205080204" pitchFamily="49" charset="-128"/>
              </a:rPr>
              <a:t>改善に結び付ける</a:t>
            </a:r>
            <a:r>
              <a:rPr kumimoji="1" lang="en-US" altLang="ja-JP" dirty="0" smtClean="0">
                <a:solidFill>
                  <a:srgbClr val="C00000"/>
                </a:solidFill>
                <a:latin typeface="ＭＳ ゴシック" panose="020B0609070205080204" pitchFamily="49" charset="-128"/>
                <a:ea typeface="ＭＳ ゴシック" panose="020B0609070205080204" pitchFamily="49" charset="-128"/>
              </a:rPr>
              <a:t>〕</a:t>
            </a:r>
          </a:p>
          <a:p>
            <a:endParaRPr lang="en-US" altLang="ja-JP" dirty="0">
              <a:solidFill>
                <a:srgbClr val="C00000"/>
              </a:solidFill>
              <a:latin typeface="ＭＳ ゴシック" panose="020B0609070205080204" pitchFamily="49" charset="-128"/>
              <a:ea typeface="ＭＳ ゴシック" panose="020B0609070205080204" pitchFamily="49" charset="-128"/>
            </a:endParaRPr>
          </a:p>
          <a:p>
            <a:endParaRPr kumimoji="1" lang="ja-JP" altLang="en-US" dirty="0">
              <a:solidFill>
                <a:srgbClr val="C0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595736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en-US" altLang="ja-JP" dirty="0" smtClean="0"/>
              <a:t>3-2-1.</a:t>
            </a:r>
            <a:r>
              <a:rPr kumimoji="1" lang="ja-JP" altLang="en-US" dirty="0" smtClean="0"/>
              <a:t>施策評価票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行政コスト計算書によるコスト分析</a:t>
            </a:r>
            <a:endParaRPr kumimoji="1" lang="en-US" altLang="ja-JP" dirty="0" smtClean="0"/>
          </a:p>
          <a:p>
            <a:pPr lvl="1"/>
            <a:r>
              <a:rPr lang="ja-JP" altLang="en-US" dirty="0"/>
              <a:t>フルコストの</a:t>
            </a:r>
            <a:r>
              <a:rPr lang="ja-JP" altLang="en-US" dirty="0" smtClean="0"/>
              <a:t>把握</a:t>
            </a:r>
            <a:endParaRPr lang="en-US" altLang="ja-JP" dirty="0" smtClean="0"/>
          </a:p>
        </p:txBody>
      </p:sp>
      <p:graphicFrame>
        <p:nvGraphicFramePr>
          <p:cNvPr id="5" name="表 4"/>
          <p:cNvGraphicFramePr>
            <a:graphicFrameLocks noGrp="1"/>
          </p:cNvGraphicFramePr>
          <p:nvPr>
            <p:extLst>
              <p:ext uri="{D42A27DB-BD31-4B8C-83A1-F6EECF244321}">
                <p14:modId xmlns:p14="http://schemas.microsoft.com/office/powerpoint/2010/main" val="741969367"/>
              </p:ext>
            </p:extLst>
          </p:nvPr>
        </p:nvGraphicFramePr>
        <p:xfrm>
          <a:off x="827584" y="2492896"/>
          <a:ext cx="4608512" cy="3612983"/>
        </p:xfrm>
        <a:graphic>
          <a:graphicData uri="http://schemas.openxmlformats.org/drawingml/2006/table">
            <a:tbl>
              <a:tblPr firstRow="1" firstCol="1" bandRow="1">
                <a:tableStyleId>{5C22544A-7EE6-4342-B048-85BDC9FD1C3A}</a:tableStyleId>
              </a:tblPr>
              <a:tblGrid>
                <a:gridCol w="412268">
                  <a:extLst>
                    <a:ext uri="{9D8B030D-6E8A-4147-A177-3AD203B41FA5}">
                      <a16:colId xmlns:a16="http://schemas.microsoft.com/office/drawing/2014/main" xmlns="" val="20000"/>
                    </a:ext>
                  </a:extLst>
                </a:gridCol>
                <a:gridCol w="329814">
                  <a:extLst>
                    <a:ext uri="{9D8B030D-6E8A-4147-A177-3AD203B41FA5}">
                      <a16:colId xmlns:a16="http://schemas.microsoft.com/office/drawing/2014/main" xmlns="" val="20001"/>
                    </a:ext>
                  </a:extLst>
                </a:gridCol>
                <a:gridCol w="2577100">
                  <a:extLst>
                    <a:ext uri="{9D8B030D-6E8A-4147-A177-3AD203B41FA5}">
                      <a16:colId xmlns:a16="http://schemas.microsoft.com/office/drawing/2014/main" xmlns="" val="20002"/>
                    </a:ext>
                  </a:extLst>
                </a:gridCol>
                <a:gridCol w="1289330">
                  <a:extLst>
                    <a:ext uri="{9D8B030D-6E8A-4147-A177-3AD203B41FA5}">
                      <a16:colId xmlns:a16="http://schemas.microsoft.com/office/drawing/2014/main" xmlns="" val="20003"/>
                    </a:ext>
                  </a:extLst>
                </a:gridCol>
              </a:tblGrid>
              <a:tr h="421227">
                <a:tc gridSpan="3">
                  <a:txBody>
                    <a:bodyPr/>
                    <a:lstStyle/>
                    <a:p>
                      <a:pPr algn="ctr">
                        <a:spcAft>
                          <a:spcPts val="0"/>
                        </a:spcAft>
                      </a:pPr>
                      <a:r>
                        <a:rPr lang="ja-JP" sz="1200" kern="100" dirty="0">
                          <a:effectLst/>
                        </a:rPr>
                        <a:t>項目</a:t>
                      </a:r>
                      <a:endParaRPr lang="ja-JP" sz="1400" kern="100" dirty="0">
                        <a:effectLst/>
                        <a:latin typeface="Century"/>
                        <a:ea typeface="ＭＳ 明朝"/>
                        <a:cs typeface="Times New Roman"/>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200"/>
                        </a:lnSpc>
                        <a:spcAft>
                          <a:spcPts val="0"/>
                        </a:spcAft>
                      </a:pPr>
                      <a:r>
                        <a:rPr lang="en-US" sz="1100" kern="100">
                          <a:effectLst/>
                        </a:rPr>
                        <a:t>30</a:t>
                      </a:r>
                      <a:r>
                        <a:rPr lang="ja-JP" sz="1100" kern="100">
                          <a:effectLst/>
                        </a:rPr>
                        <a:t>年度</a:t>
                      </a:r>
                      <a:endParaRPr lang="ja-JP" sz="1400" kern="100">
                        <a:effectLst/>
                      </a:endParaRPr>
                    </a:p>
                    <a:p>
                      <a:pPr algn="ctr">
                        <a:lnSpc>
                          <a:spcPts val="1000"/>
                        </a:lnSpc>
                        <a:spcAft>
                          <a:spcPts val="0"/>
                        </a:spcAft>
                      </a:pPr>
                      <a:r>
                        <a:rPr lang="ja-JP" sz="1100" kern="100">
                          <a:effectLst/>
                        </a:rPr>
                        <a:t>（</a:t>
                      </a:r>
                      <a:r>
                        <a:rPr lang="en-US" sz="1100" kern="100">
                          <a:effectLst/>
                        </a:rPr>
                        <a:t>2018</a:t>
                      </a:r>
                      <a:r>
                        <a:rPr lang="ja-JP" sz="1100" kern="100">
                          <a:effectLst/>
                        </a:rPr>
                        <a:t>年度）</a:t>
                      </a:r>
                      <a:endParaRPr lang="ja-JP" sz="1400" kern="100">
                        <a:effectLst/>
                        <a:latin typeface="Century"/>
                        <a:ea typeface="ＭＳ 明朝"/>
                        <a:cs typeface="Times New Roman"/>
                      </a:endParaRPr>
                    </a:p>
                  </a:txBody>
                  <a:tcPr marL="68580" marR="68580" marT="0" marB="0" anchor="ctr"/>
                </a:tc>
                <a:extLst>
                  <a:ext uri="{0D108BD9-81ED-4DB2-BD59-A6C34878D82A}">
                    <a16:rowId xmlns:a16="http://schemas.microsoft.com/office/drawing/2014/main" xmlns="" val="10000"/>
                  </a:ext>
                </a:extLst>
              </a:tr>
              <a:tr h="306347">
                <a:tc gridSpan="3">
                  <a:txBody>
                    <a:bodyPr/>
                    <a:lstStyle/>
                    <a:p>
                      <a:pPr algn="ctr">
                        <a:spcAft>
                          <a:spcPts val="0"/>
                        </a:spcAft>
                      </a:pPr>
                      <a:r>
                        <a:rPr lang="ja-JP" sz="1200" kern="100" dirty="0">
                          <a:effectLst/>
                        </a:rPr>
                        <a:t>フルコスト</a:t>
                      </a:r>
                      <a:r>
                        <a:rPr lang="en-US" sz="1200" kern="100" dirty="0">
                          <a:effectLst/>
                        </a:rPr>
                        <a:t>(</a:t>
                      </a:r>
                      <a:r>
                        <a:rPr lang="en-US" sz="1200" kern="100" dirty="0" err="1">
                          <a:effectLst/>
                        </a:rPr>
                        <a:t>b-a+c</a:t>
                      </a:r>
                      <a:r>
                        <a:rPr lang="en-US" sz="1200" kern="100" dirty="0">
                          <a:effectLst/>
                        </a:rPr>
                        <a:t>)</a:t>
                      </a:r>
                      <a:endParaRPr lang="ja-JP" sz="1400" kern="100" dirty="0">
                        <a:effectLst/>
                        <a:latin typeface="Century"/>
                        <a:ea typeface="ＭＳ 明朝"/>
                        <a:cs typeface="Times New Roman"/>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a:txBody>
                    <a:bodyPr/>
                    <a:lstStyle/>
                    <a:p>
                      <a:pPr algn="r">
                        <a:spcAft>
                          <a:spcPts val="0"/>
                        </a:spcAft>
                      </a:pPr>
                      <a:r>
                        <a:rPr lang="en-US" sz="1200" kern="100">
                          <a:solidFill>
                            <a:srgbClr val="000000"/>
                          </a:solidFill>
                          <a:effectLst/>
                          <a:latin typeface="+mj-lt"/>
                          <a:ea typeface="ＭＳ 明朝"/>
                          <a:cs typeface="Times New Roman"/>
                        </a:rPr>
                        <a:t>193,077</a:t>
                      </a:r>
                      <a:endParaRPr lang="ja-JP" sz="1400" kern="10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1"/>
                  </a:ext>
                </a:extLst>
              </a:tr>
              <a:tr h="281457">
                <a:tc rowSpan="8">
                  <a:txBody>
                    <a:bodyPr/>
                    <a:lstStyle/>
                    <a:p>
                      <a:pPr algn="ctr">
                        <a:spcAft>
                          <a:spcPts val="0"/>
                        </a:spcAft>
                      </a:pPr>
                      <a:r>
                        <a:rPr lang="ja-JP" sz="1000" kern="100" dirty="0">
                          <a:effectLst/>
                        </a:rPr>
                        <a:t>差引直接コスト</a:t>
                      </a:r>
                      <a:endParaRPr lang="ja-JP" sz="1050" kern="100" dirty="0">
                        <a:effectLst/>
                        <a:latin typeface="Century"/>
                        <a:ea typeface="ＭＳ 明朝"/>
                        <a:cs typeface="Times New Roman"/>
                      </a:endParaRPr>
                    </a:p>
                  </a:txBody>
                  <a:tcPr marL="68580" marR="68580" marT="0" marB="0" vert="eaVert" anchor="ctr"/>
                </a:tc>
                <a:tc gridSpan="2">
                  <a:txBody>
                    <a:bodyPr/>
                    <a:lstStyle/>
                    <a:p>
                      <a:pPr algn="just">
                        <a:spcAft>
                          <a:spcPts val="0"/>
                        </a:spcAft>
                      </a:pPr>
                      <a:r>
                        <a:rPr lang="ja-JP" sz="1200" kern="100" dirty="0">
                          <a:effectLst/>
                        </a:rPr>
                        <a:t>収入</a:t>
                      </a:r>
                      <a:r>
                        <a:rPr lang="en-US" sz="1200" kern="100" dirty="0">
                          <a:effectLst/>
                        </a:rPr>
                        <a:t>(a)</a:t>
                      </a:r>
                      <a:endParaRPr lang="ja-JP" sz="1400" kern="100" dirty="0">
                        <a:effectLst/>
                        <a:latin typeface="Century"/>
                        <a:ea typeface="ＭＳ 明朝"/>
                        <a:cs typeface="Times New Roman"/>
                      </a:endParaRPr>
                    </a:p>
                  </a:txBody>
                  <a:tcPr marL="68580" marR="68580" marT="0" marB="0" anchor="ctr"/>
                </a:tc>
                <a:tc hMerge="1">
                  <a:txBody>
                    <a:bodyPr/>
                    <a:lstStyle/>
                    <a:p>
                      <a:endParaRPr kumimoji="1" lang="ja-JP" altLang="en-US"/>
                    </a:p>
                  </a:txBody>
                  <a:tcPr/>
                </a:tc>
                <a:tc>
                  <a:txBody>
                    <a:bodyPr/>
                    <a:lstStyle/>
                    <a:p>
                      <a:pPr algn="r">
                        <a:spcAft>
                          <a:spcPts val="0"/>
                        </a:spcAft>
                      </a:pPr>
                      <a:r>
                        <a:rPr lang="en-US" sz="1200" kern="100">
                          <a:solidFill>
                            <a:srgbClr val="000000"/>
                          </a:solidFill>
                          <a:effectLst/>
                          <a:latin typeface="+mj-lt"/>
                          <a:ea typeface="ＭＳ 明朝"/>
                          <a:cs typeface="Times New Roman"/>
                        </a:rPr>
                        <a:t>15,926</a:t>
                      </a:r>
                      <a:endParaRPr lang="ja-JP" sz="1400" kern="10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2"/>
                  </a:ext>
                </a:extLst>
              </a:tr>
              <a:tr h="325494">
                <a:tc vMerge="1">
                  <a:txBody>
                    <a:bodyPr/>
                    <a:lstStyle/>
                    <a:p>
                      <a:endParaRPr kumimoji="1" lang="ja-JP" altLang="en-US"/>
                    </a:p>
                  </a:txBody>
                  <a:tcPr/>
                </a:tc>
                <a:tc gridSpan="2">
                  <a:txBody>
                    <a:bodyPr/>
                    <a:lstStyle/>
                    <a:p>
                      <a:pPr algn="just">
                        <a:spcAft>
                          <a:spcPts val="0"/>
                        </a:spcAft>
                      </a:pPr>
                      <a:r>
                        <a:rPr lang="ja-JP" sz="1200" kern="0" dirty="0">
                          <a:effectLst/>
                        </a:rPr>
                        <a:t>費用</a:t>
                      </a:r>
                      <a:r>
                        <a:rPr lang="en-US" sz="1200" kern="0" dirty="0">
                          <a:effectLst/>
                        </a:rPr>
                        <a:t>(b)</a:t>
                      </a:r>
                      <a:endParaRPr lang="ja-JP" sz="1400" kern="100" dirty="0">
                        <a:effectLst/>
                        <a:latin typeface="Century"/>
                        <a:ea typeface="ＭＳ 明朝"/>
                        <a:cs typeface="Times New Roman"/>
                      </a:endParaRPr>
                    </a:p>
                  </a:txBody>
                  <a:tcPr marL="68580" marR="68580" marT="0" marB="0" anchor="ctr"/>
                </a:tc>
                <a:tc hMerge="1">
                  <a:txBody>
                    <a:bodyPr/>
                    <a:lstStyle/>
                    <a:p>
                      <a:endParaRPr kumimoji="1" lang="ja-JP" altLang="en-US"/>
                    </a:p>
                  </a:txBody>
                  <a:tcPr/>
                </a:tc>
                <a:tc>
                  <a:txBody>
                    <a:bodyPr/>
                    <a:lstStyle/>
                    <a:p>
                      <a:pPr algn="r">
                        <a:lnSpc>
                          <a:spcPts val="1600"/>
                        </a:lnSpc>
                        <a:spcAft>
                          <a:spcPts val="0"/>
                        </a:spcAft>
                      </a:pPr>
                      <a:r>
                        <a:rPr lang="en-US" sz="1200" kern="100">
                          <a:solidFill>
                            <a:srgbClr val="000000"/>
                          </a:solidFill>
                          <a:effectLst/>
                          <a:latin typeface="+mj-lt"/>
                          <a:ea typeface="ＭＳ 明朝"/>
                          <a:cs typeface="メイリオ"/>
                        </a:rPr>
                        <a:t>206,615</a:t>
                      </a:r>
                      <a:endParaRPr lang="ja-JP" sz="1400" kern="10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3"/>
                  </a:ext>
                </a:extLst>
              </a:tr>
              <a:tr h="325494">
                <a:tc vMerge="1">
                  <a:txBody>
                    <a:bodyPr/>
                    <a:lstStyle/>
                    <a:p>
                      <a:endParaRPr kumimoji="1" lang="ja-JP" altLang="en-US"/>
                    </a:p>
                  </a:txBody>
                  <a:tcPr/>
                </a:tc>
                <a:tc rowSpan="6">
                  <a:txBody>
                    <a:bodyPr/>
                    <a:lstStyle/>
                    <a:p>
                      <a:pPr marL="71755" marR="71755" algn="ctr">
                        <a:spcAft>
                          <a:spcPts val="0"/>
                        </a:spcAft>
                      </a:pPr>
                      <a:r>
                        <a:rPr lang="ja-JP" sz="1000" kern="0">
                          <a:effectLst/>
                        </a:rPr>
                        <a:t>内訳</a:t>
                      </a:r>
                      <a:endParaRPr lang="ja-JP" sz="1050" kern="100">
                        <a:effectLst/>
                        <a:latin typeface="Century"/>
                        <a:ea typeface="ＭＳ 明朝"/>
                        <a:cs typeface="Times New Roman"/>
                      </a:endParaRPr>
                    </a:p>
                  </a:txBody>
                  <a:tcPr marL="68580" marR="68580" marT="0" marB="0" vert="eaVert" anchor="ctr"/>
                </a:tc>
                <a:tc>
                  <a:txBody>
                    <a:bodyPr/>
                    <a:lstStyle/>
                    <a:p>
                      <a:pPr algn="just">
                        <a:spcAft>
                          <a:spcPts val="0"/>
                        </a:spcAft>
                      </a:pPr>
                      <a:r>
                        <a:rPr lang="ja-JP" sz="1100" b="1" u="sng" kern="100" dirty="0">
                          <a:solidFill>
                            <a:srgbClr val="C00000"/>
                          </a:solidFill>
                          <a:effectLst/>
                        </a:rPr>
                        <a:t>人件費</a:t>
                      </a:r>
                      <a:endParaRPr lang="ja-JP" sz="1400" b="1" u="sng" kern="100" dirty="0">
                        <a:solidFill>
                          <a:srgbClr val="C00000"/>
                        </a:solidFill>
                        <a:effectLst/>
                        <a:latin typeface="Century"/>
                        <a:ea typeface="ＭＳ 明朝"/>
                        <a:cs typeface="Times New Roman"/>
                      </a:endParaRPr>
                    </a:p>
                  </a:txBody>
                  <a:tcPr marL="68580" marR="68580" marT="0" marB="0" anchor="ctr"/>
                </a:tc>
                <a:tc>
                  <a:txBody>
                    <a:bodyPr/>
                    <a:lstStyle/>
                    <a:p>
                      <a:pPr algn="r">
                        <a:lnSpc>
                          <a:spcPts val="1600"/>
                        </a:lnSpc>
                        <a:spcAft>
                          <a:spcPts val="0"/>
                        </a:spcAft>
                      </a:pPr>
                      <a:r>
                        <a:rPr lang="en-US" sz="1200" kern="100">
                          <a:solidFill>
                            <a:srgbClr val="000000"/>
                          </a:solidFill>
                          <a:effectLst/>
                          <a:latin typeface="+mj-lt"/>
                          <a:ea typeface="ＭＳ 明朝"/>
                          <a:cs typeface="メイリオ"/>
                        </a:rPr>
                        <a:t>6,850</a:t>
                      </a:r>
                      <a:endParaRPr lang="ja-JP" sz="1400" kern="10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4"/>
                  </a:ext>
                </a:extLst>
              </a:tr>
              <a:tr h="325494">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100" kern="100" dirty="0">
                          <a:effectLst/>
                        </a:rPr>
                        <a:t>物件費</a:t>
                      </a:r>
                      <a:endParaRPr lang="ja-JP" sz="1400" kern="100" dirty="0">
                        <a:effectLst/>
                        <a:latin typeface="Century"/>
                        <a:ea typeface="ＭＳ 明朝"/>
                        <a:cs typeface="Times New Roman"/>
                      </a:endParaRPr>
                    </a:p>
                  </a:txBody>
                  <a:tcPr marL="68580" marR="68580" marT="0" marB="0" anchor="ctr"/>
                </a:tc>
                <a:tc>
                  <a:txBody>
                    <a:bodyPr/>
                    <a:lstStyle/>
                    <a:p>
                      <a:pPr algn="r">
                        <a:lnSpc>
                          <a:spcPts val="1600"/>
                        </a:lnSpc>
                        <a:spcAft>
                          <a:spcPts val="0"/>
                        </a:spcAft>
                      </a:pPr>
                      <a:r>
                        <a:rPr lang="en-US" sz="1200" kern="100">
                          <a:solidFill>
                            <a:srgbClr val="000000"/>
                          </a:solidFill>
                          <a:effectLst/>
                          <a:latin typeface="+mj-lt"/>
                          <a:ea typeface="ＭＳ 明朝"/>
                          <a:cs typeface="メイリオ"/>
                        </a:rPr>
                        <a:t>183,361</a:t>
                      </a:r>
                      <a:endParaRPr lang="ja-JP" sz="1400" kern="10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5"/>
                  </a:ext>
                </a:extLst>
              </a:tr>
              <a:tr h="325494">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100" kern="100" dirty="0">
                          <a:effectLst/>
                        </a:rPr>
                        <a:t>扶助費</a:t>
                      </a:r>
                      <a:endParaRPr lang="ja-JP" sz="1400" kern="100" dirty="0">
                        <a:effectLst/>
                        <a:latin typeface="Century"/>
                        <a:ea typeface="ＭＳ 明朝"/>
                        <a:cs typeface="Times New Roman"/>
                      </a:endParaRPr>
                    </a:p>
                  </a:txBody>
                  <a:tcPr marL="68580" marR="68580" marT="0" marB="0" anchor="ctr"/>
                </a:tc>
                <a:tc>
                  <a:txBody>
                    <a:bodyPr/>
                    <a:lstStyle/>
                    <a:p>
                      <a:pPr algn="r">
                        <a:spcAft>
                          <a:spcPts val="0"/>
                        </a:spcAft>
                      </a:pPr>
                      <a:r>
                        <a:rPr lang="en-US" sz="1200" kern="100">
                          <a:solidFill>
                            <a:srgbClr val="000000"/>
                          </a:solidFill>
                          <a:effectLst/>
                          <a:latin typeface="+mj-lt"/>
                          <a:ea typeface="ＭＳ 明朝"/>
                          <a:cs typeface="メイリオ"/>
                        </a:rPr>
                        <a:t>0</a:t>
                      </a:r>
                      <a:endParaRPr lang="ja-JP" sz="1400" kern="10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6"/>
                  </a:ext>
                </a:extLst>
              </a:tr>
              <a:tr h="325494">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100" kern="100" dirty="0">
                          <a:effectLst/>
                        </a:rPr>
                        <a:t>補助費等</a:t>
                      </a:r>
                      <a:endParaRPr lang="ja-JP" sz="1400" kern="100" dirty="0">
                        <a:effectLst/>
                        <a:latin typeface="Century"/>
                        <a:ea typeface="ＭＳ 明朝"/>
                        <a:cs typeface="Times New Roman"/>
                      </a:endParaRPr>
                    </a:p>
                  </a:txBody>
                  <a:tcPr marL="68580" marR="68580" marT="0" marB="0" anchor="ctr"/>
                </a:tc>
                <a:tc>
                  <a:txBody>
                    <a:bodyPr/>
                    <a:lstStyle/>
                    <a:p>
                      <a:pPr algn="r">
                        <a:lnSpc>
                          <a:spcPts val="1600"/>
                        </a:lnSpc>
                        <a:spcAft>
                          <a:spcPts val="0"/>
                        </a:spcAft>
                      </a:pPr>
                      <a:r>
                        <a:rPr lang="en-US" sz="1200" kern="100">
                          <a:solidFill>
                            <a:srgbClr val="000000"/>
                          </a:solidFill>
                          <a:effectLst/>
                          <a:latin typeface="+mj-lt"/>
                          <a:ea typeface="ＭＳ 明朝"/>
                          <a:cs typeface="メイリオ"/>
                        </a:rPr>
                        <a:t>0</a:t>
                      </a:r>
                      <a:endParaRPr lang="ja-JP" sz="1400" kern="10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7"/>
                  </a:ext>
                </a:extLst>
              </a:tr>
              <a:tr h="325494">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100" b="1" u="sng" kern="100" dirty="0">
                          <a:solidFill>
                            <a:srgbClr val="C00000"/>
                          </a:solidFill>
                          <a:effectLst/>
                        </a:rPr>
                        <a:t>減価償却費</a:t>
                      </a:r>
                      <a:endParaRPr lang="ja-JP" sz="1400" b="1" u="sng" kern="100" dirty="0">
                        <a:solidFill>
                          <a:srgbClr val="C00000"/>
                        </a:solidFill>
                        <a:effectLst/>
                        <a:latin typeface="Century"/>
                        <a:ea typeface="ＭＳ 明朝"/>
                        <a:cs typeface="Times New Roman"/>
                      </a:endParaRPr>
                    </a:p>
                  </a:txBody>
                  <a:tcPr marL="68580" marR="68580" marT="0" marB="0" anchor="ctr"/>
                </a:tc>
                <a:tc>
                  <a:txBody>
                    <a:bodyPr/>
                    <a:lstStyle/>
                    <a:p>
                      <a:pPr algn="r">
                        <a:lnSpc>
                          <a:spcPts val="1600"/>
                        </a:lnSpc>
                        <a:spcAft>
                          <a:spcPts val="0"/>
                        </a:spcAft>
                      </a:pPr>
                      <a:r>
                        <a:rPr lang="en-US" sz="1200" kern="100" dirty="0">
                          <a:solidFill>
                            <a:srgbClr val="000000"/>
                          </a:solidFill>
                          <a:effectLst/>
                          <a:latin typeface="+mj-lt"/>
                          <a:ea typeface="ＭＳ 明朝"/>
                          <a:cs typeface="メイリオ"/>
                        </a:rPr>
                        <a:t>12,686</a:t>
                      </a:r>
                      <a:endParaRPr lang="ja-JP" sz="1400" kern="100" dirty="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8"/>
                  </a:ext>
                </a:extLst>
              </a:tr>
              <a:tr h="325494">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ja-JP" sz="1100" b="1" u="sng" kern="100" dirty="0">
                          <a:solidFill>
                            <a:srgbClr val="C00000"/>
                          </a:solidFill>
                          <a:effectLst/>
                        </a:rPr>
                        <a:t>その他費用</a:t>
                      </a:r>
                      <a:endParaRPr lang="ja-JP" sz="1400" b="1" u="sng" kern="100" dirty="0">
                        <a:solidFill>
                          <a:srgbClr val="C00000"/>
                        </a:solidFill>
                        <a:effectLst/>
                        <a:latin typeface="Century"/>
                        <a:ea typeface="ＭＳ 明朝"/>
                        <a:cs typeface="Times New Roman"/>
                      </a:endParaRPr>
                    </a:p>
                  </a:txBody>
                  <a:tcPr marL="68580" marR="68580" marT="0" marB="0" anchor="ctr"/>
                </a:tc>
                <a:tc>
                  <a:txBody>
                    <a:bodyPr/>
                    <a:lstStyle/>
                    <a:p>
                      <a:pPr algn="r">
                        <a:lnSpc>
                          <a:spcPts val="1600"/>
                        </a:lnSpc>
                        <a:spcAft>
                          <a:spcPts val="0"/>
                        </a:spcAft>
                      </a:pPr>
                      <a:r>
                        <a:rPr lang="en-US" sz="1200" kern="100">
                          <a:solidFill>
                            <a:srgbClr val="000000"/>
                          </a:solidFill>
                          <a:effectLst/>
                          <a:latin typeface="+mj-lt"/>
                          <a:ea typeface="ＭＳ 明朝"/>
                          <a:cs typeface="メイリオ"/>
                        </a:rPr>
                        <a:t>3,718</a:t>
                      </a:r>
                      <a:endParaRPr lang="ja-JP" sz="1400" kern="10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9"/>
                  </a:ext>
                </a:extLst>
              </a:tr>
              <a:tr h="325494">
                <a:tc gridSpan="3">
                  <a:txBody>
                    <a:bodyPr/>
                    <a:lstStyle/>
                    <a:p>
                      <a:pPr algn="ctr">
                        <a:spcAft>
                          <a:spcPts val="0"/>
                        </a:spcAft>
                      </a:pPr>
                      <a:r>
                        <a:rPr lang="ja-JP" sz="1200" kern="100" dirty="0">
                          <a:effectLst/>
                        </a:rPr>
                        <a:t>差引</a:t>
                      </a:r>
                      <a:r>
                        <a:rPr lang="ja-JP" sz="1200" u="sng" kern="100" dirty="0">
                          <a:ln w="3175">
                            <a:noFill/>
                          </a:ln>
                          <a:solidFill>
                            <a:srgbClr val="C00000"/>
                          </a:solidFill>
                          <a:effectLst/>
                        </a:rPr>
                        <a:t>間接コスト</a:t>
                      </a:r>
                      <a:r>
                        <a:rPr lang="en-US" sz="1200" kern="100" dirty="0">
                          <a:effectLst/>
                        </a:rPr>
                        <a:t>(c)</a:t>
                      </a:r>
                      <a:endParaRPr lang="ja-JP" sz="1400" kern="100" dirty="0">
                        <a:effectLst/>
                        <a:latin typeface="Century"/>
                        <a:ea typeface="ＭＳ 明朝"/>
                        <a:cs typeface="Times New Roman"/>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a:txBody>
                    <a:bodyPr/>
                    <a:lstStyle/>
                    <a:p>
                      <a:pPr algn="r">
                        <a:spcAft>
                          <a:spcPts val="0"/>
                        </a:spcAft>
                      </a:pPr>
                      <a:r>
                        <a:rPr lang="en-US" sz="1200" kern="100" dirty="0">
                          <a:solidFill>
                            <a:srgbClr val="000000"/>
                          </a:solidFill>
                          <a:effectLst/>
                          <a:latin typeface="+mj-lt"/>
                          <a:ea typeface="ＭＳ 明朝"/>
                          <a:cs typeface="メイリオ"/>
                        </a:rPr>
                        <a:t>2,388</a:t>
                      </a:r>
                      <a:endParaRPr lang="ja-JP" sz="1400" kern="100" dirty="0">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10"/>
                  </a:ext>
                </a:extLst>
              </a:tr>
            </a:tbl>
          </a:graphicData>
        </a:graphic>
      </p:graphicFrame>
      <p:sp>
        <p:nvSpPr>
          <p:cNvPr id="6" name="テキスト ボックス 5"/>
          <p:cNvSpPr txBox="1"/>
          <p:nvPr/>
        </p:nvSpPr>
        <p:spPr>
          <a:xfrm>
            <a:off x="5724128" y="2564904"/>
            <a:ext cx="3024336" cy="2400657"/>
          </a:xfrm>
          <a:prstGeom prst="rect">
            <a:avLst/>
          </a:prstGeom>
          <a:noFill/>
        </p:spPr>
        <p:txBody>
          <a:bodyPr wrap="square" rtlCol="0">
            <a:spAutoFit/>
          </a:bodyPr>
          <a:lstStyle/>
          <a:p>
            <a:r>
              <a:rPr kumimoji="1" lang="ja-JP" altLang="en-US" u="sng" dirty="0" smtClean="0">
                <a:solidFill>
                  <a:srgbClr val="C00000"/>
                </a:solidFill>
                <a:latin typeface="ＭＳ ゴシック" panose="020B0609070205080204" pitchFamily="49" charset="-128"/>
                <a:ea typeface="ＭＳ ゴシック" panose="020B0609070205080204" pitchFamily="49" charset="-128"/>
              </a:rPr>
              <a:t>人件費</a:t>
            </a:r>
            <a:endParaRPr kumimoji="1" lang="en-US" altLang="ja-JP" u="sng" dirty="0" smtClean="0">
              <a:solidFill>
                <a:srgbClr val="C00000"/>
              </a:solidFill>
              <a:latin typeface="ＭＳ ゴシック" panose="020B0609070205080204" pitchFamily="49" charset="-128"/>
              <a:ea typeface="ＭＳ ゴシック" panose="020B0609070205080204" pitchFamily="49" charset="-128"/>
            </a:endParaRPr>
          </a:p>
          <a:p>
            <a:r>
              <a:rPr lang="ja-JP" altLang="en-US" sz="1600" dirty="0" smtClean="0">
                <a:latin typeface="ＭＳ ゴシック" panose="020B0609070205080204" pitchFamily="49" charset="-128"/>
                <a:ea typeface="ＭＳ ゴシック" panose="020B0609070205080204" pitchFamily="49" charset="-128"/>
              </a:rPr>
              <a:t>・事務分担割合に</a:t>
            </a:r>
            <a:endParaRPr lang="en-US" altLang="ja-JP" sz="1600" dirty="0" smtClean="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基づき計算</a:t>
            </a:r>
            <a:endParaRPr kumimoji="1" lang="en-US" altLang="ja-JP" sz="1600" dirty="0" smtClean="0">
              <a:latin typeface="ＭＳ ゴシック" panose="020B0609070205080204" pitchFamily="49" charset="-128"/>
              <a:ea typeface="ＭＳ ゴシック" panose="020B0609070205080204" pitchFamily="49" charset="-128"/>
            </a:endParaRPr>
          </a:p>
          <a:p>
            <a:r>
              <a:rPr kumimoji="1" lang="ja-JP" altLang="en-US" u="sng" dirty="0" smtClean="0">
                <a:solidFill>
                  <a:srgbClr val="C00000"/>
                </a:solidFill>
                <a:latin typeface="ＭＳ ゴシック" panose="020B0609070205080204" pitchFamily="49" charset="-128"/>
                <a:ea typeface="ＭＳ ゴシック" panose="020B0609070205080204" pitchFamily="49" charset="-128"/>
              </a:rPr>
              <a:t>非資金的なコスト</a:t>
            </a:r>
            <a:endParaRPr kumimoji="1" lang="en-US" altLang="ja-JP" u="sng" dirty="0" smtClean="0">
              <a:solidFill>
                <a:srgbClr val="C00000"/>
              </a:solidFill>
              <a:latin typeface="ＭＳ ゴシック" panose="020B0609070205080204" pitchFamily="49" charset="-128"/>
              <a:ea typeface="ＭＳ ゴシック" panose="020B0609070205080204" pitchFamily="49" charset="-128"/>
            </a:endParaRPr>
          </a:p>
          <a:p>
            <a:r>
              <a:rPr lang="ja-JP" altLang="en-US" sz="1600" dirty="0" smtClean="0">
                <a:latin typeface="ＭＳ ゴシック" panose="020B0609070205080204" pitchFamily="49" charset="-128"/>
                <a:ea typeface="ＭＳ ゴシック" panose="020B0609070205080204" pitchFamily="49" charset="-128"/>
              </a:rPr>
              <a:t>・減価償却費</a:t>
            </a:r>
            <a:endParaRPr lang="en-US" altLang="ja-JP" sz="1600" dirty="0" smtClean="0">
              <a:latin typeface="ＭＳ ゴシック" panose="020B0609070205080204" pitchFamily="49" charset="-128"/>
              <a:ea typeface="ＭＳ ゴシック" panose="020B0609070205080204" pitchFamily="49" charset="-128"/>
            </a:endParaRPr>
          </a:p>
          <a:p>
            <a:r>
              <a:rPr kumimoji="1" lang="ja-JP" altLang="en-US" sz="1600" dirty="0" smtClean="0">
                <a:latin typeface="ＭＳ ゴシック" panose="020B0609070205080204" pitchFamily="49" charset="-128"/>
                <a:ea typeface="ＭＳ ゴシック" panose="020B0609070205080204" pitchFamily="49" charset="-128"/>
              </a:rPr>
              <a:t>・引当金等</a:t>
            </a:r>
            <a:endParaRPr kumimoji="1" lang="en-US" altLang="ja-JP" sz="1600" dirty="0" smtClean="0">
              <a:latin typeface="ＭＳ ゴシック" panose="020B0609070205080204" pitchFamily="49" charset="-128"/>
              <a:ea typeface="ＭＳ ゴシック" panose="020B0609070205080204" pitchFamily="49" charset="-128"/>
            </a:endParaRPr>
          </a:p>
          <a:p>
            <a:r>
              <a:rPr lang="ja-JP" altLang="en-US" u="sng" dirty="0">
                <a:solidFill>
                  <a:srgbClr val="C00000"/>
                </a:solidFill>
                <a:latin typeface="ＭＳ ゴシック" panose="020B0609070205080204" pitchFamily="49" charset="-128"/>
                <a:ea typeface="ＭＳ ゴシック" panose="020B0609070205080204" pitchFamily="49" charset="-128"/>
              </a:rPr>
              <a:t>間接</a:t>
            </a:r>
            <a:r>
              <a:rPr lang="ja-JP" altLang="en-US" u="sng" dirty="0" smtClean="0">
                <a:solidFill>
                  <a:srgbClr val="C00000"/>
                </a:solidFill>
                <a:latin typeface="ＭＳ ゴシック" panose="020B0609070205080204" pitchFamily="49" charset="-128"/>
                <a:ea typeface="ＭＳ ゴシック" panose="020B0609070205080204" pitchFamily="49" charset="-128"/>
              </a:rPr>
              <a:t>コスト</a:t>
            </a:r>
            <a:endParaRPr lang="en-US" altLang="ja-JP" u="sng" dirty="0" smtClean="0">
              <a:solidFill>
                <a:srgbClr val="C00000"/>
              </a:solidFill>
              <a:latin typeface="ＭＳ ゴシック" panose="020B0609070205080204" pitchFamily="49" charset="-128"/>
              <a:ea typeface="ＭＳ ゴシック" panose="020B0609070205080204" pitchFamily="49" charset="-128"/>
            </a:endParaRPr>
          </a:p>
          <a:p>
            <a:r>
              <a:rPr kumimoji="1" lang="ja-JP" altLang="en-US"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内部管理</a:t>
            </a:r>
            <a:r>
              <a:rPr lang="ja-JP" altLang="en-US" sz="1600" dirty="0" smtClean="0">
                <a:latin typeface="ＭＳ ゴシック" panose="020B0609070205080204" pitchFamily="49" charset="-128"/>
                <a:ea typeface="ＭＳ ゴシック" panose="020B0609070205080204" pitchFamily="49" charset="-128"/>
              </a:rPr>
              <a:t>経費</a:t>
            </a:r>
            <a:endParaRPr lang="en-US" altLang="ja-JP" sz="1600" dirty="0" smtClean="0">
              <a:latin typeface="ＭＳ ゴシック" panose="020B0609070205080204" pitchFamily="49" charset="-128"/>
              <a:ea typeface="ＭＳ ゴシック" panose="020B0609070205080204" pitchFamily="49" charset="-128"/>
            </a:endParaRPr>
          </a:p>
          <a:p>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1600" dirty="0" smtClean="0">
                <a:latin typeface="ＭＳ ゴシック" panose="020B0609070205080204" pitchFamily="49" charset="-128"/>
                <a:ea typeface="ＭＳ ゴシック" panose="020B0609070205080204" pitchFamily="49" charset="-128"/>
              </a:rPr>
              <a:t>人事、給与、文書、財務等</a:t>
            </a:r>
            <a:endParaRPr kumimoji="1" lang="ja-JP" altLang="en-US" sz="16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634834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3-2-2.</a:t>
            </a:r>
            <a:r>
              <a:rPr kumimoji="1" lang="ja-JP" altLang="en-US" dirty="0" smtClean="0"/>
              <a:t>施策評価票</a:t>
            </a:r>
            <a:endParaRPr kumimoji="1" lang="ja-JP" altLang="en-US" dirty="0"/>
          </a:p>
        </p:txBody>
      </p:sp>
      <p:sp>
        <p:nvSpPr>
          <p:cNvPr id="3" name="コンテンツ プレースホルダー 2"/>
          <p:cNvSpPr>
            <a:spLocks noGrp="1"/>
          </p:cNvSpPr>
          <p:nvPr>
            <p:ph idx="1"/>
          </p:nvPr>
        </p:nvSpPr>
        <p:spPr/>
        <p:txBody>
          <a:bodyPr/>
          <a:lstStyle/>
          <a:p>
            <a:r>
              <a:rPr lang="ja-JP" altLang="en-US" dirty="0"/>
              <a:t>行動量の単位あたりコスト</a:t>
            </a:r>
            <a:endParaRPr lang="en-US" altLang="ja-JP" dirty="0"/>
          </a:p>
          <a:p>
            <a:pPr lvl="1"/>
            <a:r>
              <a:rPr lang="ja-JP" altLang="en-US" dirty="0"/>
              <a:t>財務数値と非財務数値の組み合わせにより、成果を把握する。</a:t>
            </a:r>
          </a:p>
          <a:p>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791004709"/>
              </p:ext>
            </p:extLst>
          </p:nvPr>
        </p:nvGraphicFramePr>
        <p:xfrm>
          <a:off x="899592" y="3210877"/>
          <a:ext cx="7488832" cy="1566419"/>
        </p:xfrm>
        <a:graphic>
          <a:graphicData uri="http://schemas.openxmlformats.org/drawingml/2006/table">
            <a:tbl>
              <a:tblPr firstRow="1" firstCol="1" bandRow="1">
                <a:tableStyleId>{5C22544A-7EE6-4342-B048-85BDC9FD1C3A}</a:tableStyleId>
              </a:tblPr>
              <a:tblGrid>
                <a:gridCol w="360040">
                  <a:extLst>
                    <a:ext uri="{9D8B030D-6E8A-4147-A177-3AD203B41FA5}">
                      <a16:colId xmlns:a16="http://schemas.microsoft.com/office/drawing/2014/main" xmlns="" val="20000"/>
                    </a:ext>
                  </a:extLst>
                </a:gridCol>
                <a:gridCol w="1314913">
                  <a:extLst>
                    <a:ext uri="{9D8B030D-6E8A-4147-A177-3AD203B41FA5}">
                      <a16:colId xmlns:a16="http://schemas.microsoft.com/office/drawing/2014/main" xmlns="" val="20001"/>
                    </a:ext>
                  </a:extLst>
                </a:gridCol>
                <a:gridCol w="557226">
                  <a:extLst>
                    <a:ext uri="{9D8B030D-6E8A-4147-A177-3AD203B41FA5}">
                      <a16:colId xmlns:a16="http://schemas.microsoft.com/office/drawing/2014/main" xmlns="" val="20002"/>
                    </a:ext>
                  </a:extLst>
                </a:gridCol>
                <a:gridCol w="373231">
                  <a:extLst>
                    <a:ext uri="{9D8B030D-6E8A-4147-A177-3AD203B41FA5}">
                      <a16:colId xmlns:a16="http://schemas.microsoft.com/office/drawing/2014/main" xmlns="" val="20003"/>
                    </a:ext>
                  </a:extLst>
                </a:gridCol>
                <a:gridCol w="556572">
                  <a:extLst>
                    <a:ext uri="{9D8B030D-6E8A-4147-A177-3AD203B41FA5}">
                      <a16:colId xmlns:a16="http://schemas.microsoft.com/office/drawing/2014/main" xmlns="" val="20004"/>
                    </a:ext>
                  </a:extLst>
                </a:gridCol>
                <a:gridCol w="746460">
                  <a:extLst>
                    <a:ext uri="{9D8B030D-6E8A-4147-A177-3AD203B41FA5}">
                      <a16:colId xmlns:a16="http://schemas.microsoft.com/office/drawing/2014/main" xmlns="" val="20005"/>
                    </a:ext>
                  </a:extLst>
                </a:gridCol>
                <a:gridCol w="746460">
                  <a:extLst>
                    <a:ext uri="{9D8B030D-6E8A-4147-A177-3AD203B41FA5}">
                      <a16:colId xmlns:a16="http://schemas.microsoft.com/office/drawing/2014/main" xmlns="" val="20006"/>
                    </a:ext>
                  </a:extLst>
                </a:gridCol>
                <a:gridCol w="746460">
                  <a:extLst>
                    <a:ext uri="{9D8B030D-6E8A-4147-A177-3AD203B41FA5}">
                      <a16:colId xmlns:a16="http://schemas.microsoft.com/office/drawing/2014/main" xmlns="" val="20007"/>
                    </a:ext>
                  </a:extLst>
                </a:gridCol>
                <a:gridCol w="746460">
                  <a:extLst>
                    <a:ext uri="{9D8B030D-6E8A-4147-A177-3AD203B41FA5}">
                      <a16:colId xmlns:a16="http://schemas.microsoft.com/office/drawing/2014/main" xmlns="" val="20008"/>
                    </a:ext>
                  </a:extLst>
                </a:gridCol>
                <a:gridCol w="649552">
                  <a:extLst>
                    <a:ext uri="{9D8B030D-6E8A-4147-A177-3AD203B41FA5}">
                      <a16:colId xmlns:a16="http://schemas.microsoft.com/office/drawing/2014/main" xmlns="" val="20009"/>
                    </a:ext>
                  </a:extLst>
                </a:gridCol>
                <a:gridCol w="691458">
                  <a:extLst>
                    <a:ext uri="{9D8B030D-6E8A-4147-A177-3AD203B41FA5}">
                      <a16:colId xmlns:a16="http://schemas.microsoft.com/office/drawing/2014/main" xmlns="" val="20010"/>
                    </a:ext>
                  </a:extLst>
                </a:gridCol>
              </a:tblGrid>
              <a:tr h="85725">
                <a:tc rowSpan="4">
                  <a:txBody>
                    <a:bodyPr/>
                    <a:lstStyle/>
                    <a:p>
                      <a:pPr algn="ctr">
                        <a:lnSpc>
                          <a:spcPts val="1200"/>
                        </a:lnSpc>
                        <a:spcAft>
                          <a:spcPts val="0"/>
                        </a:spcAft>
                      </a:pPr>
                      <a:r>
                        <a:rPr lang="ja-JP" sz="900" kern="0" dirty="0">
                          <a:effectLst/>
                        </a:rPr>
                        <a:t>番号</a:t>
                      </a:r>
                      <a:endParaRPr lang="ja-JP" sz="1050" kern="100" dirty="0">
                        <a:effectLst/>
                        <a:latin typeface="Century"/>
                        <a:ea typeface="ＭＳ 明朝"/>
                        <a:cs typeface="Times New Roman"/>
                      </a:endParaRPr>
                    </a:p>
                  </a:txBody>
                  <a:tcPr marL="68580" marR="68580" marT="0" marB="0" anchor="ctr"/>
                </a:tc>
                <a:tc rowSpan="4">
                  <a:txBody>
                    <a:bodyPr/>
                    <a:lstStyle/>
                    <a:p>
                      <a:pPr algn="ctr">
                        <a:lnSpc>
                          <a:spcPts val="1200"/>
                        </a:lnSpc>
                        <a:spcAft>
                          <a:spcPts val="0"/>
                        </a:spcAft>
                      </a:pPr>
                      <a:r>
                        <a:rPr lang="ja-JP" sz="900" kern="100" dirty="0">
                          <a:effectLst/>
                        </a:rPr>
                        <a:t>取組み項目</a:t>
                      </a:r>
                      <a:endParaRPr lang="ja-JP" sz="1050" kern="100" dirty="0">
                        <a:effectLst/>
                        <a:latin typeface="Century"/>
                        <a:ea typeface="ＭＳ 明朝"/>
                        <a:cs typeface="Times New Roman"/>
                      </a:endParaRPr>
                    </a:p>
                  </a:txBody>
                  <a:tcPr marL="68580" marR="68580" marT="0" marB="0" anchor="ctr"/>
                </a:tc>
                <a:tc rowSpan="4">
                  <a:txBody>
                    <a:bodyPr/>
                    <a:lstStyle/>
                    <a:p>
                      <a:pPr algn="ctr">
                        <a:lnSpc>
                          <a:spcPts val="1200"/>
                        </a:lnSpc>
                        <a:spcAft>
                          <a:spcPts val="0"/>
                        </a:spcAft>
                      </a:pPr>
                      <a:r>
                        <a:rPr lang="ja-JP" sz="900" kern="100" dirty="0">
                          <a:effectLst/>
                        </a:rPr>
                        <a:t>評価年度実績</a:t>
                      </a:r>
                      <a:r>
                        <a:rPr lang="en-US" sz="900" kern="100" dirty="0">
                          <a:effectLst/>
                        </a:rPr>
                        <a:t>(a)</a:t>
                      </a:r>
                      <a:endParaRPr lang="ja-JP" sz="1050" kern="100" dirty="0">
                        <a:effectLst/>
                        <a:latin typeface="Century"/>
                        <a:ea typeface="ＭＳ 明朝"/>
                        <a:cs typeface="Times New Roman"/>
                      </a:endParaRPr>
                    </a:p>
                  </a:txBody>
                  <a:tcPr marL="68580" marR="68580" marT="0" marB="0" anchor="ctr"/>
                </a:tc>
                <a:tc rowSpan="4">
                  <a:txBody>
                    <a:bodyPr/>
                    <a:lstStyle/>
                    <a:p>
                      <a:pPr algn="ctr">
                        <a:lnSpc>
                          <a:spcPts val="1200"/>
                        </a:lnSpc>
                        <a:spcAft>
                          <a:spcPts val="0"/>
                        </a:spcAft>
                      </a:pPr>
                      <a:r>
                        <a:rPr lang="ja-JP" sz="900" kern="100" dirty="0">
                          <a:effectLst/>
                        </a:rPr>
                        <a:t>単位</a:t>
                      </a:r>
                      <a:endParaRPr lang="ja-JP" sz="1050" kern="100" dirty="0">
                        <a:effectLst/>
                        <a:latin typeface="Century"/>
                        <a:ea typeface="ＭＳ 明朝"/>
                        <a:cs typeface="Times New Roman"/>
                      </a:endParaRPr>
                    </a:p>
                  </a:txBody>
                  <a:tcPr marL="68580" marR="68580" marT="0" marB="0" anchor="ctr"/>
                </a:tc>
                <a:tc rowSpan="4">
                  <a:txBody>
                    <a:bodyPr/>
                    <a:lstStyle/>
                    <a:p>
                      <a:pPr algn="ctr">
                        <a:lnSpc>
                          <a:spcPts val="1200"/>
                        </a:lnSpc>
                        <a:spcAft>
                          <a:spcPts val="0"/>
                        </a:spcAft>
                      </a:pPr>
                      <a:r>
                        <a:rPr lang="ja-JP" sz="900" kern="100">
                          <a:effectLst/>
                        </a:rPr>
                        <a:t>人員</a:t>
                      </a:r>
                      <a:endParaRPr lang="ja-JP" sz="1050" kern="100">
                        <a:effectLst/>
                      </a:endParaRPr>
                    </a:p>
                    <a:p>
                      <a:pPr algn="ctr">
                        <a:lnSpc>
                          <a:spcPts val="1200"/>
                        </a:lnSpc>
                        <a:spcAft>
                          <a:spcPts val="0"/>
                        </a:spcAft>
                      </a:pPr>
                      <a:r>
                        <a:rPr lang="ja-JP" sz="900" kern="100">
                          <a:effectLst/>
                        </a:rPr>
                        <a:t>（人）</a:t>
                      </a:r>
                      <a:endParaRPr lang="ja-JP" sz="1050" kern="100">
                        <a:effectLst/>
                        <a:latin typeface="Century"/>
                        <a:ea typeface="ＭＳ 明朝"/>
                        <a:cs typeface="Times New Roman"/>
                      </a:endParaRPr>
                    </a:p>
                  </a:txBody>
                  <a:tcPr marL="68580" marR="68580" marT="0" marB="0" anchor="ctr"/>
                </a:tc>
                <a:tc rowSpan="4">
                  <a:txBody>
                    <a:bodyPr/>
                    <a:lstStyle/>
                    <a:p>
                      <a:pPr algn="just">
                        <a:lnSpc>
                          <a:spcPts val="1200"/>
                        </a:lnSpc>
                        <a:spcAft>
                          <a:spcPts val="0"/>
                        </a:spcAft>
                      </a:pPr>
                      <a:r>
                        <a:rPr lang="ja-JP" sz="900" kern="100" dirty="0">
                          <a:effectLst/>
                        </a:rPr>
                        <a:t>フルコスト</a:t>
                      </a:r>
                      <a:endParaRPr lang="ja-JP" sz="1050" kern="100" dirty="0">
                        <a:effectLst/>
                      </a:endParaRPr>
                    </a:p>
                    <a:p>
                      <a:pPr algn="ctr">
                        <a:lnSpc>
                          <a:spcPts val="1200"/>
                        </a:lnSpc>
                        <a:spcAft>
                          <a:spcPts val="0"/>
                        </a:spcAft>
                      </a:pPr>
                      <a:r>
                        <a:rPr lang="ja-JP" sz="900" kern="100" dirty="0">
                          <a:effectLst/>
                        </a:rPr>
                        <a:t>　</a:t>
                      </a:r>
                      <a:r>
                        <a:rPr lang="en-US" sz="900" kern="100" dirty="0">
                          <a:effectLst/>
                        </a:rPr>
                        <a:t>(b=</a:t>
                      </a:r>
                      <a:r>
                        <a:rPr lang="en-US" sz="900" kern="100" dirty="0" err="1">
                          <a:effectLst/>
                        </a:rPr>
                        <a:t>e+f</a:t>
                      </a:r>
                      <a:r>
                        <a:rPr lang="en-US" sz="900" kern="100" dirty="0">
                          <a:effectLst/>
                        </a:rPr>
                        <a:t>)</a:t>
                      </a:r>
                      <a:endParaRPr lang="ja-JP" sz="1050" kern="100" dirty="0">
                        <a:effectLst/>
                        <a:latin typeface="Century"/>
                        <a:ea typeface="ＭＳ 明朝"/>
                        <a:cs typeface="Times New Roman"/>
                      </a:endParaRPr>
                    </a:p>
                  </a:txBody>
                  <a:tcPr marL="68580" marR="68580" marT="0" marB="0" anchor="ctr"/>
                </a:tc>
                <a:tc gridSpan="4">
                  <a:txBody>
                    <a:bodyPr/>
                    <a:lstStyle/>
                    <a:p>
                      <a:pPr algn="ctr">
                        <a:lnSpc>
                          <a:spcPts val="1200"/>
                        </a:lnSpc>
                        <a:spcAft>
                          <a:spcPts val="0"/>
                        </a:spcAft>
                      </a:pPr>
                      <a:r>
                        <a:rPr lang="ja-JP" sz="900" kern="100">
                          <a:effectLst/>
                        </a:rPr>
                        <a:t>フルコスト内訳</a:t>
                      </a:r>
                      <a:endParaRPr lang="ja-JP" sz="1050" kern="100">
                        <a:effectLst/>
                        <a:latin typeface="Century"/>
                        <a:ea typeface="ＭＳ 明朝"/>
                        <a:cs typeface="Times New Roman"/>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a:lnSpc>
                          <a:spcPts val="1200"/>
                        </a:lnSpc>
                        <a:spcAft>
                          <a:spcPts val="0"/>
                        </a:spcAft>
                      </a:pPr>
                      <a:r>
                        <a:rPr lang="ja-JP" sz="900" kern="100">
                          <a:effectLst/>
                        </a:rPr>
                        <a:t>単位あたりコスト</a:t>
                      </a:r>
                      <a:endParaRPr lang="ja-JP" sz="1050" kern="100">
                        <a:effectLst/>
                      </a:endParaRPr>
                    </a:p>
                    <a:p>
                      <a:pPr algn="ctr">
                        <a:lnSpc>
                          <a:spcPts val="1200"/>
                        </a:lnSpc>
                        <a:spcAft>
                          <a:spcPts val="0"/>
                        </a:spcAft>
                      </a:pPr>
                      <a:r>
                        <a:rPr lang="en-US" sz="900" kern="100">
                          <a:effectLst/>
                        </a:rPr>
                        <a:t>(b/a)</a:t>
                      </a:r>
                      <a:endParaRPr lang="ja-JP" sz="1050" kern="100">
                        <a:effectLst/>
                        <a:latin typeface="Century"/>
                        <a:ea typeface="ＭＳ 明朝"/>
                        <a:cs typeface="Times New Roman"/>
                      </a:endParaRPr>
                    </a:p>
                  </a:txBody>
                  <a:tcPr marL="68580" marR="68580" marT="0" marB="0" anchor="ctr"/>
                </a:tc>
                <a:extLst>
                  <a:ext uri="{0D108BD9-81ED-4DB2-BD59-A6C34878D82A}">
                    <a16:rowId xmlns:a16="http://schemas.microsoft.com/office/drawing/2014/main" xmlns="" val="10000"/>
                  </a:ext>
                </a:extLst>
              </a:tr>
              <a:tr h="18288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algn="ctr">
                        <a:lnSpc>
                          <a:spcPts val="1200"/>
                        </a:lnSpc>
                        <a:spcAft>
                          <a:spcPts val="0"/>
                        </a:spcAft>
                      </a:pPr>
                      <a:r>
                        <a:rPr lang="ja-JP" sz="900" b="1" kern="100" dirty="0">
                          <a:solidFill>
                            <a:schemeClr val="bg1"/>
                          </a:solidFill>
                          <a:effectLst/>
                        </a:rPr>
                        <a:t>差引直接コスト</a:t>
                      </a:r>
                      <a:r>
                        <a:rPr lang="en-US" sz="900" b="1" kern="100" dirty="0">
                          <a:solidFill>
                            <a:schemeClr val="bg1"/>
                          </a:solidFill>
                          <a:effectLst/>
                        </a:rPr>
                        <a:t>(e=d-c)</a:t>
                      </a:r>
                      <a:endParaRPr lang="ja-JP" sz="1050" b="1" kern="100" dirty="0">
                        <a:solidFill>
                          <a:schemeClr val="bg1"/>
                        </a:solidFill>
                        <a:effectLst/>
                        <a:latin typeface="Century"/>
                        <a:ea typeface="ＭＳ 明朝"/>
                        <a:cs typeface="Times New Roman"/>
                      </a:endParaRPr>
                    </a:p>
                  </a:txBody>
                  <a:tcPr marL="68580" marR="68580" marT="0" marB="0" anchor="ctr">
                    <a:solidFill>
                      <a:schemeClr val="accent1"/>
                    </a:solidFill>
                  </a:tcPr>
                </a:tc>
                <a:tc hMerge="1">
                  <a:txBody>
                    <a:bodyPr/>
                    <a:lstStyle/>
                    <a:p>
                      <a:endParaRPr kumimoji="1" lang="ja-JP" altLang="en-US"/>
                    </a:p>
                  </a:txBody>
                  <a:tcPr/>
                </a:tc>
                <a:tc hMerge="1">
                  <a:txBody>
                    <a:bodyPr/>
                    <a:lstStyle/>
                    <a:p>
                      <a:endParaRPr kumimoji="1" lang="ja-JP" altLang="en-US"/>
                    </a:p>
                  </a:txBody>
                  <a:tcPr/>
                </a:tc>
                <a:tc rowSpan="3">
                  <a:txBody>
                    <a:bodyPr/>
                    <a:lstStyle/>
                    <a:p>
                      <a:pPr algn="ctr">
                        <a:lnSpc>
                          <a:spcPts val="1200"/>
                        </a:lnSpc>
                        <a:spcAft>
                          <a:spcPts val="0"/>
                        </a:spcAft>
                      </a:pPr>
                      <a:r>
                        <a:rPr lang="ja-JP" sz="900" b="1" kern="100">
                          <a:solidFill>
                            <a:schemeClr val="bg1"/>
                          </a:solidFill>
                          <a:effectLst/>
                        </a:rPr>
                        <a:t>差引間接</a:t>
                      </a:r>
                      <a:endParaRPr lang="ja-JP" sz="1050" b="1" kern="100">
                        <a:solidFill>
                          <a:schemeClr val="bg1"/>
                        </a:solidFill>
                        <a:effectLst/>
                      </a:endParaRPr>
                    </a:p>
                    <a:p>
                      <a:pPr algn="ctr">
                        <a:lnSpc>
                          <a:spcPts val="1200"/>
                        </a:lnSpc>
                        <a:spcAft>
                          <a:spcPts val="0"/>
                        </a:spcAft>
                      </a:pPr>
                      <a:r>
                        <a:rPr lang="ja-JP" sz="900" b="1" kern="100">
                          <a:solidFill>
                            <a:schemeClr val="bg1"/>
                          </a:solidFill>
                          <a:effectLst/>
                        </a:rPr>
                        <a:t>コスト</a:t>
                      </a:r>
                      <a:endParaRPr lang="ja-JP" sz="1050" b="1" kern="100">
                        <a:solidFill>
                          <a:schemeClr val="bg1"/>
                        </a:solidFill>
                        <a:effectLst/>
                      </a:endParaRPr>
                    </a:p>
                    <a:p>
                      <a:pPr algn="ctr">
                        <a:lnSpc>
                          <a:spcPts val="1200"/>
                        </a:lnSpc>
                        <a:spcAft>
                          <a:spcPts val="0"/>
                        </a:spcAft>
                      </a:pPr>
                      <a:r>
                        <a:rPr lang="en-US" sz="900" b="1" kern="100">
                          <a:solidFill>
                            <a:schemeClr val="bg1"/>
                          </a:solidFill>
                          <a:effectLst/>
                        </a:rPr>
                        <a:t>(f)</a:t>
                      </a:r>
                      <a:endParaRPr lang="ja-JP" sz="1050" b="1" kern="100">
                        <a:solidFill>
                          <a:schemeClr val="bg1"/>
                        </a:solidFill>
                        <a:effectLst/>
                        <a:latin typeface="Century"/>
                        <a:ea typeface="ＭＳ 明朝"/>
                        <a:cs typeface="Times New Roman"/>
                      </a:endParaRPr>
                    </a:p>
                  </a:txBody>
                  <a:tcPr marL="68580" marR="68580" marT="0" marB="0" anchor="ctr">
                    <a:solidFill>
                      <a:schemeClr val="accent1"/>
                    </a:solidFill>
                  </a:tcPr>
                </a:tc>
                <a:tc vMerge="1">
                  <a:txBody>
                    <a:bodyPr/>
                    <a:lstStyle/>
                    <a:p>
                      <a:endParaRPr kumimoji="1" lang="ja-JP" altLang="en-US"/>
                    </a:p>
                  </a:txBody>
                  <a:tcPr/>
                </a:tc>
                <a:extLst>
                  <a:ext uri="{0D108BD9-81ED-4DB2-BD59-A6C34878D82A}">
                    <a16:rowId xmlns:a16="http://schemas.microsoft.com/office/drawing/2014/main" xmlns="" val="10001"/>
                  </a:ext>
                </a:extLst>
              </a:tr>
              <a:tr h="21209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lnSpc>
                          <a:spcPts val="1200"/>
                        </a:lnSpc>
                        <a:spcAft>
                          <a:spcPts val="0"/>
                        </a:spcAft>
                      </a:pPr>
                      <a:r>
                        <a:rPr lang="ja-JP" sz="900" b="1" kern="100" dirty="0">
                          <a:solidFill>
                            <a:schemeClr val="bg1"/>
                          </a:solidFill>
                          <a:effectLst/>
                        </a:rPr>
                        <a:t>収入</a:t>
                      </a:r>
                      <a:r>
                        <a:rPr lang="en-US" sz="900" b="1" kern="100" dirty="0">
                          <a:solidFill>
                            <a:schemeClr val="bg1"/>
                          </a:solidFill>
                          <a:effectLst/>
                        </a:rPr>
                        <a:t>(c)</a:t>
                      </a:r>
                      <a:endParaRPr lang="ja-JP" sz="1050" b="1" kern="100" dirty="0">
                        <a:solidFill>
                          <a:schemeClr val="bg1"/>
                        </a:solidFill>
                        <a:effectLst/>
                        <a:latin typeface="Century"/>
                        <a:ea typeface="ＭＳ 明朝"/>
                        <a:cs typeface="Times New Roman"/>
                      </a:endParaRPr>
                    </a:p>
                  </a:txBody>
                  <a:tcPr marL="68580" marR="68580" marT="0" marB="0" anchor="ctr">
                    <a:solidFill>
                      <a:schemeClr val="accent1"/>
                    </a:solidFill>
                  </a:tcPr>
                </a:tc>
                <a:tc gridSpan="2">
                  <a:txBody>
                    <a:bodyPr/>
                    <a:lstStyle/>
                    <a:p>
                      <a:pPr indent="127000" algn="l">
                        <a:lnSpc>
                          <a:spcPts val="1200"/>
                        </a:lnSpc>
                        <a:spcAft>
                          <a:spcPts val="0"/>
                        </a:spcAft>
                      </a:pPr>
                      <a:r>
                        <a:rPr lang="ja-JP" sz="1000" b="1" kern="100" dirty="0">
                          <a:solidFill>
                            <a:schemeClr val="bg1"/>
                          </a:solidFill>
                          <a:effectLst/>
                        </a:rPr>
                        <a:t>費用</a:t>
                      </a:r>
                      <a:r>
                        <a:rPr lang="en-US" sz="900" b="1" kern="100" dirty="0">
                          <a:solidFill>
                            <a:schemeClr val="bg1"/>
                          </a:solidFill>
                          <a:effectLst/>
                        </a:rPr>
                        <a:t>(d)</a:t>
                      </a:r>
                      <a:endParaRPr lang="ja-JP" sz="1050" b="1" kern="100" dirty="0">
                        <a:solidFill>
                          <a:schemeClr val="bg1"/>
                        </a:solidFill>
                        <a:effectLst/>
                        <a:latin typeface="Century"/>
                        <a:ea typeface="ＭＳ 明朝"/>
                        <a:cs typeface="Times New Roman"/>
                      </a:endParaRPr>
                    </a:p>
                  </a:txBody>
                  <a:tcPr marL="68580" marR="68580" marT="0" marB="0" anchor="ctr">
                    <a:solidFill>
                      <a:schemeClr val="accent1"/>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2"/>
                  </a:ext>
                </a:extLst>
              </a:tr>
              <a:tr h="1384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just">
                        <a:lnSpc>
                          <a:spcPts val="1200"/>
                        </a:lnSpc>
                        <a:spcAft>
                          <a:spcPts val="0"/>
                        </a:spcAft>
                      </a:pPr>
                      <a:r>
                        <a:rPr lang="en-US" sz="900" b="1" kern="100" dirty="0">
                          <a:effectLst/>
                        </a:rPr>
                        <a:t> </a:t>
                      </a:r>
                      <a:endParaRPr lang="ja-JP" sz="1050" b="1" kern="100" dirty="0">
                        <a:effectLst/>
                        <a:latin typeface="Century"/>
                        <a:ea typeface="ＭＳ 明朝"/>
                        <a:cs typeface="Times New Roman"/>
                      </a:endParaRPr>
                    </a:p>
                  </a:txBody>
                  <a:tcPr marL="68580" marR="68580" marT="0" marB="0" anchor="ctr">
                    <a:solidFill>
                      <a:schemeClr val="accent1"/>
                    </a:solidFill>
                  </a:tcPr>
                </a:tc>
                <a:tc>
                  <a:txBody>
                    <a:bodyPr/>
                    <a:lstStyle/>
                    <a:p>
                      <a:pPr algn="ctr">
                        <a:lnSpc>
                          <a:spcPts val="1200"/>
                        </a:lnSpc>
                        <a:spcAft>
                          <a:spcPts val="0"/>
                        </a:spcAft>
                      </a:pPr>
                      <a:r>
                        <a:rPr lang="ja-JP" sz="900" b="1" kern="100" dirty="0">
                          <a:solidFill>
                            <a:schemeClr val="bg1"/>
                          </a:solidFill>
                          <a:effectLst/>
                        </a:rPr>
                        <a:t>内人件費</a:t>
                      </a:r>
                      <a:endParaRPr lang="ja-JP" sz="1050" b="1" kern="100" dirty="0">
                        <a:solidFill>
                          <a:schemeClr val="bg1"/>
                        </a:solidFill>
                        <a:effectLst/>
                        <a:latin typeface="Century"/>
                        <a:ea typeface="ＭＳ 明朝"/>
                        <a:cs typeface="Times New Roman"/>
                      </a:endParaRPr>
                    </a:p>
                  </a:txBody>
                  <a:tcPr marL="68580" marR="68580" marT="0" marB="0" anchor="ctr">
                    <a:solidFill>
                      <a:schemeClr val="accent1"/>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3"/>
                  </a:ext>
                </a:extLst>
              </a:tr>
              <a:tr h="365760">
                <a:tc>
                  <a:txBody>
                    <a:bodyPr/>
                    <a:lstStyle/>
                    <a:p>
                      <a:pPr algn="ctr">
                        <a:spcAft>
                          <a:spcPts val="0"/>
                        </a:spcAft>
                      </a:pPr>
                      <a:r>
                        <a:rPr lang="ja-JP" sz="900" kern="100">
                          <a:effectLst/>
                        </a:rPr>
                        <a:t>①</a:t>
                      </a:r>
                      <a:endParaRPr lang="ja-JP" sz="1050" kern="100">
                        <a:effectLst/>
                        <a:latin typeface="Century"/>
                        <a:ea typeface="ＭＳ 明朝"/>
                        <a:cs typeface="Times New Roman"/>
                      </a:endParaRPr>
                    </a:p>
                  </a:txBody>
                  <a:tcPr marL="68580" marR="68580" marT="0" marB="0" anchor="ctr"/>
                </a:tc>
                <a:tc>
                  <a:txBody>
                    <a:bodyPr/>
                    <a:lstStyle/>
                    <a:p>
                      <a:pPr algn="l">
                        <a:spcAft>
                          <a:spcPts val="0"/>
                        </a:spcAft>
                      </a:pPr>
                      <a:r>
                        <a:rPr lang="ja-JP" sz="1000" b="1" u="sng" kern="100" dirty="0">
                          <a:solidFill>
                            <a:srgbClr val="C00000"/>
                          </a:solidFill>
                          <a:effectLst/>
                        </a:rPr>
                        <a:t>利用者数</a:t>
                      </a:r>
                      <a:endParaRPr lang="ja-JP" sz="1050" b="1" u="sng" kern="100" dirty="0">
                        <a:solidFill>
                          <a:srgbClr val="C00000"/>
                        </a:solidFill>
                        <a:effectLst/>
                        <a:latin typeface="Century"/>
                        <a:ea typeface="ＭＳ 明朝"/>
                        <a:cs typeface="Times New Roman"/>
                      </a:endParaRPr>
                    </a:p>
                  </a:txBody>
                  <a:tcPr marL="68580" marR="68580" marT="0" marB="0" anchor="ctr"/>
                </a:tc>
                <a:tc>
                  <a:txBody>
                    <a:bodyPr/>
                    <a:lstStyle/>
                    <a:p>
                      <a:pPr algn="r">
                        <a:spcAft>
                          <a:spcPts val="0"/>
                        </a:spcAft>
                      </a:pPr>
                      <a:r>
                        <a:rPr lang="en-US" sz="1000" kern="100" dirty="0">
                          <a:solidFill>
                            <a:srgbClr val="000000"/>
                          </a:solidFill>
                          <a:effectLst/>
                          <a:latin typeface="+mj-lt"/>
                          <a:ea typeface="ＭＳ 明朝"/>
                          <a:cs typeface="Times New Roman"/>
                        </a:rPr>
                        <a:t>38,930</a:t>
                      </a:r>
                      <a:endParaRPr lang="ja-JP" sz="1050" kern="100" dirty="0">
                        <a:effectLst/>
                        <a:latin typeface="+mj-lt"/>
                        <a:ea typeface="ＭＳ 明朝"/>
                        <a:cs typeface="Times New Roman"/>
                      </a:endParaRPr>
                    </a:p>
                  </a:txBody>
                  <a:tcPr marL="68580" marR="68580" marT="0" marB="0" anchor="ctr"/>
                </a:tc>
                <a:tc>
                  <a:txBody>
                    <a:bodyPr/>
                    <a:lstStyle/>
                    <a:p>
                      <a:pPr algn="ctr">
                        <a:spcAft>
                          <a:spcPts val="0"/>
                        </a:spcAft>
                      </a:pPr>
                      <a:r>
                        <a:rPr lang="ja-JP" altLang="en-US" sz="1000" kern="100" dirty="0" smtClean="0">
                          <a:solidFill>
                            <a:srgbClr val="000000"/>
                          </a:solidFill>
                          <a:effectLst/>
                          <a:latin typeface="ＭＳ Ｐゴシック" panose="020B0600070205080204" pitchFamily="50" charset="-128"/>
                          <a:ea typeface="ＭＳ Ｐゴシック" panose="020B0600070205080204" pitchFamily="50" charset="-128"/>
                          <a:cs typeface="Times New Roman"/>
                        </a:rPr>
                        <a:t>人</a:t>
                      </a:r>
                      <a:endParaRPr lang="ja-JP" sz="1050" kern="100" dirty="0">
                        <a:effectLst/>
                        <a:latin typeface="ＭＳ Ｐゴシック" panose="020B0600070205080204" pitchFamily="50" charset="-128"/>
                        <a:ea typeface="ＭＳ Ｐゴシック" panose="020B0600070205080204" pitchFamily="50" charset="-128"/>
                        <a:cs typeface="Times New Roman"/>
                      </a:endParaRPr>
                    </a:p>
                  </a:txBody>
                  <a:tcPr marL="68580" marR="68580" marT="0" marB="0" anchor="ctr"/>
                </a:tc>
                <a:tc>
                  <a:txBody>
                    <a:bodyPr/>
                    <a:lstStyle/>
                    <a:p>
                      <a:pPr algn="r">
                        <a:spcAft>
                          <a:spcPts val="0"/>
                        </a:spcAft>
                      </a:pPr>
                      <a:r>
                        <a:rPr lang="en-US" sz="1000" kern="100" dirty="0">
                          <a:solidFill>
                            <a:srgbClr val="000000"/>
                          </a:solidFill>
                          <a:effectLst/>
                          <a:latin typeface="+mj-lt"/>
                          <a:ea typeface="ＭＳ 明朝"/>
                          <a:cs typeface="Times New Roman"/>
                        </a:rPr>
                        <a:t>0.90</a:t>
                      </a:r>
                      <a:endParaRPr lang="ja-JP" sz="1000" kern="100" dirty="0">
                        <a:effectLst/>
                        <a:latin typeface="+mj-lt"/>
                        <a:ea typeface="ＭＳ 明朝"/>
                        <a:cs typeface="Times New Roman"/>
                      </a:endParaRPr>
                    </a:p>
                  </a:txBody>
                  <a:tcPr marL="68580" marR="68580" marT="0" marB="0" anchor="ctr"/>
                </a:tc>
                <a:tc>
                  <a:txBody>
                    <a:bodyPr/>
                    <a:lstStyle/>
                    <a:p>
                      <a:pPr algn="r">
                        <a:spcAft>
                          <a:spcPts val="0"/>
                        </a:spcAft>
                      </a:pPr>
                      <a:r>
                        <a:rPr lang="en-US" sz="1000" kern="100" dirty="0">
                          <a:solidFill>
                            <a:srgbClr val="000000"/>
                          </a:solidFill>
                          <a:effectLst/>
                          <a:latin typeface="+mj-lt"/>
                          <a:ea typeface="ＭＳ 明朝"/>
                          <a:cs typeface="Times New Roman"/>
                        </a:rPr>
                        <a:t>180,391</a:t>
                      </a:r>
                      <a:endParaRPr lang="ja-JP" sz="1000" kern="100" dirty="0">
                        <a:effectLst/>
                        <a:latin typeface="+mj-lt"/>
                        <a:ea typeface="ＭＳ 明朝"/>
                        <a:cs typeface="Times New Roman"/>
                      </a:endParaRPr>
                    </a:p>
                  </a:txBody>
                  <a:tcPr marL="68580" marR="68580" marT="0" marB="0" anchor="ctr"/>
                </a:tc>
                <a:tc>
                  <a:txBody>
                    <a:bodyPr/>
                    <a:lstStyle/>
                    <a:p>
                      <a:pPr algn="r">
                        <a:spcAft>
                          <a:spcPts val="0"/>
                        </a:spcAft>
                      </a:pPr>
                      <a:r>
                        <a:rPr lang="en-US" sz="1000" kern="100" dirty="0">
                          <a:solidFill>
                            <a:srgbClr val="000000"/>
                          </a:solidFill>
                          <a:effectLst/>
                          <a:latin typeface="+mj-lt"/>
                          <a:ea typeface="ＭＳ 明朝"/>
                          <a:cs typeface="Times New Roman"/>
                        </a:rPr>
                        <a:t>15,926</a:t>
                      </a:r>
                      <a:endParaRPr lang="ja-JP" sz="1000" kern="100" dirty="0">
                        <a:effectLst/>
                        <a:latin typeface="+mj-lt"/>
                        <a:ea typeface="ＭＳ 明朝"/>
                        <a:cs typeface="Times New Roman"/>
                      </a:endParaRPr>
                    </a:p>
                  </a:txBody>
                  <a:tcPr marL="68580" marR="68580" marT="0" marB="0" anchor="ctr"/>
                </a:tc>
                <a:tc>
                  <a:txBody>
                    <a:bodyPr/>
                    <a:lstStyle/>
                    <a:p>
                      <a:pPr algn="r">
                        <a:spcAft>
                          <a:spcPts val="0"/>
                        </a:spcAft>
                      </a:pPr>
                      <a:r>
                        <a:rPr lang="en-US" sz="1000" kern="100" dirty="0">
                          <a:solidFill>
                            <a:srgbClr val="000000"/>
                          </a:solidFill>
                          <a:effectLst/>
                          <a:latin typeface="+mj-lt"/>
                          <a:ea typeface="ＭＳ 明朝"/>
                          <a:cs typeface="Times New Roman"/>
                        </a:rPr>
                        <a:t>193,929</a:t>
                      </a:r>
                      <a:endParaRPr lang="ja-JP" sz="1000" kern="100" dirty="0">
                        <a:effectLst/>
                        <a:latin typeface="+mj-lt"/>
                        <a:ea typeface="ＭＳ 明朝"/>
                        <a:cs typeface="Times New Roman"/>
                      </a:endParaRPr>
                    </a:p>
                  </a:txBody>
                  <a:tcPr marL="68580" marR="68580" marT="0" marB="0" anchor="ctr"/>
                </a:tc>
                <a:tc>
                  <a:txBody>
                    <a:bodyPr/>
                    <a:lstStyle/>
                    <a:p>
                      <a:pPr algn="r">
                        <a:spcAft>
                          <a:spcPts val="0"/>
                        </a:spcAft>
                      </a:pPr>
                      <a:r>
                        <a:rPr lang="en-US" sz="1000" kern="100" dirty="0">
                          <a:solidFill>
                            <a:srgbClr val="000000"/>
                          </a:solidFill>
                          <a:effectLst/>
                          <a:latin typeface="+mj-lt"/>
                          <a:ea typeface="ＭＳ 明朝"/>
                          <a:cs typeface="Times New Roman"/>
                        </a:rPr>
                        <a:t>6,850</a:t>
                      </a:r>
                      <a:endParaRPr lang="ja-JP" sz="1000" kern="100" dirty="0">
                        <a:effectLst/>
                        <a:latin typeface="+mj-lt"/>
                        <a:ea typeface="ＭＳ 明朝"/>
                        <a:cs typeface="Times New Roman"/>
                      </a:endParaRPr>
                    </a:p>
                  </a:txBody>
                  <a:tcPr marL="68580" marR="68580" marT="0" marB="0" anchor="ctr"/>
                </a:tc>
                <a:tc>
                  <a:txBody>
                    <a:bodyPr/>
                    <a:lstStyle/>
                    <a:p>
                      <a:pPr algn="r">
                        <a:spcAft>
                          <a:spcPts val="0"/>
                        </a:spcAft>
                      </a:pPr>
                      <a:r>
                        <a:rPr lang="en-US" sz="1000" kern="100" dirty="0">
                          <a:solidFill>
                            <a:srgbClr val="000000"/>
                          </a:solidFill>
                          <a:effectLst/>
                          <a:latin typeface="+mj-lt"/>
                          <a:ea typeface="ＭＳ 明朝"/>
                          <a:cs typeface="Times New Roman"/>
                        </a:rPr>
                        <a:t>2,388</a:t>
                      </a:r>
                      <a:endParaRPr lang="ja-JP" sz="1000" kern="100" dirty="0">
                        <a:effectLst/>
                        <a:latin typeface="+mj-lt"/>
                        <a:ea typeface="ＭＳ 明朝"/>
                        <a:cs typeface="Times New Roman"/>
                      </a:endParaRPr>
                    </a:p>
                  </a:txBody>
                  <a:tcPr marL="68580" marR="68580" marT="0" marB="0" anchor="ctr"/>
                </a:tc>
                <a:tc>
                  <a:txBody>
                    <a:bodyPr/>
                    <a:lstStyle/>
                    <a:p>
                      <a:pPr algn="r">
                        <a:spcAft>
                          <a:spcPts val="0"/>
                        </a:spcAft>
                      </a:pPr>
                      <a:r>
                        <a:rPr lang="en-US" sz="1100" b="1" u="sng" kern="100" dirty="0">
                          <a:solidFill>
                            <a:srgbClr val="C00000"/>
                          </a:solidFill>
                          <a:effectLst/>
                          <a:latin typeface="+mj-lt"/>
                          <a:ea typeface="ＭＳ 明朝"/>
                          <a:cs typeface="Times New Roman"/>
                        </a:rPr>
                        <a:t>5</a:t>
                      </a:r>
                      <a:endParaRPr lang="ja-JP" sz="1100" b="1" u="sng" kern="100" dirty="0">
                        <a:solidFill>
                          <a:srgbClr val="C00000"/>
                        </a:solidFill>
                        <a:effectLst/>
                        <a:latin typeface="+mj-lt"/>
                        <a:ea typeface="ＭＳ 明朝"/>
                        <a:cs typeface="Times New Roman"/>
                      </a:endParaRPr>
                    </a:p>
                  </a:txBody>
                  <a:tcPr marL="68580" marR="68580" marT="0" marB="0" anchor="ctr"/>
                </a:tc>
                <a:extLst>
                  <a:ext uri="{0D108BD9-81ED-4DB2-BD59-A6C34878D82A}">
                    <a16:rowId xmlns:a16="http://schemas.microsoft.com/office/drawing/2014/main" xmlns="" val="10004"/>
                  </a:ext>
                </a:extLst>
              </a:tr>
              <a:tr h="259715">
                <a:tc gridSpan="4">
                  <a:txBody>
                    <a:bodyPr/>
                    <a:lstStyle/>
                    <a:p>
                      <a:pPr algn="r">
                        <a:spcAft>
                          <a:spcPts val="0"/>
                        </a:spcAft>
                      </a:pPr>
                      <a:r>
                        <a:rPr lang="ja-JP" sz="900" kern="100">
                          <a:effectLst/>
                        </a:rPr>
                        <a:t>その他</a:t>
                      </a:r>
                      <a:endParaRPr lang="ja-JP" sz="1050" kern="100">
                        <a:effectLst/>
                        <a:latin typeface="Century"/>
                        <a:ea typeface="ＭＳ 明朝"/>
                        <a:cs typeface="Times New Roman"/>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a:spcAft>
                          <a:spcPts val="0"/>
                        </a:spcAft>
                      </a:pPr>
                      <a:r>
                        <a:rPr lang="en-US" sz="1000" kern="100">
                          <a:solidFill>
                            <a:srgbClr val="000000"/>
                          </a:solidFill>
                          <a:effectLst/>
                          <a:latin typeface="+mj-lt"/>
                          <a:ea typeface="ＭＳ 明朝"/>
                          <a:cs typeface="Times New Roman"/>
                        </a:rPr>
                        <a:t>0.00</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a:solidFill>
                            <a:srgbClr val="000000"/>
                          </a:solidFill>
                          <a:effectLst/>
                          <a:latin typeface="+mj-lt"/>
                          <a:ea typeface="ＭＳ 明朝"/>
                          <a:cs typeface="Times New Roman"/>
                        </a:rPr>
                        <a:t>12,686</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a:solidFill>
                            <a:srgbClr val="000000"/>
                          </a:solidFill>
                          <a:effectLst/>
                          <a:latin typeface="+mj-lt"/>
                          <a:ea typeface="ＭＳ 明朝"/>
                          <a:cs typeface="Times New Roman"/>
                        </a:rPr>
                        <a:t>0</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a:solidFill>
                            <a:srgbClr val="000000"/>
                          </a:solidFill>
                          <a:effectLst/>
                          <a:latin typeface="+mj-lt"/>
                          <a:ea typeface="ＭＳ 明朝"/>
                          <a:cs typeface="Times New Roman"/>
                        </a:rPr>
                        <a:t>12,686</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a:solidFill>
                            <a:srgbClr val="000000"/>
                          </a:solidFill>
                          <a:effectLst/>
                          <a:latin typeface="+mj-lt"/>
                          <a:ea typeface="ＭＳ 明朝"/>
                          <a:cs typeface="Times New Roman"/>
                        </a:rPr>
                        <a:t>0</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a:solidFill>
                            <a:srgbClr val="000000"/>
                          </a:solidFill>
                          <a:effectLst/>
                          <a:latin typeface="+mj-lt"/>
                          <a:ea typeface="ＭＳ 明朝"/>
                          <a:cs typeface="Times New Roman"/>
                        </a:rPr>
                        <a:t>0</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altLang="ja-JP" sz="1000" kern="100" dirty="0" smtClean="0">
                          <a:effectLst/>
                        </a:rPr>
                        <a:t>―</a:t>
                      </a:r>
                      <a:endParaRPr lang="ja-JP" altLang="ja-JP" sz="100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xmlns="" val="10005"/>
                  </a:ext>
                </a:extLst>
              </a:tr>
              <a:tr h="267970">
                <a:tc gridSpan="4">
                  <a:txBody>
                    <a:bodyPr/>
                    <a:lstStyle/>
                    <a:p>
                      <a:pPr algn="ctr">
                        <a:spcAft>
                          <a:spcPts val="0"/>
                        </a:spcAft>
                      </a:pPr>
                      <a:r>
                        <a:rPr lang="ja-JP" sz="900" kern="100">
                          <a:effectLst/>
                        </a:rPr>
                        <a:t>合　計</a:t>
                      </a:r>
                      <a:endParaRPr lang="ja-JP" sz="1050" kern="100">
                        <a:effectLst/>
                        <a:latin typeface="Century"/>
                        <a:ea typeface="ＭＳ 明朝"/>
                        <a:cs typeface="Times New Roman"/>
                      </a:endParaRPr>
                    </a:p>
                  </a:txBody>
                  <a:tcPr marL="68580" marR="6858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a:spcAft>
                          <a:spcPts val="0"/>
                        </a:spcAft>
                      </a:pPr>
                      <a:r>
                        <a:rPr lang="en-US" sz="1000" kern="100">
                          <a:solidFill>
                            <a:srgbClr val="000000"/>
                          </a:solidFill>
                          <a:effectLst/>
                          <a:latin typeface="+mj-lt"/>
                          <a:ea typeface="ＭＳ 明朝"/>
                          <a:cs typeface="Times New Roman"/>
                        </a:rPr>
                        <a:t>0.90</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a:solidFill>
                            <a:srgbClr val="000000"/>
                          </a:solidFill>
                          <a:effectLst/>
                          <a:latin typeface="+mj-lt"/>
                          <a:ea typeface="ＭＳ 明朝"/>
                          <a:cs typeface="Times New Roman"/>
                        </a:rPr>
                        <a:t>193,077</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a:solidFill>
                            <a:srgbClr val="000000"/>
                          </a:solidFill>
                          <a:effectLst/>
                          <a:latin typeface="+mj-lt"/>
                          <a:ea typeface="ＭＳ 明朝"/>
                          <a:cs typeface="Times New Roman"/>
                        </a:rPr>
                        <a:t>15,926</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a:solidFill>
                            <a:srgbClr val="000000"/>
                          </a:solidFill>
                          <a:effectLst/>
                          <a:latin typeface="+mj-lt"/>
                          <a:ea typeface="ＭＳ 明朝"/>
                          <a:cs typeface="Times New Roman"/>
                        </a:rPr>
                        <a:t>206,615</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a:solidFill>
                            <a:srgbClr val="000000"/>
                          </a:solidFill>
                          <a:effectLst/>
                          <a:latin typeface="+mj-lt"/>
                          <a:ea typeface="ＭＳ 明朝"/>
                          <a:cs typeface="Times New Roman"/>
                        </a:rPr>
                        <a:t>6,850</a:t>
                      </a:r>
                      <a:endParaRPr lang="ja-JP" sz="1100" kern="100">
                        <a:effectLst/>
                        <a:latin typeface="+mj-lt"/>
                        <a:ea typeface="ＭＳ 明朝"/>
                        <a:cs typeface="Times New Roman"/>
                      </a:endParaRPr>
                    </a:p>
                  </a:txBody>
                  <a:tcPr marL="68580" marR="68580" marT="0" marB="0" anchor="ctr"/>
                </a:tc>
                <a:tc>
                  <a:txBody>
                    <a:bodyPr/>
                    <a:lstStyle/>
                    <a:p>
                      <a:pPr algn="r">
                        <a:spcAft>
                          <a:spcPts val="0"/>
                        </a:spcAft>
                      </a:pPr>
                      <a:r>
                        <a:rPr lang="en-US" sz="1000" kern="100" dirty="0">
                          <a:solidFill>
                            <a:srgbClr val="000000"/>
                          </a:solidFill>
                          <a:effectLst/>
                          <a:latin typeface="+mj-lt"/>
                          <a:ea typeface="ＭＳ 明朝"/>
                          <a:cs typeface="Times New Roman"/>
                        </a:rPr>
                        <a:t>2,388</a:t>
                      </a:r>
                      <a:endParaRPr lang="ja-JP" sz="1100" kern="100" dirty="0">
                        <a:effectLst/>
                        <a:latin typeface="+mj-lt"/>
                        <a:ea typeface="ＭＳ 明朝"/>
                        <a:cs typeface="Times New Roman"/>
                      </a:endParaRPr>
                    </a:p>
                  </a:txBody>
                  <a:tcPr marL="68580" marR="68580" marT="0" marB="0" anchor="ctr"/>
                </a:tc>
                <a:tc>
                  <a:txBody>
                    <a:bodyPr/>
                    <a:lstStyle/>
                    <a:p>
                      <a:pPr algn="r">
                        <a:spcAft>
                          <a:spcPts val="0"/>
                        </a:spcAft>
                      </a:pPr>
                      <a:r>
                        <a:rPr lang="ja-JP" sz="900" kern="100" dirty="0">
                          <a:effectLst/>
                        </a:rPr>
                        <a:t>　</a:t>
                      </a:r>
                      <a:r>
                        <a:rPr lang="en-US" altLang="ja-JP" sz="900" kern="100" dirty="0" smtClean="0">
                          <a:effectLst/>
                        </a:rPr>
                        <a:t>―</a:t>
                      </a:r>
                      <a:endParaRPr lang="ja-JP" sz="105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xmlns="" val="10006"/>
                  </a:ext>
                </a:extLst>
              </a:tr>
            </a:tbl>
          </a:graphicData>
        </a:graphic>
      </p:graphicFrame>
      <p:sp>
        <p:nvSpPr>
          <p:cNvPr id="6" name="Rectangle 1"/>
          <p:cNvSpPr>
            <a:spLocks noChangeArrowheads="1"/>
          </p:cNvSpPr>
          <p:nvPr/>
        </p:nvSpPr>
        <p:spPr bwMode="auto">
          <a:xfrm>
            <a:off x="899592" y="2870031"/>
            <a:ext cx="67800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27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27000" algn="l" defTabSz="914400" rtl="0" eaLnBrk="1" fontAlgn="base" latinLnBrk="0" hangingPunct="1">
              <a:lnSpc>
                <a:spcPct val="100000"/>
              </a:lnSpc>
              <a:spcBef>
                <a:spcPct val="0"/>
              </a:spcBef>
              <a:spcAft>
                <a:spcPct val="0"/>
              </a:spcAft>
              <a:buClrTx/>
              <a:buSzTx/>
              <a:buFontTx/>
              <a:buNone/>
              <a:tabLst/>
            </a:pPr>
            <a:r>
              <a:rPr kumimoji="1" lang="ja-JP" altLang="ja-JP" sz="1100" b="0" i="0" u="none" strike="noStrike" cap="none" normalizeH="0" baseline="0" dirty="0" smtClean="0">
                <a:ln>
                  <a:noFill/>
                </a:ln>
                <a:solidFill>
                  <a:srgbClr val="000000"/>
                </a:solidFill>
                <a:effectLst/>
                <a:latin typeface="メイリオ" pitchFamily="50" charset="-128"/>
                <a:ea typeface="メイリオ" pitchFamily="50" charset="-128"/>
                <a:cs typeface="メイリオ" pitchFamily="50" charset="-128"/>
              </a:rPr>
              <a:t>■行動量の単位あたりコスト分析（千円）</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2576002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en-US" altLang="ja-JP" dirty="0" smtClean="0"/>
              <a:t>3-3-1.</a:t>
            </a:r>
            <a:r>
              <a:rPr kumimoji="1" lang="ja-JP" altLang="en-US" dirty="0" smtClean="0"/>
              <a:t>事務事業評価票</a:t>
            </a:r>
            <a:endParaRPr kumimoji="1" lang="ja-JP" altLang="en-US" dirty="0"/>
          </a:p>
        </p:txBody>
      </p:sp>
      <p:sp>
        <p:nvSpPr>
          <p:cNvPr id="3" name="コンテンツ プレースホルダー 2"/>
          <p:cNvSpPr>
            <a:spLocks noGrp="1"/>
          </p:cNvSpPr>
          <p:nvPr>
            <p:ph idx="1"/>
          </p:nvPr>
        </p:nvSpPr>
        <p:spPr>
          <a:xfrm>
            <a:off x="457200" y="1600200"/>
            <a:ext cx="8229600" cy="2548880"/>
          </a:xfrm>
        </p:spPr>
        <p:txBody>
          <a:bodyPr/>
          <a:lstStyle/>
          <a:p>
            <a:r>
              <a:rPr kumimoji="1" lang="ja-JP" altLang="en-US" dirty="0" smtClean="0"/>
              <a:t>分析・評価の視点</a:t>
            </a:r>
            <a:endParaRPr kumimoji="1" lang="en-US" altLang="ja-JP" dirty="0" smtClean="0"/>
          </a:p>
          <a:p>
            <a:pPr lvl="1"/>
            <a:r>
              <a:rPr lang="ja-JP" altLang="ja-JP" dirty="0" smtClean="0"/>
              <a:t>社会的</a:t>
            </a:r>
            <a:r>
              <a:rPr lang="ja-JP" altLang="ja-JP" dirty="0"/>
              <a:t>に支援が必要な区民に対するサービスなどは必ず</a:t>
            </a:r>
            <a:r>
              <a:rPr lang="ja-JP" altLang="ja-JP" dirty="0" smtClean="0"/>
              <a:t>しも</a:t>
            </a:r>
            <a:r>
              <a:rPr lang="ja-JP" altLang="en-US" dirty="0" smtClean="0"/>
              <a:t>形式</a:t>
            </a:r>
            <a:r>
              <a:rPr lang="ja-JP" altLang="ja-JP" dirty="0" smtClean="0"/>
              <a:t>的</a:t>
            </a:r>
            <a:r>
              <a:rPr lang="ja-JP" altLang="ja-JP" dirty="0"/>
              <a:t>な費用対効果の視点だけでなく、区民生活を支える視点からの意義や必要性を重視することが</a:t>
            </a:r>
            <a:r>
              <a:rPr lang="ja-JP" altLang="ja-JP" dirty="0" smtClean="0"/>
              <a:t>不可欠</a:t>
            </a:r>
            <a:endParaRPr lang="en-US" altLang="ja-JP" dirty="0" smtClean="0"/>
          </a:p>
          <a:p>
            <a:pPr lvl="1"/>
            <a:r>
              <a:rPr lang="ja-JP" altLang="en-US" dirty="0"/>
              <a:t>コストだけでの評価では</a:t>
            </a:r>
            <a:r>
              <a:rPr lang="ja-JP" altLang="en-US" dirty="0" smtClean="0"/>
              <a:t>、必要な投入量</a:t>
            </a:r>
            <a:r>
              <a:rPr lang="ja-JP" altLang="en-US" dirty="0"/>
              <a:t>を確保することができない場合などに記載</a:t>
            </a:r>
            <a:r>
              <a:rPr lang="ja-JP" altLang="en-US" dirty="0" smtClean="0"/>
              <a:t>する</a:t>
            </a:r>
            <a:endParaRPr lang="en-US" altLang="ja-JP" dirty="0"/>
          </a:p>
          <a:p>
            <a:pPr lvl="1"/>
            <a:endParaRPr kumimoji="1" lang="en-US" altLang="ja-JP" dirty="0" smtClean="0"/>
          </a:p>
        </p:txBody>
      </p:sp>
      <p:sp>
        <p:nvSpPr>
          <p:cNvPr id="5" name="テキスト ボックス 4"/>
          <p:cNvSpPr txBox="1"/>
          <p:nvPr/>
        </p:nvSpPr>
        <p:spPr>
          <a:xfrm>
            <a:off x="1547664" y="4077072"/>
            <a:ext cx="6120680" cy="2031325"/>
          </a:xfrm>
          <a:prstGeom prst="rect">
            <a:avLst/>
          </a:prstGeom>
          <a:noFill/>
          <a:ln>
            <a:solidFill>
              <a:schemeClr val="tx1"/>
            </a:solidFill>
          </a:ln>
        </p:spPr>
        <p:txBody>
          <a:bodyPr wrap="square" rtlCol="0">
            <a:spAutoFit/>
          </a:bodyPr>
          <a:lstStyle/>
          <a:p>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記載例</a:t>
            </a:r>
            <a:r>
              <a:rPr lang="en-US" altLang="ja-JP" sz="1400" dirty="0" smtClean="0">
                <a:latin typeface="ＭＳ ゴシック" panose="020B0609070205080204" pitchFamily="49" charset="-128"/>
                <a:ea typeface="ＭＳ ゴシック" panose="020B0609070205080204" pitchFamily="49" charset="-128"/>
              </a:rPr>
              <a:t>〕</a:t>
            </a:r>
          </a:p>
          <a:p>
            <a:r>
              <a:rPr lang="ja-JP" altLang="en-US" sz="1400" dirty="0" smtClean="0">
                <a:latin typeface="ＭＳ ゴシック" panose="020B0609070205080204" pitchFamily="49" charset="-128"/>
                <a:ea typeface="ＭＳ ゴシック" panose="020B0609070205080204" pitchFamily="49" charset="-128"/>
              </a:rPr>
              <a:t>認知症</a:t>
            </a:r>
            <a:r>
              <a:rPr lang="ja-JP" altLang="en-US" sz="1400" dirty="0">
                <a:latin typeface="ＭＳ ゴシック" panose="020B0609070205080204" pitchFamily="49" charset="-128"/>
                <a:ea typeface="ＭＳ ゴシック" panose="020B0609070205080204" pitchFamily="49" charset="-128"/>
              </a:rPr>
              <a:t>の高齢者の増加に伴い、○○制度へのニーズが高まっている。○○制度の活用による支援者は、これまで親族が中心であったが、直近の５年間で専門職が担う割合が３割から７割に増加した。この変化にともない、区による利用料金助成件数が伸び続けている。 一方でこの間区は、区民ボランティアの育成・活用にも積極的に取り組んでおり、区民ボランティアが区職員や専門職に代わって区民を支援してきた</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増加する支援ニーズに対して限られた財源で持続的に応えていくためには、区民ボランティアの活用に注力することが必要である。 </a:t>
            </a:r>
          </a:p>
        </p:txBody>
      </p:sp>
    </p:spTree>
    <p:extLst>
      <p:ext uri="{BB962C8B-B14F-4D97-AF65-F5344CB8AC3E}">
        <p14:creationId xmlns:p14="http://schemas.microsoft.com/office/powerpoint/2010/main" val="21722353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3-3-2.</a:t>
            </a:r>
            <a:r>
              <a:rPr kumimoji="1" lang="ja-JP" altLang="en-US" dirty="0" smtClean="0"/>
              <a:t>事務事業評価</a:t>
            </a:r>
            <a:endParaRPr kumimoji="1" lang="ja-JP" altLang="en-US" dirty="0"/>
          </a:p>
        </p:txBody>
      </p:sp>
      <p:sp>
        <p:nvSpPr>
          <p:cNvPr id="3" name="コンテンツ プレースホルダー 2"/>
          <p:cNvSpPr>
            <a:spLocks noGrp="1"/>
          </p:cNvSpPr>
          <p:nvPr>
            <p:ph idx="1"/>
          </p:nvPr>
        </p:nvSpPr>
        <p:spPr>
          <a:xfrm>
            <a:off x="457200" y="1600200"/>
            <a:ext cx="3826768" cy="4876800"/>
          </a:xfrm>
        </p:spPr>
        <p:txBody>
          <a:bodyPr/>
          <a:lstStyle/>
          <a:p>
            <a:r>
              <a:rPr lang="ja-JP" altLang="en-US" dirty="0"/>
              <a:t>視点別の評価</a:t>
            </a:r>
            <a:endParaRPr lang="en-US" altLang="ja-JP" dirty="0"/>
          </a:p>
          <a:p>
            <a:pPr lvl="1"/>
            <a:r>
              <a:rPr lang="ja-JP" altLang="en-US" dirty="0"/>
              <a:t>必要性、有効性、効率性、公平性、</a:t>
            </a:r>
            <a:r>
              <a:rPr lang="ja-JP" altLang="en-US" dirty="0" smtClean="0"/>
              <a:t>協働</a:t>
            </a:r>
            <a:endParaRPr lang="en-US" altLang="ja-JP" dirty="0" smtClean="0"/>
          </a:p>
          <a:p>
            <a:pPr lvl="2"/>
            <a:r>
              <a:rPr lang="ja-JP" altLang="en-US" dirty="0" smtClean="0"/>
              <a:t>ニーズの変化</a:t>
            </a:r>
            <a:endParaRPr lang="en-US" altLang="ja-JP" dirty="0" smtClean="0"/>
          </a:p>
          <a:p>
            <a:pPr lvl="2"/>
            <a:r>
              <a:rPr lang="ja-JP" altLang="en-US" dirty="0"/>
              <a:t>成果の達成</a:t>
            </a:r>
            <a:r>
              <a:rPr lang="ja-JP" altLang="en-US" dirty="0" smtClean="0"/>
              <a:t>状況</a:t>
            </a:r>
            <a:endParaRPr lang="en-US" altLang="ja-JP" dirty="0" smtClean="0"/>
          </a:p>
          <a:p>
            <a:pPr lvl="2"/>
            <a:r>
              <a:rPr lang="ja-JP" altLang="en-US" dirty="0"/>
              <a:t>単位あたりコストの</a:t>
            </a:r>
            <a:r>
              <a:rPr lang="ja-JP" altLang="en-US" dirty="0" smtClean="0"/>
              <a:t>妥当性</a:t>
            </a:r>
            <a:endParaRPr lang="en-US" altLang="ja-JP" dirty="0" smtClean="0"/>
          </a:p>
          <a:p>
            <a:pPr lvl="2"/>
            <a:r>
              <a:rPr lang="ja-JP" altLang="en-US" dirty="0"/>
              <a:t>重複事業との統合の</a:t>
            </a:r>
            <a:r>
              <a:rPr lang="ja-JP" altLang="en-US" dirty="0" smtClean="0"/>
              <a:t>可能性</a:t>
            </a:r>
            <a:endParaRPr lang="en-US" altLang="ja-JP" dirty="0" smtClean="0"/>
          </a:p>
          <a:p>
            <a:pPr lvl="2"/>
            <a:r>
              <a:rPr lang="ja-JP" altLang="en-US" dirty="0"/>
              <a:t>外部</a:t>
            </a:r>
            <a:r>
              <a:rPr lang="ja-JP" altLang="en-US" dirty="0" smtClean="0"/>
              <a:t>委託化の可能性</a:t>
            </a:r>
            <a:endParaRPr lang="en-US" altLang="ja-JP" dirty="0" smtClean="0"/>
          </a:p>
          <a:p>
            <a:pPr lvl="2"/>
            <a:r>
              <a:rPr lang="ja-JP" altLang="en-US" dirty="0" smtClean="0"/>
              <a:t>さらなるコスト削減の可能性</a:t>
            </a:r>
            <a:endParaRPr lang="en-US" altLang="ja-JP" dirty="0" smtClean="0"/>
          </a:p>
          <a:p>
            <a:pPr lvl="2"/>
            <a:r>
              <a:rPr lang="ja-JP" altLang="en-US" dirty="0"/>
              <a:t>区民負担の</a:t>
            </a:r>
            <a:r>
              <a:rPr lang="ja-JP" altLang="en-US" dirty="0" smtClean="0"/>
              <a:t>増加</a:t>
            </a:r>
            <a:endParaRPr lang="en-US" altLang="ja-JP" dirty="0" smtClean="0"/>
          </a:p>
          <a:p>
            <a:pPr lvl="2"/>
            <a:r>
              <a:rPr lang="ja-JP" altLang="en-US" dirty="0" smtClean="0"/>
              <a:t>区民・事業者等との協働の拡充の可能性</a:t>
            </a:r>
            <a:endParaRPr lang="en-US" altLang="ja-JP" dirty="0" smtClean="0"/>
          </a:p>
          <a:p>
            <a:pPr lvl="1"/>
            <a:r>
              <a:rPr lang="ja-JP" altLang="en-US" dirty="0" smtClean="0"/>
              <a:t>客観的</a:t>
            </a:r>
            <a:r>
              <a:rPr lang="ja-JP" altLang="en-US" dirty="0"/>
              <a:t>に評価することが</a:t>
            </a:r>
            <a:r>
              <a:rPr lang="ja-JP" altLang="en-US" dirty="0" smtClean="0"/>
              <a:t>重要</a:t>
            </a:r>
            <a:endParaRPr lang="ja-JP" altLang="en-US" dirty="0"/>
          </a:p>
          <a:p>
            <a:pPr lvl="1"/>
            <a:endParaRPr lang="en-US" altLang="ja-JP" dirty="0" smtClean="0"/>
          </a:p>
          <a:p>
            <a:pPr lvl="1"/>
            <a:endParaRPr lang="ja-JP" altLang="en-US" dirty="0"/>
          </a:p>
          <a:p>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4013765617"/>
              </p:ext>
            </p:extLst>
          </p:nvPr>
        </p:nvGraphicFramePr>
        <p:xfrm>
          <a:off x="4283968" y="1519548"/>
          <a:ext cx="4486209" cy="4876799"/>
        </p:xfrm>
        <a:graphic>
          <a:graphicData uri="http://schemas.openxmlformats.org/drawingml/2006/table">
            <a:tbl>
              <a:tblPr firstRow="1" firstCol="1" bandRow="1">
                <a:tableStyleId>{5C22544A-7EE6-4342-B048-85BDC9FD1C3A}</a:tableStyleId>
              </a:tblPr>
              <a:tblGrid>
                <a:gridCol w="216024">
                  <a:extLst>
                    <a:ext uri="{9D8B030D-6E8A-4147-A177-3AD203B41FA5}">
                      <a16:colId xmlns:a16="http://schemas.microsoft.com/office/drawing/2014/main" xmlns="" val="20000"/>
                    </a:ext>
                  </a:extLst>
                </a:gridCol>
                <a:gridCol w="572427">
                  <a:extLst>
                    <a:ext uri="{9D8B030D-6E8A-4147-A177-3AD203B41FA5}">
                      <a16:colId xmlns:a16="http://schemas.microsoft.com/office/drawing/2014/main" xmlns="" val="20001"/>
                    </a:ext>
                  </a:extLst>
                </a:gridCol>
                <a:gridCol w="723717">
                  <a:extLst>
                    <a:ext uri="{9D8B030D-6E8A-4147-A177-3AD203B41FA5}">
                      <a16:colId xmlns:a16="http://schemas.microsoft.com/office/drawing/2014/main" xmlns="" val="20002"/>
                    </a:ext>
                  </a:extLst>
                </a:gridCol>
                <a:gridCol w="936104">
                  <a:extLst>
                    <a:ext uri="{9D8B030D-6E8A-4147-A177-3AD203B41FA5}">
                      <a16:colId xmlns:a16="http://schemas.microsoft.com/office/drawing/2014/main" xmlns="" val="20003"/>
                    </a:ext>
                  </a:extLst>
                </a:gridCol>
                <a:gridCol w="2037937">
                  <a:extLst>
                    <a:ext uri="{9D8B030D-6E8A-4147-A177-3AD203B41FA5}">
                      <a16:colId xmlns:a16="http://schemas.microsoft.com/office/drawing/2014/main" xmlns="" val="20004"/>
                    </a:ext>
                  </a:extLst>
                </a:gridCol>
              </a:tblGrid>
              <a:tr h="176217">
                <a:tc>
                  <a:txBody>
                    <a:bodyPr/>
                    <a:lstStyle/>
                    <a:p>
                      <a:pPr marL="71755" marR="71755" algn="ctr">
                        <a:lnSpc>
                          <a:spcPts val="1000"/>
                        </a:lnSpc>
                        <a:spcAft>
                          <a:spcPts val="0"/>
                        </a:spcAft>
                      </a:pPr>
                      <a:r>
                        <a:rPr lang="en-US" sz="900" kern="100" dirty="0">
                          <a:effectLst/>
                        </a:rPr>
                        <a:t> </a:t>
                      </a:r>
                      <a:endParaRPr lang="ja-JP" sz="900" kern="100" dirty="0">
                        <a:effectLst/>
                        <a:latin typeface="Century"/>
                        <a:ea typeface="ＭＳ 明朝"/>
                        <a:cs typeface="Times New Roman"/>
                      </a:endParaRPr>
                    </a:p>
                  </a:txBody>
                  <a:tcPr marL="58921" marR="58921" marT="0" marB="0" vert="eaVert" anchor="ctr"/>
                </a:tc>
                <a:tc>
                  <a:txBody>
                    <a:bodyPr/>
                    <a:lstStyle/>
                    <a:p>
                      <a:pPr algn="ctr">
                        <a:lnSpc>
                          <a:spcPts val="1000"/>
                        </a:lnSpc>
                        <a:spcAft>
                          <a:spcPts val="0"/>
                        </a:spcAft>
                      </a:pPr>
                      <a:r>
                        <a:rPr lang="ja-JP" sz="900" kern="100" dirty="0">
                          <a:effectLst/>
                        </a:rPr>
                        <a:t>視点</a:t>
                      </a:r>
                      <a:endParaRPr lang="ja-JP" sz="900" kern="100" dirty="0">
                        <a:effectLst/>
                        <a:latin typeface="Century"/>
                        <a:ea typeface="ＭＳ 明朝"/>
                        <a:cs typeface="Times New Roman"/>
                      </a:endParaRPr>
                    </a:p>
                  </a:txBody>
                  <a:tcPr marL="58921" marR="58921" marT="0" marB="0" anchor="ctr"/>
                </a:tc>
                <a:tc gridSpan="2">
                  <a:txBody>
                    <a:bodyPr/>
                    <a:lstStyle/>
                    <a:p>
                      <a:pPr algn="ctr">
                        <a:lnSpc>
                          <a:spcPts val="1000"/>
                        </a:lnSpc>
                        <a:spcAft>
                          <a:spcPts val="0"/>
                        </a:spcAft>
                      </a:pPr>
                      <a:r>
                        <a:rPr lang="ja-JP" sz="900" kern="100" dirty="0">
                          <a:effectLst/>
                        </a:rPr>
                        <a:t>項目</a:t>
                      </a:r>
                      <a:endParaRPr lang="ja-JP" sz="900" kern="100" dirty="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algn="ctr">
                        <a:lnSpc>
                          <a:spcPts val="1000"/>
                        </a:lnSpc>
                        <a:spcAft>
                          <a:spcPts val="0"/>
                        </a:spcAft>
                      </a:pPr>
                      <a:r>
                        <a:rPr lang="ja-JP" sz="900" kern="100">
                          <a:effectLst/>
                        </a:rPr>
                        <a:t>所管課評価</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0"/>
                  </a:ext>
                </a:extLst>
              </a:tr>
              <a:tr h="436451">
                <a:tc rowSpan="15">
                  <a:txBody>
                    <a:bodyPr/>
                    <a:lstStyle/>
                    <a:p>
                      <a:pPr marL="71755" marR="71755" algn="ctr">
                        <a:lnSpc>
                          <a:spcPts val="1000"/>
                        </a:lnSpc>
                        <a:spcAft>
                          <a:spcPts val="0"/>
                        </a:spcAft>
                      </a:pPr>
                      <a:r>
                        <a:rPr lang="ja-JP" sz="900" kern="100">
                          <a:effectLst/>
                        </a:rPr>
                        <a:t>視点別評価</a:t>
                      </a:r>
                      <a:endParaRPr lang="ja-JP" sz="900" kern="100">
                        <a:effectLst/>
                        <a:latin typeface="Century"/>
                        <a:ea typeface="ＭＳ 明朝"/>
                        <a:cs typeface="Times New Roman"/>
                      </a:endParaRPr>
                    </a:p>
                  </a:txBody>
                  <a:tcPr marL="58921" marR="58921" marT="0" marB="0" vert="eaVert" anchor="ctr"/>
                </a:tc>
                <a:tc rowSpan="3">
                  <a:txBody>
                    <a:bodyPr/>
                    <a:lstStyle/>
                    <a:p>
                      <a:pPr algn="ctr">
                        <a:lnSpc>
                          <a:spcPts val="1000"/>
                        </a:lnSpc>
                        <a:spcAft>
                          <a:spcPts val="0"/>
                        </a:spcAft>
                      </a:pPr>
                      <a:r>
                        <a:rPr lang="ja-JP" sz="800" kern="100">
                          <a:effectLst/>
                        </a:rPr>
                        <a:t>必要性</a:t>
                      </a:r>
                      <a:endParaRPr lang="ja-JP" sz="900" kern="100">
                        <a:effectLst/>
                        <a:latin typeface="Century"/>
                        <a:ea typeface="ＭＳ 明朝"/>
                        <a:cs typeface="Times New Roman"/>
                      </a:endParaRPr>
                    </a:p>
                  </a:txBody>
                  <a:tcPr marL="58921" marR="58921" marT="0" marB="0" anchor="ctr"/>
                </a:tc>
                <a:tc gridSpan="2">
                  <a:txBody>
                    <a:bodyPr/>
                    <a:lstStyle/>
                    <a:p>
                      <a:pPr algn="l">
                        <a:lnSpc>
                          <a:spcPts val="1000"/>
                        </a:lnSpc>
                        <a:spcAft>
                          <a:spcPts val="0"/>
                        </a:spcAft>
                      </a:pPr>
                      <a:r>
                        <a:rPr lang="ja-JP" sz="800" kern="0">
                          <a:effectLst/>
                        </a:rPr>
                        <a:t>事業に対する区民ニーズの変化</a:t>
                      </a:r>
                      <a:endParaRPr lang="ja-JP" sz="900" kern="10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algn="l">
                        <a:lnSpc>
                          <a:spcPts val="1000"/>
                        </a:lnSpc>
                        <a:spcAft>
                          <a:spcPts val="0"/>
                        </a:spcAft>
                      </a:pPr>
                      <a:r>
                        <a:rPr lang="ja-JP" sz="800" kern="100">
                          <a:effectLst/>
                        </a:rPr>
                        <a:t>□増傾向　□横ばい　□減傾向</a:t>
                      </a:r>
                      <a:endParaRPr lang="ja-JP" sz="900" kern="100">
                        <a:effectLst/>
                      </a:endParaRPr>
                    </a:p>
                    <a:p>
                      <a:pPr algn="l">
                        <a:lnSpc>
                          <a:spcPts val="1000"/>
                        </a:lnSpc>
                        <a:spcAft>
                          <a:spcPts val="0"/>
                        </a:spcAft>
                      </a:pPr>
                      <a:r>
                        <a:rPr lang="ja-JP" sz="800" kern="100">
                          <a:effectLst/>
                        </a:rPr>
                        <a:t>□質的変化あり　□その他</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1"/>
                  </a:ext>
                </a:extLst>
              </a:tr>
              <a:tr h="340432">
                <a:tc vMerge="1">
                  <a:txBody>
                    <a:bodyPr/>
                    <a:lstStyle/>
                    <a:p>
                      <a:endParaRPr kumimoji="1" lang="ja-JP" altLang="en-US"/>
                    </a:p>
                  </a:txBody>
                  <a:tcPr/>
                </a:tc>
                <a:tc vMerge="1">
                  <a:txBody>
                    <a:bodyPr/>
                    <a:lstStyle/>
                    <a:p>
                      <a:endParaRPr kumimoji="1" lang="ja-JP" altLang="en-US"/>
                    </a:p>
                  </a:txBody>
                  <a:tcPr/>
                </a:tc>
                <a:tc gridSpan="2">
                  <a:txBody>
                    <a:bodyPr/>
                    <a:lstStyle/>
                    <a:p>
                      <a:pPr algn="l">
                        <a:lnSpc>
                          <a:spcPts val="1000"/>
                        </a:lnSpc>
                        <a:spcAft>
                          <a:spcPts val="0"/>
                        </a:spcAft>
                      </a:pPr>
                      <a:r>
                        <a:rPr lang="ja-JP" sz="800" kern="100">
                          <a:effectLst/>
                        </a:rPr>
                        <a:t>国、民間等他主体への代替</a:t>
                      </a:r>
                      <a:endParaRPr lang="ja-JP" sz="900" kern="10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algn="l">
                        <a:lnSpc>
                          <a:spcPts val="1000"/>
                        </a:lnSpc>
                        <a:spcAft>
                          <a:spcPts val="0"/>
                        </a:spcAft>
                      </a:pPr>
                      <a:r>
                        <a:rPr lang="ja-JP" sz="800" kern="100">
                          <a:effectLst/>
                        </a:rPr>
                        <a:t>□可能　　□不可</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2"/>
                  </a:ext>
                </a:extLst>
              </a:tr>
              <a:tr h="340432">
                <a:tc vMerge="1">
                  <a:txBody>
                    <a:bodyPr/>
                    <a:lstStyle/>
                    <a:p>
                      <a:endParaRPr kumimoji="1" lang="ja-JP" altLang="en-US"/>
                    </a:p>
                  </a:txBody>
                  <a:tcPr/>
                </a:tc>
                <a:tc vMerge="1">
                  <a:txBody>
                    <a:bodyPr/>
                    <a:lstStyle/>
                    <a:p>
                      <a:endParaRPr kumimoji="1" lang="ja-JP" altLang="en-US"/>
                    </a:p>
                  </a:txBody>
                  <a:tcPr/>
                </a:tc>
                <a:tc gridSpan="2">
                  <a:txBody>
                    <a:bodyPr/>
                    <a:lstStyle/>
                    <a:p>
                      <a:pPr algn="l">
                        <a:lnSpc>
                          <a:spcPts val="1000"/>
                        </a:lnSpc>
                        <a:spcAft>
                          <a:spcPts val="0"/>
                        </a:spcAft>
                      </a:pPr>
                      <a:r>
                        <a:rPr lang="ja-JP" sz="800" kern="100">
                          <a:effectLst/>
                        </a:rPr>
                        <a:t>事業を廃止した場合の影響</a:t>
                      </a:r>
                      <a:endParaRPr lang="ja-JP" sz="900" kern="10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algn="l">
                        <a:lnSpc>
                          <a:spcPts val="1000"/>
                        </a:lnSpc>
                        <a:spcAft>
                          <a:spcPts val="0"/>
                        </a:spcAft>
                      </a:pPr>
                      <a:r>
                        <a:rPr lang="ja-JP" sz="800" kern="100">
                          <a:effectLst/>
                        </a:rPr>
                        <a:t>□大きい　□中位　　□小さい</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3"/>
                  </a:ext>
                </a:extLst>
              </a:tr>
              <a:tr h="340432">
                <a:tc vMerge="1">
                  <a:txBody>
                    <a:bodyPr/>
                    <a:lstStyle/>
                    <a:p>
                      <a:endParaRPr kumimoji="1" lang="ja-JP" altLang="en-US"/>
                    </a:p>
                  </a:txBody>
                  <a:tcPr/>
                </a:tc>
                <a:tc rowSpan="2">
                  <a:txBody>
                    <a:bodyPr/>
                    <a:lstStyle/>
                    <a:p>
                      <a:pPr algn="ctr">
                        <a:lnSpc>
                          <a:spcPts val="1000"/>
                        </a:lnSpc>
                        <a:spcAft>
                          <a:spcPts val="0"/>
                        </a:spcAft>
                      </a:pPr>
                      <a:r>
                        <a:rPr lang="ja-JP" sz="800" kern="100">
                          <a:effectLst/>
                        </a:rPr>
                        <a:t>有効性</a:t>
                      </a:r>
                      <a:endParaRPr lang="ja-JP" sz="900" kern="100">
                        <a:effectLst/>
                      </a:endParaRPr>
                    </a:p>
                    <a:p>
                      <a:pPr algn="ctr">
                        <a:lnSpc>
                          <a:spcPts val="1000"/>
                        </a:lnSpc>
                        <a:spcAft>
                          <a:spcPts val="0"/>
                        </a:spcAft>
                      </a:pPr>
                      <a:r>
                        <a:rPr lang="ja-JP" sz="800" kern="100">
                          <a:effectLst/>
                        </a:rPr>
                        <a:t>（成果）</a:t>
                      </a:r>
                      <a:endParaRPr lang="ja-JP" sz="900" kern="100">
                        <a:effectLst/>
                        <a:latin typeface="Century"/>
                        <a:ea typeface="ＭＳ 明朝"/>
                        <a:cs typeface="Times New Roman"/>
                      </a:endParaRPr>
                    </a:p>
                  </a:txBody>
                  <a:tcPr marL="58921" marR="58921" marT="0" marB="0" anchor="ctr"/>
                </a:tc>
                <a:tc gridSpan="2">
                  <a:txBody>
                    <a:bodyPr/>
                    <a:lstStyle/>
                    <a:p>
                      <a:pPr algn="l">
                        <a:lnSpc>
                          <a:spcPts val="1000"/>
                        </a:lnSpc>
                        <a:spcAft>
                          <a:spcPts val="0"/>
                        </a:spcAft>
                      </a:pPr>
                      <a:r>
                        <a:rPr lang="ja-JP" sz="800" kern="100">
                          <a:effectLst/>
                        </a:rPr>
                        <a:t>成果の達成状況</a:t>
                      </a:r>
                      <a:endParaRPr lang="ja-JP" sz="900" kern="10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marR="127000" algn="l">
                        <a:lnSpc>
                          <a:spcPts val="1000"/>
                        </a:lnSpc>
                        <a:spcAft>
                          <a:spcPts val="0"/>
                        </a:spcAft>
                      </a:pPr>
                      <a:r>
                        <a:rPr lang="ja-JP" sz="800" kern="100" dirty="0">
                          <a:effectLst/>
                        </a:rPr>
                        <a:t>□高い　　□中位　　□低い</a:t>
                      </a:r>
                      <a:endParaRPr lang="ja-JP" sz="900" kern="100" dirty="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4"/>
                  </a:ext>
                </a:extLst>
              </a:tr>
              <a:tr h="340432">
                <a:tc vMerge="1">
                  <a:txBody>
                    <a:bodyPr/>
                    <a:lstStyle/>
                    <a:p>
                      <a:endParaRPr kumimoji="1" lang="ja-JP" altLang="en-US"/>
                    </a:p>
                  </a:txBody>
                  <a:tcPr/>
                </a:tc>
                <a:tc vMerge="1">
                  <a:txBody>
                    <a:bodyPr/>
                    <a:lstStyle/>
                    <a:p>
                      <a:endParaRPr kumimoji="1" lang="ja-JP" altLang="en-US"/>
                    </a:p>
                  </a:txBody>
                  <a:tcPr/>
                </a:tc>
                <a:tc gridSpan="2">
                  <a:txBody>
                    <a:bodyPr/>
                    <a:lstStyle/>
                    <a:p>
                      <a:pPr algn="l">
                        <a:lnSpc>
                          <a:spcPts val="1000"/>
                        </a:lnSpc>
                        <a:spcAft>
                          <a:spcPts val="0"/>
                        </a:spcAft>
                      </a:pPr>
                      <a:r>
                        <a:rPr lang="ja-JP" sz="800" kern="100">
                          <a:effectLst/>
                        </a:rPr>
                        <a:t>手法の有効性</a:t>
                      </a:r>
                      <a:endParaRPr lang="ja-JP" sz="900" kern="10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marR="127000" algn="l">
                        <a:lnSpc>
                          <a:spcPts val="1000"/>
                        </a:lnSpc>
                        <a:spcAft>
                          <a:spcPts val="0"/>
                        </a:spcAft>
                      </a:pPr>
                      <a:r>
                        <a:rPr lang="ja-JP" sz="800" kern="100">
                          <a:effectLst/>
                        </a:rPr>
                        <a:t>□大きい　□中位　　□小さい</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5"/>
                  </a:ext>
                </a:extLst>
              </a:tr>
              <a:tr h="340432">
                <a:tc vMerge="1">
                  <a:txBody>
                    <a:bodyPr/>
                    <a:lstStyle/>
                    <a:p>
                      <a:endParaRPr kumimoji="1" lang="ja-JP" altLang="en-US"/>
                    </a:p>
                  </a:txBody>
                  <a:tcPr/>
                </a:tc>
                <a:tc rowSpan="4">
                  <a:txBody>
                    <a:bodyPr/>
                    <a:lstStyle/>
                    <a:p>
                      <a:pPr algn="ctr">
                        <a:lnSpc>
                          <a:spcPts val="1000"/>
                        </a:lnSpc>
                        <a:spcAft>
                          <a:spcPts val="0"/>
                        </a:spcAft>
                      </a:pPr>
                      <a:r>
                        <a:rPr lang="ja-JP" sz="800" kern="100" dirty="0">
                          <a:effectLst/>
                        </a:rPr>
                        <a:t>効率性</a:t>
                      </a:r>
                      <a:endParaRPr lang="ja-JP" sz="900" kern="100" dirty="0">
                        <a:effectLst/>
                      </a:endParaRPr>
                    </a:p>
                    <a:p>
                      <a:pPr algn="ctr">
                        <a:lnSpc>
                          <a:spcPts val="1000"/>
                        </a:lnSpc>
                        <a:spcAft>
                          <a:spcPts val="0"/>
                        </a:spcAft>
                      </a:pPr>
                      <a:r>
                        <a:rPr lang="ja-JP" sz="800" kern="100" dirty="0">
                          <a:effectLst/>
                        </a:rPr>
                        <a:t>（コスト）</a:t>
                      </a:r>
                      <a:endParaRPr lang="ja-JP" sz="900" kern="100" dirty="0">
                        <a:effectLst/>
                        <a:latin typeface="Century"/>
                        <a:ea typeface="ＭＳ 明朝"/>
                        <a:cs typeface="Times New Roman"/>
                      </a:endParaRPr>
                    </a:p>
                  </a:txBody>
                  <a:tcPr marL="58921" marR="58921" marT="0" marB="0" anchor="ctr">
                    <a:solidFill>
                      <a:schemeClr val="accent1">
                        <a:lumMod val="40000"/>
                        <a:lumOff val="60000"/>
                      </a:schemeClr>
                    </a:solidFill>
                  </a:tcPr>
                </a:tc>
                <a:tc gridSpan="2">
                  <a:txBody>
                    <a:bodyPr/>
                    <a:lstStyle/>
                    <a:p>
                      <a:pPr algn="l">
                        <a:lnSpc>
                          <a:spcPts val="1000"/>
                        </a:lnSpc>
                        <a:spcAft>
                          <a:spcPts val="0"/>
                        </a:spcAft>
                      </a:pPr>
                      <a:r>
                        <a:rPr lang="ja-JP" sz="800" kern="100">
                          <a:effectLst/>
                        </a:rPr>
                        <a:t>単位あたりコストの妥当性</a:t>
                      </a:r>
                      <a:endParaRPr lang="ja-JP" sz="900" kern="10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marR="127000" algn="l">
                        <a:lnSpc>
                          <a:spcPts val="1000"/>
                        </a:lnSpc>
                        <a:spcAft>
                          <a:spcPts val="0"/>
                        </a:spcAft>
                      </a:pPr>
                      <a:r>
                        <a:rPr lang="ja-JP" sz="800" kern="100" dirty="0">
                          <a:effectLst/>
                        </a:rPr>
                        <a:t>□妥当　　□見直しが必要</a:t>
                      </a:r>
                      <a:endParaRPr lang="ja-JP" sz="900" kern="100" dirty="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6"/>
                  </a:ext>
                </a:extLst>
              </a:tr>
              <a:tr h="340432">
                <a:tc vMerge="1">
                  <a:txBody>
                    <a:bodyPr/>
                    <a:lstStyle/>
                    <a:p>
                      <a:endParaRPr kumimoji="1" lang="ja-JP" altLang="en-US"/>
                    </a:p>
                  </a:txBody>
                  <a:tcPr/>
                </a:tc>
                <a:tc vMerge="1">
                  <a:txBody>
                    <a:bodyPr/>
                    <a:lstStyle/>
                    <a:p>
                      <a:endParaRPr kumimoji="1" lang="ja-JP" altLang="en-US"/>
                    </a:p>
                  </a:txBody>
                  <a:tcPr/>
                </a:tc>
                <a:tc gridSpan="2">
                  <a:txBody>
                    <a:bodyPr/>
                    <a:lstStyle/>
                    <a:p>
                      <a:pPr algn="l">
                        <a:lnSpc>
                          <a:spcPts val="1000"/>
                        </a:lnSpc>
                        <a:spcAft>
                          <a:spcPts val="0"/>
                        </a:spcAft>
                      </a:pPr>
                      <a:r>
                        <a:rPr lang="ja-JP" sz="800" kern="100">
                          <a:effectLst/>
                        </a:rPr>
                        <a:t>類似事業との統合の可能性</a:t>
                      </a:r>
                      <a:endParaRPr lang="ja-JP" sz="900" kern="10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marR="127000" algn="l">
                        <a:lnSpc>
                          <a:spcPts val="1000"/>
                        </a:lnSpc>
                        <a:spcAft>
                          <a:spcPts val="0"/>
                        </a:spcAft>
                      </a:pPr>
                      <a:r>
                        <a:rPr lang="ja-JP" sz="800" kern="100" dirty="0">
                          <a:effectLst/>
                        </a:rPr>
                        <a:t>□あり　　□難しい</a:t>
                      </a:r>
                      <a:endParaRPr lang="ja-JP" sz="900" kern="100" dirty="0">
                        <a:effectLst/>
                      </a:endParaRPr>
                    </a:p>
                    <a:p>
                      <a:pPr marR="127000" algn="l">
                        <a:lnSpc>
                          <a:spcPts val="1000"/>
                        </a:lnSpc>
                        <a:spcAft>
                          <a:spcPts val="0"/>
                        </a:spcAft>
                      </a:pPr>
                      <a:r>
                        <a:rPr lang="ja-JP" sz="800" kern="100" dirty="0">
                          <a:effectLst/>
                        </a:rPr>
                        <a:t>□類似事業はない</a:t>
                      </a:r>
                      <a:endParaRPr lang="ja-JP" sz="900" kern="100" dirty="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7"/>
                  </a:ext>
                </a:extLst>
              </a:tr>
              <a:tr h="340432">
                <a:tc vMerge="1">
                  <a:txBody>
                    <a:bodyPr/>
                    <a:lstStyle/>
                    <a:p>
                      <a:endParaRPr kumimoji="1" lang="ja-JP" altLang="en-US"/>
                    </a:p>
                  </a:txBody>
                  <a:tcPr/>
                </a:tc>
                <a:tc vMerge="1">
                  <a:txBody>
                    <a:bodyPr/>
                    <a:lstStyle/>
                    <a:p>
                      <a:endParaRPr kumimoji="1" lang="ja-JP" altLang="en-US"/>
                    </a:p>
                  </a:txBody>
                  <a:tcPr/>
                </a:tc>
                <a:tc gridSpan="2">
                  <a:txBody>
                    <a:bodyPr/>
                    <a:lstStyle/>
                    <a:p>
                      <a:pPr algn="l">
                        <a:lnSpc>
                          <a:spcPts val="1000"/>
                        </a:lnSpc>
                        <a:spcAft>
                          <a:spcPts val="0"/>
                        </a:spcAft>
                      </a:pPr>
                      <a:r>
                        <a:rPr lang="ja-JP" sz="800" kern="100">
                          <a:effectLst/>
                        </a:rPr>
                        <a:t>外部委託化の可能性</a:t>
                      </a:r>
                      <a:endParaRPr lang="ja-JP" sz="900" kern="10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marR="127000" algn="l">
                        <a:lnSpc>
                          <a:spcPts val="1000"/>
                        </a:lnSpc>
                        <a:spcAft>
                          <a:spcPts val="0"/>
                        </a:spcAft>
                      </a:pPr>
                      <a:r>
                        <a:rPr lang="ja-JP" sz="800" kern="100">
                          <a:effectLst/>
                        </a:rPr>
                        <a:t>□あり　　□なし　□実施済</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8"/>
                  </a:ext>
                </a:extLst>
              </a:tr>
              <a:tr h="340432">
                <a:tc vMerge="1">
                  <a:txBody>
                    <a:bodyPr/>
                    <a:lstStyle/>
                    <a:p>
                      <a:endParaRPr kumimoji="1" lang="ja-JP" altLang="en-US"/>
                    </a:p>
                  </a:txBody>
                  <a:tcPr/>
                </a:tc>
                <a:tc vMerge="1">
                  <a:txBody>
                    <a:bodyPr/>
                    <a:lstStyle/>
                    <a:p>
                      <a:endParaRPr kumimoji="1" lang="ja-JP" altLang="en-US"/>
                    </a:p>
                  </a:txBody>
                  <a:tcPr/>
                </a:tc>
                <a:tc gridSpan="2">
                  <a:txBody>
                    <a:bodyPr/>
                    <a:lstStyle/>
                    <a:p>
                      <a:pPr algn="l">
                        <a:lnSpc>
                          <a:spcPts val="1000"/>
                        </a:lnSpc>
                        <a:spcAft>
                          <a:spcPts val="0"/>
                        </a:spcAft>
                      </a:pPr>
                      <a:r>
                        <a:rPr lang="ja-JP" sz="800" kern="100">
                          <a:effectLst/>
                        </a:rPr>
                        <a:t>更なるコスト削減の可能性</a:t>
                      </a:r>
                      <a:endParaRPr lang="ja-JP" sz="900" kern="10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marR="127000" algn="l">
                        <a:lnSpc>
                          <a:spcPts val="1000"/>
                        </a:lnSpc>
                        <a:spcAft>
                          <a:spcPts val="0"/>
                        </a:spcAft>
                      </a:pPr>
                      <a:r>
                        <a:rPr lang="ja-JP" sz="800" kern="100">
                          <a:effectLst/>
                        </a:rPr>
                        <a:t>□あり　□なし</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09"/>
                  </a:ext>
                </a:extLst>
              </a:tr>
              <a:tr h="340432">
                <a:tc vMerge="1">
                  <a:txBody>
                    <a:bodyPr/>
                    <a:lstStyle/>
                    <a:p>
                      <a:endParaRPr kumimoji="1" lang="ja-JP" altLang="en-US"/>
                    </a:p>
                  </a:txBody>
                  <a:tcPr/>
                </a:tc>
                <a:tc rowSpan="5">
                  <a:txBody>
                    <a:bodyPr/>
                    <a:lstStyle/>
                    <a:p>
                      <a:pPr algn="ctr">
                        <a:lnSpc>
                          <a:spcPts val="1000"/>
                        </a:lnSpc>
                        <a:spcAft>
                          <a:spcPts val="0"/>
                        </a:spcAft>
                      </a:pPr>
                      <a:r>
                        <a:rPr lang="ja-JP" sz="800" kern="100">
                          <a:effectLst/>
                        </a:rPr>
                        <a:t>公平性</a:t>
                      </a:r>
                      <a:endParaRPr lang="ja-JP" sz="900" kern="100">
                        <a:effectLst/>
                      </a:endParaRPr>
                    </a:p>
                    <a:p>
                      <a:pPr algn="ctr">
                        <a:lnSpc>
                          <a:spcPts val="1000"/>
                        </a:lnSpc>
                        <a:spcAft>
                          <a:spcPts val="0"/>
                        </a:spcAft>
                      </a:pPr>
                      <a:r>
                        <a:rPr lang="ja-JP" sz="800" kern="100">
                          <a:effectLst/>
                        </a:rPr>
                        <a:t>（対象）</a:t>
                      </a:r>
                      <a:endParaRPr lang="ja-JP" sz="900" kern="100">
                        <a:effectLst/>
                        <a:latin typeface="Century"/>
                        <a:ea typeface="ＭＳ 明朝"/>
                        <a:cs typeface="Times New Roman"/>
                      </a:endParaRPr>
                    </a:p>
                  </a:txBody>
                  <a:tcPr marL="58921" marR="58921" marT="0" marB="0" anchor="ctr"/>
                </a:tc>
                <a:tc gridSpan="2">
                  <a:txBody>
                    <a:bodyPr/>
                    <a:lstStyle/>
                    <a:p>
                      <a:pPr algn="l">
                        <a:lnSpc>
                          <a:spcPts val="1000"/>
                        </a:lnSpc>
                        <a:spcAft>
                          <a:spcPts val="0"/>
                        </a:spcAft>
                      </a:pPr>
                      <a:r>
                        <a:rPr lang="ja-JP" sz="800" kern="100" dirty="0">
                          <a:effectLst/>
                        </a:rPr>
                        <a:t>対象の妥当性</a:t>
                      </a:r>
                      <a:endParaRPr lang="ja-JP" sz="900" kern="100" dirty="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marR="127000" algn="l">
                        <a:lnSpc>
                          <a:spcPts val="1000"/>
                        </a:lnSpc>
                        <a:spcAft>
                          <a:spcPts val="0"/>
                        </a:spcAft>
                      </a:pPr>
                      <a:r>
                        <a:rPr lang="ja-JP" sz="800" kern="100">
                          <a:effectLst/>
                        </a:rPr>
                        <a:t>□妥当　　□見直しが必要</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10"/>
                  </a:ext>
                </a:extLst>
              </a:tr>
              <a:tr h="218226">
                <a:tc vMerge="1">
                  <a:txBody>
                    <a:bodyPr/>
                    <a:lstStyle/>
                    <a:p>
                      <a:endParaRPr kumimoji="1" lang="ja-JP" altLang="en-US"/>
                    </a:p>
                  </a:txBody>
                  <a:tcPr/>
                </a:tc>
                <a:tc vMerge="1">
                  <a:txBody>
                    <a:bodyPr/>
                    <a:lstStyle/>
                    <a:p>
                      <a:endParaRPr kumimoji="1" lang="ja-JP" altLang="en-US"/>
                    </a:p>
                  </a:txBody>
                  <a:tcPr/>
                </a:tc>
                <a:tc rowSpan="2">
                  <a:txBody>
                    <a:bodyPr/>
                    <a:lstStyle/>
                    <a:p>
                      <a:pPr algn="l">
                        <a:lnSpc>
                          <a:spcPts val="1000"/>
                        </a:lnSpc>
                        <a:spcAft>
                          <a:spcPts val="0"/>
                        </a:spcAft>
                      </a:pPr>
                      <a:r>
                        <a:rPr lang="ja-JP" sz="800" kern="100">
                          <a:effectLst/>
                        </a:rPr>
                        <a:t>利用者負担</a:t>
                      </a:r>
                      <a:endParaRPr lang="ja-JP" sz="900" kern="100">
                        <a:effectLst/>
                        <a:latin typeface="Century"/>
                        <a:ea typeface="ＭＳ 明朝"/>
                        <a:cs typeface="Times New Roman"/>
                      </a:endParaRPr>
                    </a:p>
                  </a:txBody>
                  <a:tcPr marL="58921" marR="58921" marT="0" marB="0" anchor="ctr"/>
                </a:tc>
                <a:tc>
                  <a:txBody>
                    <a:bodyPr/>
                    <a:lstStyle/>
                    <a:p>
                      <a:pPr algn="l">
                        <a:lnSpc>
                          <a:spcPts val="1000"/>
                        </a:lnSpc>
                        <a:spcAft>
                          <a:spcPts val="0"/>
                        </a:spcAft>
                      </a:pPr>
                      <a:r>
                        <a:rPr lang="ja-JP" sz="800" kern="100">
                          <a:effectLst/>
                        </a:rPr>
                        <a:t>□あり</a:t>
                      </a:r>
                      <a:endParaRPr lang="ja-JP" sz="900" kern="100">
                        <a:effectLst/>
                        <a:latin typeface="Century"/>
                        <a:ea typeface="ＭＳ 明朝"/>
                        <a:cs typeface="Times New Roman"/>
                      </a:endParaRPr>
                    </a:p>
                  </a:txBody>
                  <a:tcPr marL="58921" marR="58921" marT="0" marB="0" anchor="ctr"/>
                </a:tc>
                <a:tc>
                  <a:txBody>
                    <a:bodyPr/>
                    <a:lstStyle/>
                    <a:p>
                      <a:pPr marR="127000" algn="l">
                        <a:lnSpc>
                          <a:spcPts val="1000"/>
                        </a:lnSpc>
                        <a:spcAft>
                          <a:spcPts val="0"/>
                        </a:spcAft>
                      </a:pPr>
                      <a:r>
                        <a:rPr lang="ja-JP" sz="800" kern="100">
                          <a:effectLst/>
                        </a:rPr>
                        <a:t>□妥当な水準である　□見直しが必要</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11"/>
                  </a:ext>
                </a:extLst>
              </a:tr>
              <a:tr h="2182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000"/>
                        </a:lnSpc>
                        <a:spcAft>
                          <a:spcPts val="0"/>
                        </a:spcAft>
                      </a:pPr>
                      <a:r>
                        <a:rPr lang="ja-JP" sz="800" kern="100">
                          <a:effectLst/>
                        </a:rPr>
                        <a:t>□なし</a:t>
                      </a:r>
                      <a:endParaRPr lang="ja-JP" sz="900" kern="100">
                        <a:effectLst/>
                        <a:latin typeface="Century"/>
                        <a:ea typeface="ＭＳ 明朝"/>
                        <a:cs typeface="Times New Roman"/>
                      </a:endParaRPr>
                    </a:p>
                  </a:txBody>
                  <a:tcPr marL="58921" marR="58921" marT="0" marB="0" anchor="ctr"/>
                </a:tc>
                <a:tc>
                  <a:txBody>
                    <a:bodyPr/>
                    <a:lstStyle/>
                    <a:p>
                      <a:pPr algn="l">
                        <a:lnSpc>
                          <a:spcPts val="1000"/>
                        </a:lnSpc>
                        <a:spcAft>
                          <a:spcPts val="0"/>
                        </a:spcAft>
                      </a:pPr>
                      <a:r>
                        <a:rPr lang="ja-JP" sz="800" kern="100">
                          <a:effectLst/>
                        </a:rPr>
                        <a:t>□導入が必要　□導入は困難　□非該当</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12"/>
                  </a:ext>
                </a:extLst>
              </a:tr>
              <a:tr h="218226">
                <a:tc vMerge="1">
                  <a:txBody>
                    <a:bodyPr/>
                    <a:lstStyle/>
                    <a:p>
                      <a:endParaRPr kumimoji="1" lang="ja-JP" altLang="en-US"/>
                    </a:p>
                  </a:txBody>
                  <a:tcPr/>
                </a:tc>
                <a:tc vMerge="1">
                  <a:txBody>
                    <a:bodyPr/>
                    <a:lstStyle/>
                    <a:p>
                      <a:endParaRPr kumimoji="1" lang="ja-JP" altLang="en-US"/>
                    </a:p>
                  </a:txBody>
                  <a:tcPr/>
                </a:tc>
                <a:tc rowSpan="2">
                  <a:txBody>
                    <a:bodyPr/>
                    <a:lstStyle/>
                    <a:p>
                      <a:pPr algn="l">
                        <a:lnSpc>
                          <a:spcPts val="1000"/>
                        </a:lnSpc>
                        <a:spcAft>
                          <a:spcPts val="0"/>
                        </a:spcAft>
                      </a:pPr>
                      <a:r>
                        <a:rPr lang="ja-JP" sz="800" kern="100">
                          <a:effectLst/>
                        </a:rPr>
                        <a:t>所得制限</a:t>
                      </a:r>
                      <a:endParaRPr lang="ja-JP" sz="900" kern="100">
                        <a:effectLst/>
                        <a:latin typeface="Century"/>
                        <a:ea typeface="ＭＳ 明朝"/>
                        <a:cs typeface="Times New Roman"/>
                      </a:endParaRPr>
                    </a:p>
                  </a:txBody>
                  <a:tcPr marL="58921" marR="58921" marT="0" marB="0" anchor="ctr"/>
                </a:tc>
                <a:tc>
                  <a:txBody>
                    <a:bodyPr/>
                    <a:lstStyle/>
                    <a:p>
                      <a:pPr algn="l">
                        <a:lnSpc>
                          <a:spcPts val="1000"/>
                        </a:lnSpc>
                        <a:spcAft>
                          <a:spcPts val="0"/>
                        </a:spcAft>
                      </a:pPr>
                      <a:r>
                        <a:rPr lang="ja-JP" sz="800" kern="100">
                          <a:effectLst/>
                        </a:rPr>
                        <a:t>□あり</a:t>
                      </a:r>
                      <a:endParaRPr lang="ja-JP" sz="900" kern="100">
                        <a:effectLst/>
                        <a:latin typeface="Century"/>
                        <a:ea typeface="ＭＳ 明朝"/>
                        <a:cs typeface="Times New Roman"/>
                      </a:endParaRPr>
                    </a:p>
                  </a:txBody>
                  <a:tcPr marL="58921" marR="58921" marT="0" marB="0" anchor="ctr"/>
                </a:tc>
                <a:tc>
                  <a:txBody>
                    <a:bodyPr/>
                    <a:lstStyle/>
                    <a:p>
                      <a:pPr marR="127000" algn="l">
                        <a:lnSpc>
                          <a:spcPts val="1000"/>
                        </a:lnSpc>
                        <a:spcAft>
                          <a:spcPts val="0"/>
                        </a:spcAft>
                      </a:pPr>
                      <a:r>
                        <a:rPr lang="ja-JP" sz="800" kern="100">
                          <a:effectLst/>
                        </a:rPr>
                        <a:t>□妥当な水準である　□見直しが必要</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13"/>
                  </a:ext>
                </a:extLst>
              </a:tr>
              <a:tr h="2182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000"/>
                        </a:lnSpc>
                        <a:spcAft>
                          <a:spcPts val="0"/>
                        </a:spcAft>
                      </a:pPr>
                      <a:r>
                        <a:rPr lang="ja-JP" sz="800" kern="100">
                          <a:effectLst/>
                        </a:rPr>
                        <a:t>□なし</a:t>
                      </a:r>
                      <a:endParaRPr lang="ja-JP" sz="900" kern="100">
                        <a:effectLst/>
                        <a:latin typeface="Century"/>
                        <a:ea typeface="ＭＳ 明朝"/>
                        <a:cs typeface="Times New Roman"/>
                      </a:endParaRPr>
                    </a:p>
                  </a:txBody>
                  <a:tcPr marL="58921" marR="58921" marT="0" marB="0" anchor="ctr"/>
                </a:tc>
                <a:tc>
                  <a:txBody>
                    <a:bodyPr/>
                    <a:lstStyle/>
                    <a:p>
                      <a:pPr algn="l">
                        <a:lnSpc>
                          <a:spcPts val="1000"/>
                        </a:lnSpc>
                        <a:spcAft>
                          <a:spcPts val="0"/>
                        </a:spcAft>
                      </a:pPr>
                      <a:r>
                        <a:rPr lang="ja-JP" sz="800" kern="100">
                          <a:effectLst/>
                        </a:rPr>
                        <a:t>□導入が必要　□導入は困難　□非該当</a:t>
                      </a:r>
                      <a:endParaRPr lang="ja-JP" sz="900" kern="10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14"/>
                  </a:ext>
                </a:extLst>
              </a:tr>
              <a:tr h="327339">
                <a:tc vMerge="1">
                  <a:txBody>
                    <a:bodyPr/>
                    <a:lstStyle/>
                    <a:p>
                      <a:endParaRPr kumimoji="1" lang="ja-JP" altLang="en-US"/>
                    </a:p>
                  </a:txBody>
                  <a:tcPr/>
                </a:tc>
                <a:tc>
                  <a:txBody>
                    <a:bodyPr/>
                    <a:lstStyle/>
                    <a:p>
                      <a:pPr algn="ctr">
                        <a:lnSpc>
                          <a:spcPts val="1000"/>
                        </a:lnSpc>
                        <a:spcAft>
                          <a:spcPts val="0"/>
                        </a:spcAft>
                      </a:pPr>
                      <a:r>
                        <a:rPr lang="ja-JP" sz="800" kern="100">
                          <a:effectLst/>
                        </a:rPr>
                        <a:t>協働</a:t>
                      </a:r>
                      <a:endParaRPr lang="ja-JP" sz="900" kern="100">
                        <a:effectLst/>
                      </a:endParaRPr>
                    </a:p>
                    <a:p>
                      <a:pPr algn="ctr">
                        <a:lnSpc>
                          <a:spcPts val="1000"/>
                        </a:lnSpc>
                        <a:spcAft>
                          <a:spcPts val="0"/>
                        </a:spcAft>
                      </a:pPr>
                      <a:r>
                        <a:rPr lang="ja-JP" sz="800" kern="100">
                          <a:effectLst/>
                        </a:rPr>
                        <a:t>（手法）</a:t>
                      </a:r>
                      <a:endParaRPr lang="ja-JP" sz="900" kern="100">
                        <a:effectLst/>
                        <a:latin typeface="Century"/>
                        <a:ea typeface="ＭＳ 明朝"/>
                        <a:cs typeface="Times New Roman"/>
                      </a:endParaRPr>
                    </a:p>
                  </a:txBody>
                  <a:tcPr marL="58921" marR="58921" marT="0" marB="0" anchor="ctr"/>
                </a:tc>
                <a:tc gridSpan="2">
                  <a:txBody>
                    <a:bodyPr/>
                    <a:lstStyle/>
                    <a:p>
                      <a:pPr algn="l">
                        <a:lnSpc>
                          <a:spcPts val="1000"/>
                        </a:lnSpc>
                        <a:spcAft>
                          <a:spcPts val="0"/>
                        </a:spcAft>
                      </a:pPr>
                      <a:r>
                        <a:rPr lang="ja-JP" sz="800" kern="100" dirty="0">
                          <a:effectLst/>
                        </a:rPr>
                        <a:t>区民・事業者等との協働の拡充の可能性</a:t>
                      </a:r>
                      <a:endParaRPr lang="ja-JP" sz="900" kern="100" dirty="0">
                        <a:effectLst/>
                        <a:latin typeface="Century"/>
                        <a:ea typeface="ＭＳ 明朝"/>
                        <a:cs typeface="Times New Roman"/>
                      </a:endParaRPr>
                    </a:p>
                  </a:txBody>
                  <a:tcPr marL="58921" marR="58921" marT="0" marB="0" anchor="ctr"/>
                </a:tc>
                <a:tc hMerge="1">
                  <a:txBody>
                    <a:bodyPr/>
                    <a:lstStyle/>
                    <a:p>
                      <a:endParaRPr kumimoji="1" lang="ja-JP" altLang="en-US"/>
                    </a:p>
                  </a:txBody>
                  <a:tcPr/>
                </a:tc>
                <a:tc>
                  <a:txBody>
                    <a:bodyPr/>
                    <a:lstStyle/>
                    <a:p>
                      <a:pPr algn="l">
                        <a:lnSpc>
                          <a:spcPts val="1000"/>
                        </a:lnSpc>
                        <a:spcAft>
                          <a:spcPts val="0"/>
                        </a:spcAft>
                      </a:pPr>
                      <a:r>
                        <a:rPr lang="ja-JP" sz="800" kern="100" dirty="0">
                          <a:effectLst/>
                        </a:rPr>
                        <a:t>□あり　□なし</a:t>
                      </a:r>
                      <a:endParaRPr lang="ja-JP" sz="900" kern="100" dirty="0">
                        <a:effectLst/>
                      </a:endParaRPr>
                    </a:p>
                    <a:p>
                      <a:pPr algn="l">
                        <a:lnSpc>
                          <a:spcPts val="1000"/>
                        </a:lnSpc>
                        <a:spcAft>
                          <a:spcPts val="0"/>
                        </a:spcAft>
                      </a:pPr>
                      <a:r>
                        <a:rPr lang="ja-JP" sz="800" kern="100" dirty="0">
                          <a:effectLst/>
                        </a:rPr>
                        <a:t>□協働は困難、又は馴染まない</a:t>
                      </a:r>
                      <a:endParaRPr lang="ja-JP" sz="900" kern="100" dirty="0">
                        <a:effectLst/>
                        <a:latin typeface="Century"/>
                        <a:ea typeface="ＭＳ 明朝"/>
                        <a:cs typeface="Times New Roman"/>
                      </a:endParaRPr>
                    </a:p>
                  </a:txBody>
                  <a:tcPr marL="58921" marR="58921" marT="0" marB="0" anchor="ct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3150445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3-4.</a:t>
            </a:r>
            <a:r>
              <a:rPr kumimoji="1" lang="ja-JP" altLang="en-US" dirty="0" smtClean="0"/>
              <a:t>行政評価の３つの着眼点</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smtClean="0"/>
              <a:t>〔</a:t>
            </a:r>
            <a:r>
              <a:rPr lang="ja-JP" altLang="en-US" dirty="0" smtClean="0"/>
              <a:t>ロジックチェック</a:t>
            </a:r>
            <a:r>
              <a:rPr lang="en-US" altLang="ja-JP" dirty="0" smtClean="0"/>
              <a:t>〕</a:t>
            </a:r>
          </a:p>
          <a:p>
            <a:r>
              <a:rPr lang="ja-JP" altLang="en-US" dirty="0" smtClean="0"/>
              <a:t>事業</a:t>
            </a:r>
            <a:r>
              <a:rPr lang="ja-JP" altLang="en-US" dirty="0"/>
              <a:t>の目的と目指す成果は直結している</a:t>
            </a:r>
            <a:r>
              <a:rPr lang="ja-JP" altLang="en-US" dirty="0" smtClean="0"/>
              <a:t>か</a:t>
            </a:r>
            <a:endParaRPr lang="en-US" altLang="ja-JP" dirty="0" smtClean="0"/>
          </a:p>
          <a:p>
            <a:r>
              <a:rPr lang="ja-JP" altLang="en-US" dirty="0" smtClean="0"/>
              <a:t>行動量</a:t>
            </a:r>
            <a:r>
              <a:rPr lang="ja-JP" altLang="en-US" dirty="0"/>
              <a:t>は本当にその成果につながるか</a:t>
            </a:r>
            <a:endParaRPr lang="en-US" altLang="ja-JP" dirty="0"/>
          </a:p>
          <a:p>
            <a:r>
              <a:rPr lang="ja-JP" altLang="en-US" dirty="0"/>
              <a:t>フルコストを意識した行動量が設定されているか</a:t>
            </a:r>
            <a:endParaRPr lang="en-US" altLang="ja-JP" dirty="0"/>
          </a:p>
          <a:p>
            <a:endParaRPr kumimoji="1" lang="ja-JP" altLang="en-US" dirty="0"/>
          </a:p>
        </p:txBody>
      </p:sp>
    </p:spTree>
    <p:extLst>
      <p:ext uri="{BB962C8B-B14F-4D97-AF65-F5344CB8AC3E}">
        <p14:creationId xmlns:p14="http://schemas.microsoft.com/office/powerpoint/2010/main" val="40370763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４　施設別行政コスト計算書</a:t>
            </a:r>
            <a:endParaRPr kumimoji="1" lang="ja-JP" altLang="en-US" dirty="0"/>
          </a:p>
        </p:txBody>
      </p:sp>
      <p:sp>
        <p:nvSpPr>
          <p:cNvPr id="3" name="テキスト プレースホルダー 2"/>
          <p:cNvSpPr>
            <a:spLocks noGrp="1"/>
          </p:cNvSpPr>
          <p:nvPr>
            <p:ph type="body" idx="1"/>
          </p:nvPr>
        </p:nvSpPr>
        <p:spPr/>
        <p:txBody>
          <a:bodyPr/>
          <a:lstStyle/>
          <a:p>
            <a:r>
              <a:rPr lang="ja-JP" altLang="en-US" dirty="0" smtClean="0"/>
              <a:t>施設コストを把握し今後</a:t>
            </a:r>
            <a:r>
              <a:rPr lang="ja-JP" altLang="en-US" dirty="0"/>
              <a:t>の施設</a:t>
            </a:r>
            <a:r>
              <a:rPr lang="ja-JP" altLang="en-US" dirty="0" smtClean="0"/>
              <a:t>運営を改善</a:t>
            </a:r>
            <a:endParaRPr kumimoji="1" lang="ja-JP" altLang="en-US" dirty="0"/>
          </a:p>
        </p:txBody>
      </p:sp>
    </p:spTree>
    <p:extLst>
      <p:ext uri="{BB962C8B-B14F-4D97-AF65-F5344CB8AC3E}">
        <p14:creationId xmlns:p14="http://schemas.microsoft.com/office/powerpoint/2010/main" val="25514417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en-US" altLang="ja-JP" dirty="0" smtClean="0"/>
              <a:t>4-1.</a:t>
            </a:r>
            <a:r>
              <a:rPr kumimoji="1" lang="ja-JP" altLang="en-US" dirty="0" smtClean="0"/>
              <a:t>施設別行政コスト計算書</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セグメントの単位を施設にし、施設毎のフルコストを掲載する。</a:t>
            </a:r>
            <a:endParaRPr kumimoji="1" lang="en-US" altLang="ja-JP" dirty="0" smtClean="0"/>
          </a:p>
          <a:p>
            <a:r>
              <a:rPr lang="ja-JP" altLang="ja-JP" dirty="0"/>
              <a:t>施設の管理運営経費、減価償却費、利用料収入などを比較することにより、公共施設の効率性及び有効性を把握し、今後の施設運営の改善に</a:t>
            </a:r>
            <a:r>
              <a:rPr lang="ja-JP" altLang="ja-JP" dirty="0" smtClean="0"/>
              <a:t>活用</a:t>
            </a:r>
            <a:r>
              <a:rPr lang="ja-JP" altLang="en-US" dirty="0" smtClean="0"/>
              <a:t>する。</a:t>
            </a:r>
            <a:endParaRPr kumimoji="1" lang="en-US" altLang="ja-JP" dirty="0" smtClean="0"/>
          </a:p>
          <a:p>
            <a:r>
              <a:rPr lang="ja-JP" altLang="en-US" dirty="0" smtClean="0"/>
              <a:t>施設経営情報システムに集約し、職員は常時閲覧可能。</a:t>
            </a:r>
            <a:endParaRPr lang="en-US" altLang="ja-JP" dirty="0" smtClean="0"/>
          </a:p>
          <a:p>
            <a:r>
              <a:rPr lang="ja-JP" altLang="en-US" dirty="0" smtClean="0"/>
              <a:t>区民向けに、区の</a:t>
            </a:r>
            <a:r>
              <a:rPr lang="ja-JP" altLang="en-US" dirty="0"/>
              <a:t>ホームページ</a:t>
            </a:r>
            <a:r>
              <a:rPr lang="ja-JP" altLang="en-US" dirty="0" smtClean="0"/>
              <a:t>に掲載する。</a:t>
            </a:r>
            <a:endParaRPr lang="en-US" altLang="ja-JP" dirty="0" smtClean="0"/>
          </a:p>
          <a:p>
            <a:pPr marL="0" indent="0">
              <a:buNone/>
            </a:pPr>
            <a:endParaRPr kumimoji="1" lang="ja-JP" altLang="en-US" dirty="0"/>
          </a:p>
        </p:txBody>
      </p:sp>
      <p:pic>
        <p:nvPicPr>
          <p:cNvPr id="1026" name="Picture 2" descr="\\Setagaya.local\files\man_data\平成３１年度\09 経営改革・官民連携担当課\23 新公会計（財務諸表・施設別ＰＬ）\01 世田谷区の財政状況\原稿\完成原稿\写真・イラスト・画像\qr施設別行政コスト.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4480723"/>
            <a:ext cx="1628775" cy="1628775"/>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755576" y="4941168"/>
            <a:ext cx="4464496" cy="707886"/>
          </a:xfrm>
          <a:prstGeom prst="rect">
            <a:avLst/>
          </a:prstGeom>
          <a:noFill/>
        </p:spPr>
        <p:txBody>
          <a:bodyPr wrap="square" rtlCol="0">
            <a:spAutoFit/>
          </a:bodyPr>
          <a:lstStyle/>
          <a:p>
            <a:r>
              <a:rPr lang="en-US" altLang="ja-JP" sz="2000" u="sng" dirty="0">
                <a:hlinkClick r:id="rId4"/>
              </a:rPr>
              <a:t>https://</a:t>
            </a:r>
            <a:r>
              <a:rPr lang="en-US" altLang="ja-JP" sz="2000" u="sng" dirty="0" smtClean="0">
                <a:hlinkClick r:id="rId4"/>
              </a:rPr>
              <a:t>www.city.setagaya.lg.jp/mokuji/kusei/004/002/d00181421.html</a:t>
            </a:r>
            <a:endParaRPr lang="ja-JP" altLang="ja-JP" sz="2000" dirty="0"/>
          </a:p>
        </p:txBody>
      </p:sp>
    </p:spTree>
    <p:extLst>
      <p:ext uri="{BB962C8B-B14F-4D97-AF65-F5344CB8AC3E}">
        <p14:creationId xmlns:p14="http://schemas.microsoft.com/office/powerpoint/2010/main" val="1038683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4-2.</a:t>
            </a:r>
            <a:r>
              <a:rPr lang="ja-JP" altLang="en-US" dirty="0" smtClean="0"/>
              <a:t>施設経営情報システム</a:t>
            </a:r>
            <a:endParaRPr kumimoji="1" lang="ja-JP" altLang="en-US" dirty="0"/>
          </a:p>
        </p:txBody>
      </p:sp>
      <p:sp>
        <p:nvSpPr>
          <p:cNvPr id="5" name="Rectangle 1"/>
          <p:cNvSpPr>
            <a:spLocks noChangeArrowheads="1"/>
          </p:cNvSpPr>
          <p:nvPr/>
        </p:nvSpPr>
        <p:spPr bwMode="auto">
          <a:xfrm>
            <a:off x="462149" y="1484784"/>
            <a:ext cx="4339650" cy="605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ja-JP" sz="1400" b="1" i="0" u="none" strike="noStrike" cap="none" normalizeH="0" baseline="0" dirty="0" smtClean="0">
                <a:ln>
                  <a:noFill/>
                </a:ln>
                <a:solidFill>
                  <a:schemeClr val="tx1"/>
                </a:solidFill>
                <a:effectLst/>
                <a:latin typeface="+mj-ea"/>
                <a:ea typeface="+mj-ea"/>
                <a:cs typeface="ＭＳ Ｐゴシック" charset="-128"/>
              </a:rPr>
              <a:t>（1）本庁舎等</a:t>
            </a:r>
            <a:endParaRPr kumimoji="1" lang="en-US" altLang="ja-JP" sz="1400" b="1" i="0" u="none" strike="noStrike" cap="none" normalizeH="0" baseline="0" dirty="0" smtClean="0">
              <a:ln>
                <a:noFill/>
              </a:ln>
              <a:solidFill>
                <a:schemeClr val="tx1"/>
              </a:solidFill>
              <a:effectLst/>
              <a:latin typeface="+mj-ea"/>
              <a:ea typeface="+mj-ea"/>
              <a:cs typeface="ＭＳ Ｐゴシック"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j-ea"/>
                <a:ea typeface="+mj-ea"/>
                <a:cs typeface="ＭＳ Ｐゴシック" charset="-128"/>
              </a:rPr>
              <a:t>　　</a:t>
            </a:r>
            <a:r>
              <a:rPr kumimoji="1" lang="ja-JP" altLang="ja-JP" sz="1200" b="0" i="0" u="none" strike="noStrike" cap="none" normalizeH="0" baseline="0" dirty="0" smtClean="0">
                <a:ln>
                  <a:noFill/>
                </a:ln>
                <a:solidFill>
                  <a:schemeClr val="tx1"/>
                </a:solidFill>
                <a:effectLst/>
                <a:latin typeface="+mj-ea"/>
                <a:ea typeface="+mj-ea"/>
                <a:cs typeface="ＭＳ Ｐゴシック" charset="-128"/>
              </a:rPr>
              <a:t>施設の現状 ◇ 施設概要《計 施設》（*は複合施設）</a:t>
            </a:r>
            <a:r>
              <a:rPr kumimoji="1" lang="ja-JP" altLang="ja-JP" sz="4400" b="0" i="0" u="none" strike="noStrike" cap="none" normalizeH="0" baseline="0" dirty="0" smtClean="0">
                <a:ln>
                  <a:noFill/>
                </a:ln>
                <a:solidFill>
                  <a:schemeClr val="tx1"/>
                </a:solidFill>
                <a:effectLst/>
                <a:latin typeface="+mj-ea"/>
                <a:ea typeface="+mj-ea"/>
                <a:cs typeface="ＭＳ Ｐゴシック" charset="-128"/>
              </a:rPr>
              <a:t>   </a:t>
            </a:r>
            <a:r>
              <a:rPr kumimoji="1" lang="ja-JP" altLang="ja-JP" sz="3600" b="0" i="0" u="none" strike="noStrike" cap="none" normalizeH="0" baseline="0" dirty="0" smtClean="0">
                <a:ln>
                  <a:noFill/>
                </a:ln>
                <a:solidFill>
                  <a:schemeClr val="tx1"/>
                </a:solidFill>
                <a:effectLst/>
                <a:latin typeface="+mj-ea"/>
                <a:ea typeface="+mj-ea"/>
                <a:cs typeface="ＭＳ Ｐゴシック" charset="-128"/>
              </a:rPr>
              <a:t> </a:t>
            </a:r>
            <a:endParaRPr kumimoji="1" lang="ja-JP" altLang="ja-JP" sz="4400" b="0" i="0" u="none" strike="noStrike" cap="none" normalizeH="0" baseline="0" dirty="0" smtClean="0">
              <a:ln>
                <a:noFill/>
              </a:ln>
              <a:solidFill>
                <a:schemeClr val="tx1"/>
              </a:solidFill>
              <a:effectLst/>
              <a:latin typeface="+mj-ea"/>
              <a:ea typeface="+mj-ea"/>
              <a:cs typeface="ＭＳ Ｐゴシック" charset="-128"/>
            </a:endParaRPr>
          </a:p>
        </p:txBody>
      </p:sp>
      <p:graphicFrame>
        <p:nvGraphicFramePr>
          <p:cNvPr id="15" name="コンテンツ プレースホルダー 14"/>
          <p:cNvGraphicFramePr>
            <a:graphicFrameLocks noGrp="1"/>
          </p:cNvGraphicFramePr>
          <p:nvPr>
            <p:ph idx="1"/>
            <p:extLst>
              <p:ext uri="{D42A27DB-BD31-4B8C-83A1-F6EECF244321}">
                <p14:modId xmlns:p14="http://schemas.microsoft.com/office/powerpoint/2010/main" val="830063390"/>
              </p:ext>
            </p:extLst>
          </p:nvPr>
        </p:nvGraphicFramePr>
        <p:xfrm>
          <a:off x="539552" y="2090078"/>
          <a:ext cx="7992888" cy="3886200"/>
        </p:xfrm>
        <a:graphic>
          <a:graphicData uri="http://schemas.openxmlformats.org/drawingml/2006/table">
            <a:tbl>
              <a:tblPr>
                <a:tableStyleId>{5C22544A-7EE6-4342-B048-85BDC9FD1C3A}</a:tableStyleId>
              </a:tblPr>
              <a:tblGrid>
                <a:gridCol w="1762834">
                  <a:extLst>
                    <a:ext uri="{9D8B030D-6E8A-4147-A177-3AD203B41FA5}">
                      <a16:colId xmlns:a16="http://schemas.microsoft.com/office/drawing/2014/main" xmlns="" val="20000"/>
                    </a:ext>
                  </a:extLst>
                </a:gridCol>
                <a:gridCol w="1762834">
                  <a:extLst>
                    <a:ext uri="{9D8B030D-6E8A-4147-A177-3AD203B41FA5}">
                      <a16:colId xmlns:a16="http://schemas.microsoft.com/office/drawing/2014/main" xmlns="" val="20001"/>
                    </a:ext>
                  </a:extLst>
                </a:gridCol>
                <a:gridCol w="755991">
                  <a:extLst>
                    <a:ext uri="{9D8B030D-6E8A-4147-A177-3AD203B41FA5}">
                      <a16:colId xmlns:a16="http://schemas.microsoft.com/office/drawing/2014/main" xmlns="" val="20002"/>
                    </a:ext>
                  </a:extLst>
                </a:gridCol>
                <a:gridCol w="1127115">
                  <a:extLst>
                    <a:ext uri="{9D8B030D-6E8A-4147-A177-3AD203B41FA5}">
                      <a16:colId xmlns:a16="http://schemas.microsoft.com/office/drawing/2014/main" xmlns="" val="20003"/>
                    </a:ext>
                  </a:extLst>
                </a:gridCol>
                <a:gridCol w="1085878">
                  <a:extLst>
                    <a:ext uri="{9D8B030D-6E8A-4147-A177-3AD203B41FA5}">
                      <a16:colId xmlns:a16="http://schemas.microsoft.com/office/drawing/2014/main" xmlns="" val="20004"/>
                    </a:ext>
                  </a:extLst>
                </a:gridCol>
                <a:gridCol w="755991">
                  <a:extLst>
                    <a:ext uri="{9D8B030D-6E8A-4147-A177-3AD203B41FA5}">
                      <a16:colId xmlns:a16="http://schemas.microsoft.com/office/drawing/2014/main" xmlns="" val="20005"/>
                    </a:ext>
                  </a:extLst>
                </a:gridCol>
                <a:gridCol w="742245">
                  <a:extLst>
                    <a:ext uri="{9D8B030D-6E8A-4147-A177-3AD203B41FA5}">
                      <a16:colId xmlns:a16="http://schemas.microsoft.com/office/drawing/2014/main" xmlns="" val="20006"/>
                    </a:ext>
                  </a:extLst>
                </a:gridCol>
              </a:tblGrid>
              <a:tr h="323850">
                <a:tc gridSpan="2">
                  <a:txBody>
                    <a:bodyPr/>
                    <a:lstStyle/>
                    <a:p>
                      <a:pPr algn="ctr" fontAlgn="ctr"/>
                      <a:r>
                        <a:rPr lang="ja-JP" altLang="en-US" sz="1100" u="none" strike="noStrike" dirty="0">
                          <a:effectLst/>
                        </a:rPr>
                        <a:t>施設名</a:t>
                      </a:r>
                      <a:endParaRPr lang="ja-JP" altLang="en-US" sz="1100" b="1" i="0" u="none" strike="noStrike" dirty="0">
                        <a:solidFill>
                          <a:srgbClr val="000000"/>
                        </a:solidFill>
                        <a:effectLst/>
                        <a:latin typeface="ＭＳ Ｐゴシック"/>
                      </a:endParaRPr>
                    </a:p>
                  </a:txBody>
                  <a:tcPr marL="9525" marR="9525" marT="9525" marB="0" anchor="ctr">
                    <a:solidFill>
                      <a:schemeClr val="accent1">
                        <a:lumMod val="60000"/>
                        <a:lumOff val="40000"/>
                      </a:schemeClr>
                    </a:solidFill>
                  </a:tcPr>
                </a:tc>
                <a:tc hMerge="1">
                  <a:txBody>
                    <a:bodyPr/>
                    <a:lstStyle/>
                    <a:p>
                      <a:endParaRPr kumimoji="1" lang="ja-JP" altLang="en-US"/>
                    </a:p>
                  </a:txBody>
                  <a:tcPr/>
                </a:tc>
                <a:tc>
                  <a:txBody>
                    <a:bodyPr/>
                    <a:lstStyle/>
                    <a:p>
                      <a:pPr algn="ctr" fontAlgn="ctr"/>
                      <a:r>
                        <a:rPr lang="ja-JP" altLang="en-US" sz="1100" u="none" strike="noStrike" dirty="0">
                          <a:effectLst/>
                        </a:rPr>
                        <a:t>竣工年</a:t>
                      </a:r>
                      <a:endParaRPr lang="ja-JP" altLang="en-US" sz="1100" b="1" i="0" u="none" strike="noStrike" dirty="0">
                        <a:solidFill>
                          <a:srgbClr val="000000"/>
                        </a:solidFill>
                        <a:effectLst/>
                        <a:latin typeface="ＭＳ Ｐゴシック"/>
                      </a:endParaRPr>
                    </a:p>
                  </a:txBody>
                  <a:tcPr marL="9525" marR="9525" marT="9525" marB="0" anchor="ctr">
                    <a:solidFill>
                      <a:schemeClr val="accent1">
                        <a:lumMod val="60000"/>
                        <a:lumOff val="40000"/>
                      </a:schemeClr>
                    </a:solidFill>
                  </a:tcPr>
                </a:tc>
                <a:tc>
                  <a:txBody>
                    <a:bodyPr/>
                    <a:lstStyle/>
                    <a:p>
                      <a:pPr algn="ctr" fontAlgn="ctr"/>
                      <a:r>
                        <a:rPr lang="ja-JP" altLang="en-US" sz="1100" u="none" strike="noStrike" dirty="0">
                          <a:effectLst/>
                        </a:rPr>
                        <a:t>敷地面積</a:t>
                      </a:r>
                      <a:endParaRPr lang="ja-JP" altLang="en-US" sz="1100" b="1" i="0" u="none" strike="noStrike" dirty="0">
                        <a:solidFill>
                          <a:srgbClr val="000000"/>
                        </a:solidFill>
                        <a:effectLst/>
                        <a:latin typeface="ＭＳ Ｐゴシック"/>
                      </a:endParaRPr>
                    </a:p>
                  </a:txBody>
                  <a:tcPr marL="9525" marR="9525" marT="9525" marB="0" anchor="ctr">
                    <a:solidFill>
                      <a:schemeClr val="accent1">
                        <a:lumMod val="60000"/>
                        <a:lumOff val="40000"/>
                      </a:schemeClr>
                    </a:solidFill>
                  </a:tcPr>
                </a:tc>
                <a:tc>
                  <a:txBody>
                    <a:bodyPr/>
                    <a:lstStyle/>
                    <a:p>
                      <a:pPr algn="ctr" fontAlgn="ctr"/>
                      <a:r>
                        <a:rPr lang="zh-TW" altLang="en-US" sz="1100" u="none" strike="noStrike">
                          <a:effectLst/>
                        </a:rPr>
                        <a:t>建物全体面積</a:t>
                      </a:r>
                      <a:endParaRPr lang="zh-TW" altLang="en-US" sz="1100" b="1" i="0" u="none" strike="noStrike">
                        <a:solidFill>
                          <a:srgbClr val="000000"/>
                        </a:solidFill>
                        <a:effectLst/>
                        <a:latin typeface="ＭＳ Ｐゴシック"/>
                      </a:endParaRPr>
                    </a:p>
                  </a:txBody>
                  <a:tcPr marL="9525" marR="9525" marT="9525" marB="0" anchor="ctr">
                    <a:solidFill>
                      <a:schemeClr val="accent1">
                        <a:lumMod val="60000"/>
                        <a:lumOff val="40000"/>
                      </a:schemeClr>
                    </a:solidFill>
                  </a:tcPr>
                </a:tc>
                <a:tc>
                  <a:txBody>
                    <a:bodyPr/>
                    <a:lstStyle/>
                    <a:p>
                      <a:pPr algn="ctr" fontAlgn="ctr"/>
                      <a:r>
                        <a:rPr lang="ja-JP" altLang="en-US" sz="1100" u="none" strike="noStrike">
                          <a:effectLst/>
                        </a:rPr>
                        <a:t>運営区分</a:t>
                      </a:r>
                      <a:endParaRPr lang="ja-JP" altLang="en-US" sz="1100" b="1" i="0" u="none" strike="noStrike">
                        <a:solidFill>
                          <a:srgbClr val="000000"/>
                        </a:solidFill>
                        <a:effectLst/>
                        <a:latin typeface="ＭＳ Ｐゴシック"/>
                      </a:endParaRPr>
                    </a:p>
                  </a:txBody>
                  <a:tcPr marL="9525" marR="9525" marT="9525" marB="0" anchor="ctr">
                    <a:solidFill>
                      <a:schemeClr val="accent1">
                        <a:lumMod val="60000"/>
                        <a:lumOff val="40000"/>
                      </a:schemeClr>
                    </a:solidFill>
                  </a:tcPr>
                </a:tc>
                <a:tc rowSpan="3">
                  <a:txBody>
                    <a:bodyPr/>
                    <a:lstStyle/>
                    <a:p>
                      <a:pPr algn="ctr" fontAlgn="ctr"/>
                      <a:r>
                        <a:rPr lang="ja-JP" altLang="en-US" sz="1100" u="none" strike="noStrike">
                          <a:effectLst/>
                        </a:rPr>
                        <a:t>備 考</a:t>
                      </a:r>
                      <a:endParaRPr lang="ja-JP" altLang="en-US" sz="1100" b="1" i="0" u="none" strike="noStrike">
                        <a:solidFill>
                          <a:srgbClr val="000000"/>
                        </a:solidFill>
                        <a:effectLst/>
                        <a:latin typeface="ＭＳ Ｐゴシック"/>
                      </a:endParaRPr>
                    </a:p>
                  </a:txBody>
                  <a:tcPr marL="9525" marR="9525" marT="9525" marB="0" anchor="ctr">
                    <a:solidFill>
                      <a:schemeClr val="accent1">
                        <a:lumMod val="60000"/>
                        <a:lumOff val="40000"/>
                      </a:schemeClr>
                    </a:solidFill>
                  </a:tcPr>
                </a:tc>
                <a:extLst>
                  <a:ext uri="{0D108BD9-81ED-4DB2-BD59-A6C34878D82A}">
                    <a16:rowId xmlns:a16="http://schemas.microsoft.com/office/drawing/2014/main" xmlns="" val="10000"/>
                  </a:ext>
                </a:extLst>
              </a:tr>
              <a:tr h="323850">
                <a:tc gridSpan="2">
                  <a:txBody>
                    <a:bodyPr/>
                    <a:lstStyle/>
                    <a:p>
                      <a:pPr algn="ctr" fontAlgn="ctr"/>
                      <a:r>
                        <a:rPr lang="ja-JP" altLang="en-US" sz="1100" u="none" strike="noStrike" dirty="0">
                          <a:effectLst/>
                        </a:rPr>
                        <a:t>住所</a:t>
                      </a:r>
                      <a:endParaRPr lang="ja-JP" altLang="en-US" sz="1100" b="1" i="0" u="none" strike="noStrike" dirty="0">
                        <a:solidFill>
                          <a:srgbClr val="000000"/>
                        </a:solidFill>
                        <a:effectLst/>
                        <a:latin typeface="ＭＳ Ｐゴシック"/>
                      </a:endParaRPr>
                    </a:p>
                  </a:txBody>
                  <a:tcPr marL="9525" marR="9525" marT="9525" marB="0" anchor="ctr">
                    <a:solidFill>
                      <a:schemeClr val="accent1">
                        <a:lumMod val="60000"/>
                        <a:lumOff val="40000"/>
                      </a:schemeClr>
                    </a:solidFill>
                  </a:tcPr>
                </a:tc>
                <a:tc hMerge="1">
                  <a:txBody>
                    <a:bodyPr/>
                    <a:lstStyle/>
                    <a:p>
                      <a:endParaRPr kumimoji="1" lang="ja-JP" altLang="en-US"/>
                    </a:p>
                  </a:txBody>
                  <a:tcPr/>
                </a:tc>
                <a:tc>
                  <a:txBody>
                    <a:bodyPr/>
                    <a:lstStyle/>
                    <a:p>
                      <a:pPr algn="ctr" fontAlgn="ctr"/>
                      <a:r>
                        <a:rPr lang="ja-JP" altLang="en-US" sz="1100" u="none" strike="noStrike" dirty="0">
                          <a:effectLst/>
                        </a:rPr>
                        <a:t>（築年数）</a:t>
                      </a:r>
                      <a:endParaRPr lang="ja-JP" altLang="en-US" sz="1100" b="1" i="0" u="none" strike="noStrike" dirty="0">
                        <a:solidFill>
                          <a:srgbClr val="000000"/>
                        </a:solidFill>
                        <a:effectLst/>
                        <a:latin typeface="ＭＳ Ｐゴシック"/>
                      </a:endParaRPr>
                    </a:p>
                  </a:txBody>
                  <a:tcPr marL="9525" marR="9525" marT="9525" marB="0" anchor="ctr">
                    <a:solidFill>
                      <a:schemeClr val="accent1">
                        <a:lumMod val="60000"/>
                        <a:lumOff val="40000"/>
                      </a:schemeClr>
                    </a:solidFill>
                  </a:tcPr>
                </a:tc>
                <a:tc>
                  <a:txBody>
                    <a:bodyPr/>
                    <a:lstStyle/>
                    <a:p>
                      <a:pPr algn="ctr" fontAlgn="ctr"/>
                      <a:r>
                        <a:rPr lang="ja-JP" altLang="en-US" sz="1100" u="none" strike="noStrike" dirty="0">
                          <a:effectLst/>
                        </a:rPr>
                        <a:t>構 造</a:t>
                      </a:r>
                      <a:endParaRPr lang="ja-JP" altLang="en-US" sz="1100" b="1" i="0" u="none" strike="noStrike" dirty="0">
                        <a:solidFill>
                          <a:srgbClr val="000000"/>
                        </a:solidFill>
                        <a:effectLst/>
                        <a:latin typeface="ＭＳ Ｐゴシック"/>
                      </a:endParaRPr>
                    </a:p>
                  </a:txBody>
                  <a:tcPr marL="9525" marR="9525" marT="9525" marB="0" anchor="ctr">
                    <a:solidFill>
                      <a:schemeClr val="accent1">
                        <a:lumMod val="60000"/>
                        <a:lumOff val="40000"/>
                      </a:schemeClr>
                    </a:solidFill>
                  </a:tcPr>
                </a:tc>
                <a:tc>
                  <a:txBody>
                    <a:bodyPr/>
                    <a:lstStyle/>
                    <a:p>
                      <a:pPr algn="ctr" fontAlgn="ctr"/>
                      <a:r>
                        <a:rPr lang="ja-JP" altLang="en-US" sz="1100" u="none" strike="noStrike" dirty="0">
                          <a:effectLst/>
                        </a:rPr>
                        <a:t>施設所有区分</a:t>
                      </a:r>
                      <a:endParaRPr lang="ja-JP" altLang="en-US" sz="1100" b="1" i="0" u="none" strike="noStrike" dirty="0">
                        <a:solidFill>
                          <a:srgbClr val="000000"/>
                        </a:solidFill>
                        <a:effectLst/>
                        <a:latin typeface="ＭＳ Ｐゴシック"/>
                      </a:endParaRPr>
                    </a:p>
                  </a:txBody>
                  <a:tcPr marL="9525" marR="9525" marT="9525" marB="0" anchor="ctr">
                    <a:solidFill>
                      <a:schemeClr val="accent1">
                        <a:lumMod val="60000"/>
                        <a:lumOff val="40000"/>
                      </a:schemeClr>
                    </a:solidFill>
                  </a:tcPr>
                </a:tc>
                <a:tc>
                  <a:txBody>
                    <a:bodyPr/>
                    <a:lstStyle/>
                    <a:p>
                      <a:pPr algn="ctr" fontAlgn="ctr"/>
                      <a:r>
                        <a:rPr lang="ja-JP" altLang="en-US" sz="1100" u="none" strike="noStrike" dirty="0">
                          <a:effectLst/>
                        </a:rPr>
                        <a:t>施設備考</a:t>
                      </a:r>
                      <a:endParaRPr lang="ja-JP" altLang="en-US" sz="1100" b="1" i="0" u="none" strike="noStrike" dirty="0">
                        <a:solidFill>
                          <a:srgbClr val="000000"/>
                        </a:solidFill>
                        <a:effectLst/>
                        <a:latin typeface="ＭＳ Ｐゴシック"/>
                      </a:endParaRPr>
                    </a:p>
                  </a:txBody>
                  <a:tcPr marL="9525" marR="9525" marT="9525" marB="0" anchor="ctr">
                    <a:solidFill>
                      <a:schemeClr val="accent1">
                        <a:lumMod val="60000"/>
                        <a:lumOff val="40000"/>
                      </a:schemeClr>
                    </a:solidFill>
                  </a:tcPr>
                </a:tc>
                <a:tc vMerge="1">
                  <a:txBody>
                    <a:bodyPr/>
                    <a:lstStyle/>
                    <a:p>
                      <a:endParaRPr kumimoji="1" lang="ja-JP" altLang="en-US"/>
                    </a:p>
                  </a:txBody>
                  <a:tcPr/>
                </a:tc>
                <a:extLst>
                  <a:ext uri="{0D108BD9-81ED-4DB2-BD59-A6C34878D82A}">
                    <a16:rowId xmlns:a16="http://schemas.microsoft.com/office/drawing/2014/main" xmlns="" val="10001"/>
                  </a:ext>
                </a:extLst>
              </a:tr>
              <a:tr h="323850">
                <a:tc>
                  <a:txBody>
                    <a:bodyPr/>
                    <a:lstStyle/>
                    <a:p>
                      <a:pPr algn="ctr" fontAlgn="ctr"/>
                      <a:r>
                        <a:rPr lang="ja-JP" altLang="en-US" sz="1100" u="none" strike="noStrike">
                          <a:effectLst/>
                        </a:rPr>
                        <a:t>専有（共有含まず）</a:t>
                      </a:r>
                      <a:r>
                        <a:rPr lang="en-US" altLang="ja-JP" sz="1100" u="none" strike="noStrike">
                          <a:effectLst/>
                        </a:rPr>
                        <a:t>(㎡)</a:t>
                      </a:r>
                      <a:endParaRPr lang="en-US" altLang="ja-JP" sz="1100" b="1" i="0" u="none" strike="noStrike">
                        <a:solidFill>
                          <a:srgbClr val="000000"/>
                        </a:solidFill>
                        <a:effectLst/>
                        <a:latin typeface="ＭＳ Ｐゴシック"/>
                      </a:endParaRPr>
                    </a:p>
                  </a:txBody>
                  <a:tcPr marL="9525" marR="9525" marT="9525" marB="0" anchor="ctr">
                    <a:solidFill>
                      <a:schemeClr val="accent1">
                        <a:lumMod val="60000"/>
                        <a:lumOff val="40000"/>
                      </a:schemeClr>
                    </a:solidFill>
                  </a:tcPr>
                </a:tc>
                <a:tc gridSpan="5">
                  <a:txBody>
                    <a:bodyPr/>
                    <a:lstStyle/>
                    <a:p>
                      <a:pPr algn="l" fontAlgn="ctr"/>
                      <a:r>
                        <a:rPr lang="zh-TW" altLang="en-US" sz="1100" u="none" strike="noStrike" dirty="0">
                          <a:effectLst/>
                        </a:rPr>
                        <a:t>複合施設名称</a:t>
                      </a:r>
                      <a:endParaRPr lang="zh-TW" altLang="en-US" sz="1100" b="1" i="0" u="none" strike="noStrike" dirty="0">
                        <a:solidFill>
                          <a:srgbClr val="000000"/>
                        </a:solidFill>
                        <a:effectLst/>
                        <a:latin typeface="ＭＳ Ｐゴシック"/>
                      </a:endParaRPr>
                    </a:p>
                  </a:txBody>
                  <a:tcPr marL="9525" marR="9525" marT="9525" marB="0" anchor="c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2"/>
                  </a:ext>
                </a:extLst>
              </a:tr>
              <a:tr h="323850">
                <a:tc gridSpan="2">
                  <a:txBody>
                    <a:bodyPr/>
                    <a:lstStyle/>
                    <a:p>
                      <a:pPr algn="ctr" fontAlgn="ctr"/>
                      <a:r>
                        <a:rPr lang="ja-JP" altLang="en-US" sz="1100" u="none" strike="noStrike" dirty="0">
                          <a:effectLst/>
                        </a:rPr>
                        <a:t>第１庁舎　*</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a:txBody>
                    <a:bodyPr/>
                    <a:lstStyle/>
                    <a:p>
                      <a:pPr algn="ctr" fontAlgn="ctr"/>
                      <a:r>
                        <a:rPr lang="ja-JP" altLang="en-US" sz="1100" u="none" strike="noStrike">
                          <a:effectLst/>
                        </a:rPr>
                        <a:t>昭和</a:t>
                      </a:r>
                      <a:r>
                        <a:rPr lang="en-US" altLang="ja-JP" sz="1100" u="none" strike="noStrike">
                          <a:effectLst/>
                        </a:rPr>
                        <a:t>35</a:t>
                      </a:r>
                      <a:r>
                        <a:rPr lang="ja-JP" altLang="en-US" sz="1100" u="none" strike="noStrike">
                          <a:effectLst/>
                        </a:rPr>
                        <a:t>年</a:t>
                      </a:r>
                      <a:endParaRPr lang="ja-JP" altLang="en-US"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a:effectLst/>
                        </a:rPr>
                        <a:t>11,504.80㎡</a:t>
                      </a:r>
                      <a:endParaRPr lang="en-US" altLang="ja-JP"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a:effectLst/>
                        </a:rPr>
                        <a:t>13,274.30㎡</a:t>
                      </a:r>
                      <a:endParaRPr lang="en-US" altLang="ja-JP"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ja-JP" altLang="en-US" sz="1100" u="none" strike="noStrike">
                          <a:effectLst/>
                        </a:rPr>
                        <a:t>直営</a:t>
                      </a:r>
                      <a:endParaRPr lang="ja-JP" altLang="en-US"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rowSpan="3">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 val="10003"/>
                  </a:ext>
                </a:extLst>
              </a:tr>
              <a:tr h="323850">
                <a:tc gridSpan="2">
                  <a:txBody>
                    <a:bodyPr/>
                    <a:lstStyle/>
                    <a:p>
                      <a:pPr algn="ctr" fontAlgn="ctr"/>
                      <a:r>
                        <a:rPr lang="ja-JP" altLang="en-US" sz="1100" u="none" strike="noStrike" dirty="0">
                          <a:effectLst/>
                        </a:rPr>
                        <a:t>世田谷４－２１－２７</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a:txBody>
                    <a:bodyPr/>
                    <a:lstStyle/>
                    <a:p>
                      <a:pPr algn="ctr" fontAlgn="ctr"/>
                      <a:r>
                        <a:rPr lang="en-US" altLang="ja-JP" sz="1100" u="none" strike="noStrike" dirty="0">
                          <a:effectLst/>
                        </a:rPr>
                        <a:t>59</a:t>
                      </a:r>
                      <a:r>
                        <a:rPr lang="ja-JP" altLang="en-US" sz="1100" u="none" strike="noStrike" dirty="0">
                          <a:effectLst/>
                        </a:rPr>
                        <a:t>年</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rPr>
                        <a:t>RC</a:t>
                      </a:r>
                      <a:r>
                        <a:rPr lang="ja-JP" altLang="en-US" sz="1100" u="none" strike="noStrike">
                          <a:effectLst/>
                        </a:rPr>
                        <a:t>造</a:t>
                      </a:r>
                      <a:endParaRPr lang="ja-JP" altLang="en-US"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ja-JP" altLang="en-US" sz="1100" u="none" strike="noStrike">
                          <a:effectLst/>
                        </a:rPr>
                        <a:t>区所有</a:t>
                      </a:r>
                      <a:endParaRPr lang="ja-JP" altLang="en-US"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xmlns="" val="10004"/>
                  </a:ext>
                </a:extLst>
              </a:tr>
              <a:tr h="323850">
                <a:tc>
                  <a:txBody>
                    <a:bodyPr/>
                    <a:lstStyle/>
                    <a:p>
                      <a:pPr algn="ctr" fontAlgn="ctr"/>
                      <a:r>
                        <a:rPr lang="en-US" altLang="ja-JP" sz="1100" u="none" strike="noStrike">
                          <a:effectLst/>
                        </a:rPr>
                        <a:t>8,340.30㎡</a:t>
                      </a:r>
                      <a:endParaRPr lang="en-US" altLang="ja-JP"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gridSpan="5">
                  <a:txBody>
                    <a:bodyPr/>
                    <a:lstStyle/>
                    <a:p>
                      <a:pPr algn="l" fontAlgn="ctr"/>
                      <a:r>
                        <a:rPr lang="zh-CN" altLang="en-US" sz="1100" u="none" strike="noStrike" dirty="0">
                          <a:effectLst/>
                        </a:rPr>
                        <a:t>世田谷区民会館</a:t>
                      </a:r>
                      <a:endParaRPr lang="zh-CN"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5"/>
                  </a:ext>
                </a:extLst>
              </a:tr>
              <a:tr h="323850">
                <a:tc gridSpan="2">
                  <a:txBody>
                    <a:bodyPr/>
                    <a:lstStyle/>
                    <a:p>
                      <a:pPr algn="ctr" fontAlgn="ctr"/>
                      <a:r>
                        <a:rPr lang="ja-JP" altLang="en-US" sz="1100" u="none" strike="noStrike" dirty="0">
                          <a:effectLst/>
                        </a:rPr>
                        <a:t>第２庁舎</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40000"/>
                        <a:lumOff val="60000"/>
                      </a:schemeClr>
                    </a:solidFill>
                  </a:tcPr>
                </a:tc>
                <a:tc hMerge="1">
                  <a:txBody>
                    <a:bodyPr/>
                    <a:lstStyle/>
                    <a:p>
                      <a:endParaRPr kumimoji="1" lang="ja-JP" altLang="en-US"/>
                    </a:p>
                  </a:txBody>
                  <a:tcPr/>
                </a:tc>
                <a:tc>
                  <a:txBody>
                    <a:bodyPr/>
                    <a:lstStyle/>
                    <a:p>
                      <a:pPr algn="ctr" fontAlgn="ctr"/>
                      <a:r>
                        <a:rPr lang="ja-JP" altLang="en-US" sz="1100" u="none" strike="noStrike" dirty="0">
                          <a:effectLst/>
                        </a:rPr>
                        <a:t>昭和</a:t>
                      </a:r>
                      <a:r>
                        <a:rPr lang="en-US" altLang="ja-JP" sz="1100" u="none" strike="noStrike" dirty="0">
                          <a:effectLst/>
                        </a:rPr>
                        <a:t>44</a:t>
                      </a:r>
                      <a:r>
                        <a:rPr lang="ja-JP" altLang="en-US" sz="1100" u="none" strike="noStrike" dirty="0">
                          <a:effectLst/>
                        </a:rPr>
                        <a:t>年</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40000"/>
                        <a:lumOff val="60000"/>
                      </a:schemeClr>
                    </a:solidFill>
                  </a:tcPr>
                </a:tc>
                <a:tc>
                  <a:txBody>
                    <a:bodyPr/>
                    <a:lstStyle/>
                    <a:p>
                      <a:pPr algn="ctr" fontAlgn="ctr"/>
                      <a:r>
                        <a:rPr lang="en-US" altLang="ja-JP" sz="1100" u="none" strike="noStrike" dirty="0">
                          <a:effectLst/>
                        </a:rPr>
                        <a:t>3,982.49㎡</a:t>
                      </a:r>
                      <a:endParaRPr lang="en-US" altLang="ja-JP" sz="1100" b="0" i="0" u="none" strike="noStrike" dirty="0">
                        <a:solidFill>
                          <a:srgbClr val="000000"/>
                        </a:solidFill>
                        <a:effectLst/>
                        <a:latin typeface="ＭＳ Ｐゴシック"/>
                      </a:endParaRPr>
                    </a:p>
                  </a:txBody>
                  <a:tcPr marL="9525" marR="9525" marT="9525" marB="0" anchor="ctr">
                    <a:solidFill>
                      <a:schemeClr val="accent1">
                        <a:lumMod val="40000"/>
                        <a:lumOff val="60000"/>
                      </a:schemeClr>
                    </a:solidFill>
                  </a:tcPr>
                </a:tc>
                <a:tc>
                  <a:txBody>
                    <a:bodyPr/>
                    <a:lstStyle/>
                    <a:p>
                      <a:pPr algn="ctr" fontAlgn="ctr"/>
                      <a:r>
                        <a:rPr lang="en-US" altLang="ja-JP" sz="1100" u="none" strike="noStrike">
                          <a:effectLst/>
                        </a:rPr>
                        <a:t>10,518.41㎡</a:t>
                      </a:r>
                      <a:endParaRPr lang="en-US" altLang="ja-JP" sz="1100" b="0" i="0" u="none" strike="noStrike">
                        <a:solidFill>
                          <a:srgbClr val="000000"/>
                        </a:solidFill>
                        <a:effectLst/>
                        <a:latin typeface="ＭＳ Ｐゴシック"/>
                      </a:endParaRPr>
                    </a:p>
                  </a:txBody>
                  <a:tcPr marL="9525" marR="9525" marT="9525" marB="0" anchor="ctr">
                    <a:solidFill>
                      <a:schemeClr val="accent1">
                        <a:lumMod val="40000"/>
                        <a:lumOff val="60000"/>
                      </a:schemeClr>
                    </a:solidFill>
                  </a:tcPr>
                </a:tc>
                <a:tc>
                  <a:txBody>
                    <a:bodyPr/>
                    <a:lstStyle/>
                    <a:p>
                      <a:pPr algn="ctr" fontAlgn="ctr"/>
                      <a:r>
                        <a:rPr lang="ja-JP" altLang="en-US" sz="1100" u="none" strike="noStrike">
                          <a:effectLst/>
                        </a:rPr>
                        <a:t>直営</a:t>
                      </a:r>
                      <a:endParaRPr lang="ja-JP" altLang="en-US" sz="1100" b="0" i="0" u="none" strike="noStrike">
                        <a:solidFill>
                          <a:srgbClr val="000000"/>
                        </a:solidFill>
                        <a:effectLst/>
                        <a:latin typeface="ＭＳ Ｐゴシック"/>
                      </a:endParaRPr>
                    </a:p>
                  </a:txBody>
                  <a:tcPr marL="9525" marR="9525" marT="9525" marB="0" anchor="ctr">
                    <a:solidFill>
                      <a:schemeClr val="accent1">
                        <a:lumMod val="40000"/>
                        <a:lumOff val="60000"/>
                      </a:schemeClr>
                    </a:solidFill>
                  </a:tcPr>
                </a:tc>
                <a:tc rowSpan="3">
                  <a:txBody>
                    <a:bodyPr/>
                    <a:lstStyle/>
                    <a:p>
                      <a:pPr algn="ctr" fontAlgn="ctr"/>
                      <a:r>
                        <a:rPr lang="ja-JP" altLang="en-US" sz="1100" u="none" strike="noStrike">
                          <a:effectLst/>
                        </a:rPr>
                        <a:t>　</a:t>
                      </a:r>
                      <a:endParaRPr lang="ja-JP" altLang="en-US" sz="1100" b="0" i="0" u="none" strike="noStrike">
                        <a:solidFill>
                          <a:srgbClr val="000000"/>
                        </a:solidFill>
                        <a:effectLst/>
                        <a:latin typeface="ＭＳ Ｐゴシック"/>
                      </a:endParaRPr>
                    </a:p>
                  </a:txBody>
                  <a:tcPr marL="9525" marR="9525" marT="9525" marB="0" anchor="ctr">
                    <a:solidFill>
                      <a:schemeClr val="accent1">
                        <a:lumMod val="40000"/>
                        <a:lumOff val="60000"/>
                      </a:schemeClr>
                    </a:solidFill>
                  </a:tcPr>
                </a:tc>
                <a:extLst>
                  <a:ext uri="{0D108BD9-81ED-4DB2-BD59-A6C34878D82A}">
                    <a16:rowId xmlns:a16="http://schemas.microsoft.com/office/drawing/2014/main" xmlns="" val="10006"/>
                  </a:ext>
                </a:extLst>
              </a:tr>
              <a:tr h="323850">
                <a:tc gridSpan="2">
                  <a:txBody>
                    <a:bodyPr/>
                    <a:lstStyle/>
                    <a:p>
                      <a:pPr algn="ctr" fontAlgn="ctr"/>
                      <a:r>
                        <a:rPr lang="ja-JP" altLang="en-US" sz="1100" u="none" strike="noStrike" dirty="0">
                          <a:effectLst/>
                        </a:rPr>
                        <a:t>世田谷４－２２－３５</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40000"/>
                        <a:lumOff val="60000"/>
                      </a:schemeClr>
                    </a:solidFill>
                  </a:tcPr>
                </a:tc>
                <a:tc hMerge="1">
                  <a:txBody>
                    <a:bodyPr/>
                    <a:lstStyle/>
                    <a:p>
                      <a:endParaRPr kumimoji="1" lang="ja-JP" altLang="en-US"/>
                    </a:p>
                  </a:txBody>
                  <a:tcPr/>
                </a:tc>
                <a:tc>
                  <a:txBody>
                    <a:bodyPr/>
                    <a:lstStyle/>
                    <a:p>
                      <a:pPr algn="ctr" fontAlgn="ctr"/>
                      <a:r>
                        <a:rPr lang="en-US" altLang="ja-JP" sz="1100" u="none" strike="noStrike" dirty="0">
                          <a:effectLst/>
                        </a:rPr>
                        <a:t>50</a:t>
                      </a:r>
                      <a:r>
                        <a:rPr lang="ja-JP" altLang="en-US" sz="1100" u="none" strike="noStrike" dirty="0">
                          <a:effectLst/>
                        </a:rPr>
                        <a:t>年</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40000"/>
                        <a:lumOff val="60000"/>
                      </a:schemeClr>
                    </a:solidFill>
                  </a:tcPr>
                </a:tc>
                <a:tc>
                  <a:txBody>
                    <a:bodyPr/>
                    <a:lstStyle/>
                    <a:p>
                      <a:pPr algn="ctr" fontAlgn="ctr"/>
                      <a:r>
                        <a:rPr lang="en-US" sz="1100" u="none" strike="noStrike" dirty="0">
                          <a:effectLst/>
                        </a:rPr>
                        <a:t>RC</a:t>
                      </a:r>
                      <a:r>
                        <a:rPr lang="ja-JP" altLang="en-US" sz="1100" u="none" strike="noStrike" dirty="0">
                          <a:effectLst/>
                        </a:rPr>
                        <a:t>造</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40000"/>
                        <a:lumOff val="60000"/>
                      </a:schemeClr>
                    </a:solidFill>
                  </a:tcPr>
                </a:tc>
                <a:tc>
                  <a:txBody>
                    <a:bodyPr/>
                    <a:lstStyle/>
                    <a:p>
                      <a:pPr algn="ctr" fontAlgn="ctr"/>
                      <a:r>
                        <a:rPr lang="ja-JP" altLang="en-US" sz="1100" u="none" strike="noStrike" dirty="0">
                          <a:effectLst/>
                        </a:rPr>
                        <a:t>区所有</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40000"/>
                        <a:lumOff val="60000"/>
                      </a:schemeClr>
                    </a:solidFill>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40000"/>
                        <a:lumOff val="60000"/>
                      </a:schemeClr>
                    </a:solidFill>
                  </a:tcPr>
                </a:tc>
                <a:tc vMerge="1">
                  <a:txBody>
                    <a:bodyPr/>
                    <a:lstStyle/>
                    <a:p>
                      <a:endParaRPr kumimoji="1" lang="ja-JP" altLang="en-US"/>
                    </a:p>
                  </a:txBody>
                  <a:tcPr/>
                </a:tc>
                <a:extLst>
                  <a:ext uri="{0D108BD9-81ED-4DB2-BD59-A6C34878D82A}">
                    <a16:rowId xmlns:a16="http://schemas.microsoft.com/office/drawing/2014/main" xmlns="" val="10007"/>
                  </a:ext>
                </a:extLst>
              </a:tr>
              <a:tr h="323850">
                <a:tc>
                  <a:txBody>
                    <a:bodyPr/>
                    <a:lstStyle/>
                    <a:p>
                      <a:pPr algn="ctr" fontAlgn="ctr"/>
                      <a:r>
                        <a:rPr lang="en-US" altLang="ja-JP" sz="1100" u="none" strike="noStrike">
                          <a:effectLst/>
                        </a:rPr>
                        <a:t>10,518.41㎡</a:t>
                      </a:r>
                      <a:endParaRPr lang="en-US" altLang="ja-JP" sz="1100" b="0" i="0" u="none" strike="noStrike">
                        <a:solidFill>
                          <a:srgbClr val="000000"/>
                        </a:solidFill>
                        <a:effectLst/>
                        <a:latin typeface="ＭＳ Ｐゴシック"/>
                      </a:endParaRPr>
                    </a:p>
                  </a:txBody>
                  <a:tcPr marL="9525" marR="9525" marT="9525" marB="0" anchor="ctr">
                    <a:solidFill>
                      <a:schemeClr val="accent1">
                        <a:lumMod val="40000"/>
                        <a:lumOff val="60000"/>
                      </a:schemeClr>
                    </a:solidFill>
                  </a:tcPr>
                </a:tc>
                <a:tc gridSpan="5">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8"/>
                  </a:ext>
                </a:extLst>
              </a:tr>
              <a:tr h="323850">
                <a:tc gridSpan="2">
                  <a:txBody>
                    <a:bodyPr/>
                    <a:lstStyle/>
                    <a:p>
                      <a:pPr algn="ctr" fontAlgn="ctr"/>
                      <a:r>
                        <a:rPr lang="ja-JP" altLang="en-US" sz="1100" u="none" strike="noStrike" dirty="0">
                          <a:effectLst/>
                        </a:rPr>
                        <a:t>第３庁舎　*</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a:txBody>
                    <a:bodyPr/>
                    <a:lstStyle/>
                    <a:p>
                      <a:pPr algn="ctr" fontAlgn="ctr"/>
                      <a:r>
                        <a:rPr lang="ja-JP" altLang="en-US" sz="1100" u="none" strike="noStrike">
                          <a:effectLst/>
                        </a:rPr>
                        <a:t>平成</a:t>
                      </a:r>
                      <a:r>
                        <a:rPr lang="en-US" altLang="ja-JP" sz="1100" u="none" strike="noStrike">
                          <a:effectLst/>
                        </a:rPr>
                        <a:t>4</a:t>
                      </a:r>
                      <a:r>
                        <a:rPr lang="ja-JP" altLang="en-US" sz="1100" u="none" strike="noStrike">
                          <a:effectLst/>
                        </a:rPr>
                        <a:t>年</a:t>
                      </a:r>
                      <a:endParaRPr lang="ja-JP" altLang="en-US"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a:effectLst/>
                        </a:rPr>
                        <a:t>3,352.01㎡</a:t>
                      </a:r>
                      <a:endParaRPr lang="en-US" altLang="ja-JP"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dirty="0">
                          <a:effectLst/>
                        </a:rPr>
                        <a:t>5,069.09㎡</a:t>
                      </a:r>
                      <a:endParaRPr lang="en-US" altLang="ja-JP"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ja-JP" altLang="en-US" sz="1100" u="none" strike="noStrike" dirty="0">
                          <a:effectLst/>
                        </a:rPr>
                        <a:t>直営</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rowSpan="3">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xmlns="" val="10009"/>
                  </a:ext>
                </a:extLst>
              </a:tr>
              <a:tr h="323850">
                <a:tc gridSpan="2">
                  <a:txBody>
                    <a:bodyPr/>
                    <a:lstStyle/>
                    <a:p>
                      <a:pPr algn="ctr" fontAlgn="ctr"/>
                      <a:r>
                        <a:rPr lang="ja-JP" altLang="en-US" sz="1100" u="none" strike="noStrike">
                          <a:effectLst/>
                        </a:rPr>
                        <a:t>世田谷４－２２－３３</a:t>
                      </a:r>
                      <a:endParaRPr lang="ja-JP" altLang="en-US"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a:txBody>
                    <a:bodyPr/>
                    <a:lstStyle/>
                    <a:p>
                      <a:pPr algn="ctr" fontAlgn="ctr"/>
                      <a:r>
                        <a:rPr lang="en-US" altLang="ja-JP" sz="1100" u="none" strike="noStrike" dirty="0">
                          <a:effectLst/>
                        </a:rPr>
                        <a:t>27</a:t>
                      </a:r>
                      <a:r>
                        <a:rPr lang="ja-JP" altLang="en-US" sz="1100" u="none" strike="noStrike" dirty="0">
                          <a:effectLst/>
                        </a:rPr>
                        <a:t>年</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rPr>
                        <a:t>RC</a:t>
                      </a:r>
                      <a:r>
                        <a:rPr lang="ja-JP" altLang="en-US" sz="1100" u="none" strike="noStrike" dirty="0">
                          <a:effectLst/>
                        </a:rPr>
                        <a:t>造</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ja-JP" altLang="en-US" sz="1100" u="none" strike="noStrike" dirty="0">
                          <a:effectLst/>
                        </a:rPr>
                        <a:t>区所有</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xmlns="" val="10010"/>
                  </a:ext>
                </a:extLst>
              </a:tr>
              <a:tr h="323850">
                <a:tc>
                  <a:txBody>
                    <a:bodyPr/>
                    <a:lstStyle/>
                    <a:p>
                      <a:pPr algn="ctr" fontAlgn="ctr"/>
                      <a:r>
                        <a:rPr lang="en-US" altLang="ja-JP" sz="1100" u="none" strike="noStrike">
                          <a:effectLst/>
                        </a:rPr>
                        <a:t>5,069.09㎡</a:t>
                      </a:r>
                      <a:endParaRPr lang="en-US" altLang="ja-JP" sz="1100" b="0" i="0" u="none" strike="noStrike">
                        <a:solidFill>
                          <a:srgbClr val="000000"/>
                        </a:solidFill>
                        <a:effectLst/>
                        <a:latin typeface="ＭＳ Ｐゴシック"/>
                      </a:endParaRPr>
                    </a:p>
                  </a:txBody>
                  <a:tcPr marL="9525" marR="9525" marT="9525" marB="0" anchor="ctr">
                    <a:solidFill>
                      <a:schemeClr val="accent1">
                        <a:lumMod val="20000"/>
                        <a:lumOff val="80000"/>
                      </a:schemeClr>
                    </a:solidFill>
                  </a:tcPr>
                </a:tc>
                <a:tc gridSpan="5">
                  <a:txBody>
                    <a:bodyPr/>
                    <a:lstStyle/>
                    <a:p>
                      <a:pPr algn="l" fontAlgn="ctr"/>
                      <a:r>
                        <a:rPr lang="ja-JP" altLang="en-US" sz="1100" u="none" strike="noStrike" dirty="0">
                          <a:effectLst/>
                        </a:rPr>
                        <a:t>世田谷総合支所</a:t>
                      </a:r>
                      <a:endParaRPr lang="ja-JP" altLang="en-US" sz="1100" b="0" i="0" u="none" strike="noStrike" dirty="0">
                        <a:solidFill>
                          <a:srgbClr val="000000"/>
                        </a:solidFill>
                        <a:effectLst/>
                        <a:latin typeface="ＭＳ Ｐゴシック"/>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11"/>
                  </a:ext>
                </a:extLst>
              </a:tr>
            </a:tbl>
          </a:graphicData>
        </a:graphic>
      </p:graphicFrame>
      <p:sp>
        <p:nvSpPr>
          <p:cNvPr id="16" name="テキスト ボックス 15"/>
          <p:cNvSpPr txBox="1"/>
          <p:nvPr/>
        </p:nvSpPr>
        <p:spPr>
          <a:xfrm>
            <a:off x="6156176" y="6093296"/>
            <a:ext cx="2592288" cy="369332"/>
          </a:xfrm>
          <a:prstGeom prst="rect">
            <a:avLst/>
          </a:prstGeom>
          <a:noFill/>
        </p:spPr>
        <p:txBody>
          <a:bodyPr wrap="square" rtlCol="0">
            <a:spAutoFit/>
          </a:bodyPr>
          <a:lstStyle/>
          <a:p>
            <a:r>
              <a:rPr kumimoji="1" lang="ja-JP" altLang="en-US" dirty="0" smtClean="0"/>
              <a:t>注：開発中の項目です。</a:t>
            </a:r>
            <a:endParaRPr kumimoji="1" lang="ja-JP" altLang="en-US" dirty="0"/>
          </a:p>
        </p:txBody>
      </p:sp>
    </p:spTree>
    <p:extLst>
      <p:ext uri="{BB962C8B-B14F-4D97-AF65-F5344CB8AC3E}">
        <p14:creationId xmlns:p14="http://schemas.microsoft.com/office/powerpoint/2010/main" val="791820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4-3.</a:t>
            </a:r>
            <a:r>
              <a:rPr kumimoji="1" lang="ja-JP" altLang="en-US" dirty="0" smtClean="0"/>
              <a:t>施設別行政コスト計算書</a:t>
            </a:r>
            <a:endParaRPr kumimoji="1" lang="ja-JP" altLang="en-US" dirty="0"/>
          </a:p>
        </p:txBody>
      </p:sp>
      <p:sp>
        <p:nvSpPr>
          <p:cNvPr id="5" name="Rectangle 3"/>
          <p:cNvSpPr>
            <a:spLocks noChangeArrowheads="1"/>
          </p:cNvSpPr>
          <p:nvPr/>
        </p:nvSpPr>
        <p:spPr bwMode="auto">
          <a:xfrm>
            <a:off x="440310" y="1539174"/>
            <a:ext cx="5493812"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1" i="0" u="none" strike="noStrike" cap="none" normalizeH="0" baseline="0" dirty="0" smtClean="0">
                <a:ln>
                  <a:noFill/>
                </a:ln>
                <a:solidFill>
                  <a:schemeClr val="tx1"/>
                </a:solidFill>
                <a:effectLst/>
                <a:latin typeface="Arial" charset="0"/>
                <a:ea typeface="ＭＳ Ｐゴシック" charset="-128"/>
                <a:cs typeface="ＭＳ Ｐゴシック" charset="-128"/>
              </a:rPr>
              <a:t>（1）本庁舎等　　　　　　　　　　　　　　　　</a:t>
            </a:r>
          </a:p>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dirty="0">
                <a:latin typeface="Arial" charset="0"/>
                <a:ea typeface="ＭＳ Ｐゴシック" charset="-128"/>
                <a:cs typeface="ＭＳ Ｐゴシック" charset="-128"/>
              </a:rPr>
              <a:t>　</a:t>
            </a:r>
            <a:r>
              <a:rPr lang="ja-JP" altLang="en-US" sz="1200" dirty="0" smtClean="0">
                <a:latin typeface="Arial" charset="0"/>
                <a:ea typeface="ＭＳ Ｐゴシック" charset="-128"/>
                <a:cs typeface="ＭＳ Ｐゴシック" charset="-128"/>
              </a:rPr>
              <a:t>　</a:t>
            </a:r>
            <a:r>
              <a:rPr kumimoji="1" lang="ja-JP" altLang="ja-JP" sz="1200" b="0" i="0" u="none" strike="noStrike" cap="none" normalizeH="0" baseline="0" dirty="0" smtClean="0">
                <a:ln>
                  <a:noFill/>
                </a:ln>
                <a:solidFill>
                  <a:schemeClr val="tx1"/>
                </a:solidFill>
                <a:effectLst/>
                <a:latin typeface="Arial" charset="0"/>
                <a:ea typeface="ＭＳ Ｐゴシック" charset="-128"/>
                <a:cs typeface="ＭＳ Ｐゴシック" charset="-128"/>
              </a:rPr>
              <a:t>維持管理経費等（平成 30年度決算数値）　単位：千円　　（千円未満四捨五入） </a:t>
            </a:r>
            <a:endParaRPr kumimoji="1" lang="ja-JP" altLang="ja-JP" sz="4400" b="0" i="0" u="none" strike="noStrike" cap="none" normalizeH="0" baseline="0" dirty="0" smtClean="0">
              <a:ln>
                <a:noFill/>
              </a:ln>
              <a:solidFill>
                <a:schemeClr val="tx1"/>
              </a:solidFill>
              <a:effectLst/>
              <a:latin typeface="Arial" charset="0"/>
              <a:ea typeface="ＭＳ Ｐゴシック" charset="-128"/>
              <a:cs typeface="ＭＳ Ｐゴシック"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868330254"/>
              </p:ext>
            </p:extLst>
          </p:nvPr>
        </p:nvGraphicFramePr>
        <p:xfrm>
          <a:off x="457200" y="2093913"/>
          <a:ext cx="8229597" cy="3711351"/>
        </p:xfrm>
        <a:graphic>
          <a:graphicData uri="http://schemas.openxmlformats.org/drawingml/2006/table">
            <a:tbl>
              <a:tblPr>
                <a:tableStyleId>{5C22544A-7EE6-4342-B048-85BDC9FD1C3A}</a:tableStyleId>
              </a:tblPr>
              <a:tblGrid>
                <a:gridCol w="154360">
                  <a:extLst>
                    <a:ext uri="{9D8B030D-6E8A-4147-A177-3AD203B41FA5}">
                      <a16:colId xmlns:a16="http://schemas.microsoft.com/office/drawing/2014/main" xmlns="" val="20000"/>
                    </a:ext>
                  </a:extLst>
                </a:gridCol>
                <a:gridCol w="432048">
                  <a:extLst>
                    <a:ext uri="{9D8B030D-6E8A-4147-A177-3AD203B41FA5}">
                      <a16:colId xmlns:a16="http://schemas.microsoft.com/office/drawing/2014/main" xmlns="" val="20001"/>
                    </a:ext>
                  </a:extLst>
                </a:gridCol>
                <a:gridCol w="751589">
                  <a:extLst>
                    <a:ext uri="{9D8B030D-6E8A-4147-A177-3AD203B41FA5}">
                      <a16:colId xmlns:a16="http://schemas.microsoft.com/office/drawing/2014/main" xmlns="" val="20002"/>
                    </a:ext>
                  </a:extLst>
                </a:gridCol>
                <a:gridCol w="430725">
                  <a:extLst>
                    <a:ext uri="{9D8B030D-6E8A-4147-A177-3AD203B41FA5}">
                      <a16:colId xmlns:a16="http://schemas.microsoft.com/office/drawing/2014/main" xmlns="" val="20003"/>
                    </a:ext>
                  </a:extLst>
                </a:gridCol>
                <a:gridCol w="430725">
                  <a:extLst>
                    <a:ext uri="{9D8B030D-6E8A-4147-A177-3AD203B41FA5}">
                      <a16:colId xmlns:a16="http://schemas.microsoft.com/office/drawing/2014/main" xmlns="" val="20004"/>
                    </a:ext>
                  </a:extLst>
                </a:gridCol>
                <a:gridCol w="430725">
                  <a:extLst>
                    <a:ext uri="{9D8B030D-6E8A-4147-A177-3AD203B41FA5}">
                      <a16:colId xmlns:a16="http://schemas.microsoft.com/office/drawing/2014/main" xmlns="" val="20005"/>
                    </a:ext>
                  </a:extLst>
                </a:gridCol>
                <a:gridCol w="430725">
                  <a:extLst>
                    <a:ext uri="{9D8B030D-6E8A-4147-A177-3AD203B41FA5}">
                      <a16:colId xmlns:a16="http://schemas.microsoft.com/office/drawing/2014/main" xmlns="" val="20006"/>
                    </a:ext>
                  </a:extLst>
                </a:gridCol>
                <a:gridCol w="430725">
                  <a:extLst>
                    <a:ext uri="{9D8B030D-6E8A-4147-A177-3AD203B41FA5}">
                      <a16:colId xmlns:a16="http://schemas.microsoft.com/office/drawing/2014/main" xmlns="" val="20007"/>
                    </a:ext>
                  </a:extLst>
                </a:gridCol>
                <a:gridCol w="430725">
                  <a:extLst>
                    <a:ext uri="{9D8B030D-6E8A-4147-A177-3AD203B41FA5}">
                      <a16:colId xmlns:a16="http://schemas.microsoft.com/office/drawing/2014/main" xmlns="" val="20008"/>
                    </a:ext>
                  </a:extLst>
                </a:gridCol>
                <a:gridCol w="430725">
                  <a:extLst>
                    <a:ext uri="{9D8B030D-6E8A-4147-A177-3AD203B41FA5}">
                      <a16:colId xmlns:a16="http://schemas.microsoft.com/office/drawing/2014/main" xmlns="" val="20009"/>
                    </a:ext>
                  </a:extLst>
                </a:gridCol>
                <a:gridCol w="430725">
                  <a:extLst>
                    <a:ext uri="{9D8B030D-6E8A-4147-A177-3AD203B41FA5}">
                      <a16:colId xmlns:a16="http://schemas.microsoft.com/office/drawing/2014/main" xmlns="" val="20010"/>
                    </a:ext>
                  </a:extLst>
                </a:gridCol>
                <a:gridCol w="430725">
                  <a:extLst>
                    <a:ext uri="{9D8B030D-6E8A-4147-A177-3AD203B41FA5}">
                      <a16:colId xmlns:a16="http://schemas.microsoft.com/office/drawing/2014/main" xmlns="" val="20011"/>
                    </a:ext>
                  </a:extLst>
                </a:gridCol>
                <a:gridCol w="430725">
                  <a:extLst>
                    <a:ext uri="{9D8B030D-6E8A-4147-A177-3AD203B41FA5}">
                      <a16:colId xmlns:a16="http://schemas.microsoft.com/office/drawing/2014/main" xmlns="" val="20012"/>
                    </a:ext>
                  </a:extLst>
                </a:gridCol>
                <a:gridCol w="430725">
                  <a:extLst>
                    <a:ext uri="{9D8B030D-6E8A-4147-A177-3AD203B41FA5}">
                      <a16:colId xmlns:a16="http://schemas.microsoft.com/office/drawing/2014/main" xmlns="" val="20013"/>
                    </a:ext>
                  </a:extLst>
                </a:gridCol>
                <a:gridCol w="430725">
                  <a:extLst>
                    <a:ext uri="{9D8B030D-6E8A-4147-A177-3AD203B41FA5}">
                      <a16:colId xmlns:a16="http://schemas.microsoft.com/office/drawing/2014/main" xmlns="" val="20014"/>
                    </a:ext>
                  </a:extLst>
                </a:gridCol>
                <a:gridCol w="430725">
                  <a:extLst>
                    <a:ext uri="{9D8B030D-6E8A-4147-A177-3AD203B41FA5}">
                      <a16:colId xmlns:a16="http://schemas.microsoft.com/office/drawing/2014/main" xmlns="" val="20015"/>
                    </a:ext>
                  </a:extLst>
                </a:gridCol>
                <a:gridCol w="430725">
                  <a:extLst>
                    <a:ext uri="{9D8B030D-6E8A-4147-A177-3AD203B41FA5}">
                      <a16:colId xmlns:a16="http://schemas.microsoft.com/office/drawing/2014/main" xmlns="" val="20016"/>
                    </a:ext>
                  </a:extLst>
                </a:gridCol>
                <a:gridCol w="430725">
                  <a:extLst>
                    <a:ext uri="{9D8B030D-6E8A-4147-A177-3AD203B41FA5}">
                      <a16:colId xmlns:a16="http://schemas.microsoft.com/office/drawing/2014/main" xmlns="" val="20017"/>
                    </a:ext>
                  </a:extLst>
                </a:gridCol>
                <a:gridCol w="430725">
                  <a:extLst>
                    <a:ext uri="{9D8B030D-6E8A-4147-A177-3AD203B41FA5}">
                      <a16:colId xmlns:a16="http://schemas.microsoft.com/office/drawing/2014/main" xmlns="" val="20018"/>
                    </a:ext>
                  </a:extLst>
                </a:gridCol>
              </a:tblGrid>
              <a:tr h="128439">
                <a:tc rowSpan="4">
                  <a:txBody>
                    <a:bodyPr/>
                    <a:lstStyle/>
                    <a:p>
                      <a:pPr algn="l" fontAlgn="ctr"/>
                      <a:r>
                        <a:rPr lang="ja-JP" altLang="en-US" sz="700" u="none" strike="noStrike" dirty="0">
                          <a:effectLst/>
                        </a:rPr>
                        <a:t>　</a:t>
                      </a:r>
                      <a:endParaRPr lang="ja-JP" altLang="en-US" sz="700" b="0" i="0" u="none" strike="noStrike" dirty="0">
                        <a:solidFill>
                          <a:srgbClr val="000000"/>
                        </a:solidFill>
                        <a:effectLst/>
                        <a:latin typeface="Arial"/>
                      </a:endParaRPr>
                    </a:p>
                  </a:txBody>
                  <a:tcPr marL="7135" marR="7135" marT="7135" marB="0" anchor="ctr">
                    <a:solidFill>
                      <a:schemeClr val="accent1">
                        <a:lumMod val="60000"/>
                        <a:lumOff val="40000"/>
                      </a:schemeClr>
                    </a:solidFill>
                  </a:tcPr>
                </a:tc>
                <a:tc rowSpan="4">
                  <a:txBody>
                    <a:bodyPr/>
                    <a:lstStyle/>
                    <a:p>
                      <a:pPr algn="l" rtl="0" fontAlgn="ctr"/>
                      <a:r>
                        <a:rPr lang="ja-JP" altLang="en-US" sz="800" u="none" strike="noStrike" dirty="0">
                          <a:effectLst/>
                        </a:rPr>
                        <a:t>施設種別</a:t>
                      </a:r>
                      <a:endParaRPr lang="ja-JP" altLang="en-US" sz="800" b="0" i="0" u="none" strike="noStrike" dirty="0">
                        <a:solidFill>
                          <a:srgbClr val="292934"/>
                        </a:solidFill>
                        <a:effectLst/>
                        <a:latin typeface="Arial"/>
                      </a:endParaRPr>
                    </a:p>
                  </a:txBody>
                  <a:tcPr marL="7135" marR="7135" marT="7135" marB="0" anchor="ctr">
                    <a:solidFill>
                      <a:schemeClr val="accent1">
                        <a:lumMod val="60000"/>
                        <a:lumOff val="40000"/>
                      </a:schemeClr>
                    </a:solidFill>
                  </a:tcPr>
                </a:tc>
                <a:tc rowSpan="4">
                  <a:txBody>
                    <a:bodyPr/>
                    <a:lstStyle/>
                    <a:p>
                      <a:pPr algn="l" rtl="0" fontAlgn="ctr"/>
                      <a:r>
                        <a:rPr lang="ja-JP" altLang="en-US" sz="800" u="none" strike="noStrike" dirty="0">
                          <a:effectLst/>
                        </a:rPr>
                        <a:t>施設名</a:t>
                      </a:r>
                      <a:endParaRPr lang="ja-JP" altLang="en-US" sz="800" b="0" i="0" u="none" strike="noStrike" dirty="0">
                        <a:solidFill>
                          <a:srgbClr val="292934"/>
                        </a:solidFill>
                        <a:effectLst/>
                        <a:latin typeface="Arial"/>
                      </a:endParaRPr>
                    </a:p>
                  </a:txBody>
                  <a:tcPr marL="7135" marR="7135" marT="7135" marB="0" anchor="ctr">
                    <a:solidFill>
                      <a:schemeClr val="accent1">
                        <a:lumMod val="60000"/>
                        <a:lumOff val="40000"/>
                      </a:schemeClr>
                    </a:solidFill>
                  </a:tcPr>
                </a:tc>
                <a:tc gridSpan="13">
                  <a:txBody>
                    <a:bodyPr/>
                    <a:lstStyle/>
                    <a:p>
                      <a:pPr algn="l" rtl="0" fontAlgn="ctr"/>
                      <a:r>
                        <a:rPr lang="ja-JP" altLang="en-US" sz="800" u="none" strike="noStrike">
                          <a:effectLst/>
                        </a:rPr>
                        <a:t>費用</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l" rtl="0" fontAlgn="ctr"/>
                      <a:r>
                        <a:rPr lang="ja-JP" altLang="en-US" sz="800" u="none" strike="noStrike">
                          <a:effectLst/>
                        </a:rPr>
                        <a:t>収入</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0"/>
                  </a:ext>
                </a:extLst>
              </a:tr>
              <a:tr h="1284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7">
                  <a:txBody>
                    <a:bodyPr/>
                    <a:lstStyle/>
                    <a:p>
                      <a:pPr algn="l" rtl="0" fontAlgn="ctr"/>
                      <a:r>
                        <a:rPr lang="zh-TW" altLang="en-US" sz="800" u="none" strike="noStrike">
                          <a:effectLst/>
                        </a:rPr>
                        <a:t>維持管理（運営）経費</a:t>
                      </a:r>
                      <a:endParaRPr lang="zh-TW"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l" rtl="0" fontAlgn="ctr"/>
                      <a:r>
                        <a:rPr lang="ja-JP" altLang="en-US" sz="800" u="none" strike="noStrike">
                          <a:effectLst/>
                        </a:rPr>
                        <a:t>投資的経費</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rowSpan="3">
                  <a:txBody>
                    <a:bodyPr/>
                    <a:lstStyle/>
                    <a:p>
                      <a:pPr algn="l" rtl="0" fontAlgn="ctr"/>
                      <a:r>
                        <a:rPr lang="ja-JP" altLang="en-US" sz="800" u="none" strike="noStrike">
                          <a:effectLst/>
                        </a:rPr>
                        <a:t>減価償却費</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rowSpan="3">
                  <a:txBody>
                    <a:bodyPr/>
                    <a:lstStyle/>
                    <a:p>
                      <a:pPr algn="l" rtl="0" fontAlgn="ctr"/>
                      <a:r>
                        <a:rPr lang="ja-JP" altLang="en-US" sz="800" u="none" strike="noStrike">
                          <a:effectLst/>
                        </a:rPr>
                        <a:t>人件費</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rowSpan="3">
                  <a:txBody>
                    <a:bodyPr/>
                    <a:lstStyle/>
                    <a:p>
                      <a:pPr algn="l" rtl="0" fontAlgn="ctr"/>
                      <a:r>
                        <a:rPr lang="ja-JP" altLang="en-US" sz="800" u="none" strike="noStrike">
                          <a:effectLst/>
                        </a:rPr>
                        <a:t>間接経費</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rowSpan="3">
                  <a:txBody>
                    <a:bodyPr/>
                    <a:lstStyle/>
                    <a:p>
                      <a:pPr algn="l" rtl="0" fontAlgn="ctr"/>
                      <a:r>
                        <a:rPr lang="ja-JP" altLang="en-US" sz="800" u="none" strike="noStrike">
                          <a:effectLst/>
                        </a:rPr>
                        <a:t>その他</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rowSpan="3">
                  <a:txBody>
                    <a:bodyPr/>
                    <a:lstStyle/>
                    <a:p>
                      <a:pPr algn="l" rtl="0" fontAlgn="ctr"/>
                      <a:r>
                        <a:rPr lang="ja-JP" altLang="en-US" sz="800" u="none" strike="noStrike" dirty="0">
                          <a:effectLst/>
                        </a:rPr>
                        <a:t>合計</a:t>
                      </a:r>
                      <a:endParaRPr lang="ja-JP" altLang="en-US" sz="800" b="0" i="0" u="none" strike="noStrike" dirty="0">
                        <a:solidFill>
                          <a:srgbClr val="292934"/>
                        </a:solidFill>
                        <a:effectLst/>
                        <a:latin typeface="Arial"/>
                      </a:endParaRPr>
                    </a:p>
                  </a:txBody>
                  <a:tcPr marL="7135" marR="7135" marT="7135" marB="0" anchor="ctr">
                    <a:solidFill>
                      <a:schemeClr val="accent1">
                        <a:lumMod val="60000"/>
                        <a:lumOff val="40000"/>
                      </a:schemeClr>
                    </a:solidFill>
                  </a:tcPr>
                </a:tc>
                <a:tc rowSpan="3">
                  <a:txBody>
                    <a:bodyPr/>
                    <a:lstStyle/>
                    <a:p>
                      <a:pPr algn="l" rtl="0" fontAlgn="ctr"/>
                      <a:r>
                        <a:rPr lang="ja-JP" altLang="en-US" sz="800" u="none" strike="noStrike">
                          <a:effectLst/>
                        </a:rPr>
                        <a:t>使用料・手数料</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rowSpan="3">
                  <a:txBody>
                    <a:bodyPr/>
                    <a:lstStyle/>
                    <a:p>
                      <a:pPr algn="l" rtl="0" fontAlgn="ctr"/>
                      <a:r>
                        <a:rPr lang="ja-JP" altLang="en-US" sz="800" u="none" strike="noStrike">
                          <a:effectLst/>
                        </a:rPr>
                        <a:t>その他</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rowSpan="3">
                  <a:txBody>
                    <a:bodyPr/>
                    <a:lstStyle/>
                    <a:p>
                      <a:pPr algn="l" rtl="0" fontAlgn="ctr"/>
                      <a:r>
                        <a:rPr lang="ja-JP" altLang="en-US" sz="800" u="none" strike="noStrike" dirty="0">
                          <a:effectLst/>
                        </a:rPr>
                        <a:t>合計</a:t>
                      </a:r>
                      <a:endParaRPr lang="ja-JP" altLang="en-US" sz="800" b="0" i="0" u="none" strike="noStrike" dirty="0">
                        <a:solidFill>
                          <a:srgbClr val="292934"/>
                        </a:solidFill>
                        <a:effectLst/>
                        <a:latin typeface="Arial"/>
                      </a:endParaRPr>
                    </a:p>
                  </a:txBody>
                  <a:tcPr marL="7135" marR="7135" marT="7135" marB="0" anchor="ctr">
                    <a:solidFill>
                      <a:schemeClr val="accent1">
                        <a:lumMod val="60000"/>
                        <a:lumOff val="40000"/>
                      </a:schemeClr>
                    </a:solidFill>
                  </a:tcPr>
                </a:tc>
                <a:extLst>
                  <a:ext uri="{0D108BD9-81ED-4DB2-BD59-A6C34878D82A}">
                    <a16:rowId xmlns:a16="http://schemas.microsoft.com/office/drawing/2014/main" xmlns="" val="10001"/>
                  </a:ext>
                </a:extLst>
              </a:tr>
              <a:tr h="1284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l" rtl="0" fontAlgn="ctr"/>
                      <a:r>
                        <a:rPr lang="ja-JP" altLang="en-US" sz="800" u="none" strike="noStrike" dirty="0">
                          <a:effectLst/>
                        </a:rPr>
                        <a:t>光熱水費</a:t>
                      </a:r>
                      <a:endParaRPr lang="ja-JP" altLang="en-US" sz="800" b="0" i="0" u="none" strike="noStrike" dirty="0">
                        <a:solidFill>
                          <a:srgbClr val="292934"/>
                        </a:solidFill>
                        <a:effectLst/>
                        <a:latin typeface="Arial"/>
                      </a:endParaRPr>
                    </a:p>
                  </a:txBody>
                  <a:tcPr marL="7135" marR="7135" marT="7135" marB="0" anchor="ctr">
                    <a:solidFill>
                      <a:schemeClr val="accent1">
                        <a:lumMod val="60000"/>
                        <a:lumOff val="40000"/>
                      </a:schemeClr>
                    </a:solidFill>
                  </a:tcPr>
                </a:tc>
                <a:tc rowSpan="2">
                  <a:txBody>
                    <a:bodyPr/>
                    <a:lstStyle/>
                    <a:p>
                      <a:pPr algn="l" rtl="0" fontAlgn="ctr"/>
                      <a:r>
                        <a:rPr lang="ja-JP" altLang="en-US" sz="800" u="none" strike="noStrike" dirty="0">
                          <a:effectLst/>
                        </a:rPr>
                        <a:t>物件費</a:t>
                      </a:r>
                      <a:endParaRPr lang="ja-JP" altLang="en-US" sz="800" b="0" i="0" u="none" strike="noStrike" dirty="0">
                        <a:solidFill>
                          <a:srgbClr val="292934"/>
                        </a:solidFill>
                        <a:effectLst/>
                        <a:latin typeface="Arial"/>
                      </a:endParaRPr>
                    </a:p>
                  </a:txBody>
                  <a:tcPr marL="7135" marR="7135" marT="7135" marB="0" anchor="ctr">
                    <a:solidFill>
                      <a:schemeClr val="accent1">
                        <a:lumMod val="60000"/>
                        <a:lumOff val="40000"/>
                      </a:schemeClr>
                    </a:solidFill>
                  </a:tcPr>
                </a:tc>
                <a:tc>
                  <a:txBody>
                    <a:bodyPr/>
                    <a:lstStyle/>
                    <a:p>
                      <a:pPr algn="l" fontAlgn="ctr"/>
                      <a:r>
                        <a:rPr lang="ja-JP" altLang="en-US" sz="800" u="none" strike="noStrike" dirty="0">
                          <a:effectLst/>
                        </a:rPr>
                        <a:t>　</a:t>
                      </a:r>
                      <a:endParaRPr lang="ja-JP" altLang="en-US" sz="800" b="0" i="0" u="none" strike="noStrike" dirty="0">
                        <a:solidFill>
                          <a:srgbClr val="000000"/>
                        </a:solidFill>
                        <a:effectLst/>
                        <a:latin typeface="Arial"/>
                      </a:endParaRPr>
                    </a:p>
                  </a:txBody>
                  <a:tcPr marL="7135" marR="7135" marT="7135" marB="0" anchor="ctr">
                    <a:solidFill>
                      <a:schemeClr val="accent1">
                        <a:lumMod val="60000"/>
                        <a:lumOff val="40000"/>
                      </a:schemeClr>
                    </a:solidFill>
                  </a:tcPr>
                </a:tc>
                <a:tc rowSpan="2">
                  <a:txBody>
                    <a:bodyPr/>
                    <a:lstStyle/>
                    <a:p>
                      <a:pPr algn="l" rtl="0" fontAlgn="ctr"/>
                      <a:r>
                        <a:rPr lang="zh-TW" altLang="en-US" sz="800" u="none" strike="noStrike" dirty="0">
                          <a:effectLst/>
                        </a:rPr>
                        <a:t>土地建物設備賃借料</a:t>
                      </a:r>
                      <a:endParaRPr lang="zh-TW" altLang="en-US" sz="800" b="0" i="0" u="none" strike="noStrike" dirty="0">
                        <a:solidFill>
                          <a:srgbClr val="292934"/>
                        </a:solidFill>
                        <a:effectLst/>
                        <a:latin typeface="ＭＳ Ｐゴシック"/>
                      </a:endParaRPr>
                    </a:p>
                  </a:txBody>
                  <a:tcPr marL="7135" marR="7135" marT="7135" marB="0" anchor="ctr">
                    <a:solidFill>
                      <a:schemeClr val="accent1">
                        <a:lumMod val="60000"/>
                        <a:lumOff val="40000"/>
                      </a:schemeClr>
                    </a:solidFill>
                  </a:tcPr>
                </a:tc>
                <a:tc rowSpan="2">
                  <a:txBody>
                    <a:bodyPr/>
                    <a:lstStyle/>
                    <a:p>
                      <a:pPr algn="l" rtl="0" fontAlgn="ctr"/>
                      <a:r>
                        <a:rPr lang="ja-JP" altLang="en-US" sz="800" u="none" strike="noStrike">
                          <a:effectLst/>
                        </a:rPr>
                        <a:t>維持補修費</a:t>
                      </a:r>
                      <a:endParaRPr lang="ja-JP" altLang="en-US" sz="800" b="0" i="0" u="none" strike="noStrike">
                        <a:solidFill>
                          <a:srgbClr val="292934"/>
                        </a:solidFill>
                        <a:effectLst/>
                        <a:latin typeface="Arial"/>
                      </a:endParaRPr>
                    </a:p>
                  </a:txBody>
                  <a:tcPr marL="7135" marR="7135" marT="7135" marB="0" anchor="ctr">
                    <a:solidFill>
                      <a:schemeClr val="accent1">
                        <a:lumMod val="60000"/>
                        <a:lumOff val="40000"/>
                      </a:schemeClr>
                    </a:solidFill>
                  </a:tcPr>
                </a:tc>
                <a:tc rowSpan="2">
                  <a:txBody>
                    <a:bodyPr/>
                    <a:lstStyle/>
                    <a:p>
                      <a:pPr algn="l" rtl="0" fontAlgn="ctr"/>
                      <a:r>
                        <a:rPr lang="ja-JP" altLang="en-US" sz="800" u="none" strike="noStrike" dirty="0">
                          <a:effectLst/>
                        </a:rPr>
                        <a:t>補助費等</a:t>
                      </a:r>
                      <a:endParaRPr lang="ja-JP" altLang="en-US" sz="800" b="0" i="0" u="none" strike="noStrike" dirty="0">
                        <a:solidFill>
                          <a:srgbClr val="292934"/>
                        </a:solidFill>
                        <a:effectLst/>
                        <a:latin typeface="Arial"/>
                      </a:endParaRPr>
                    </a:p>
                  </a:txBody>
                  <a:tcPr marL="7135" marR="7135" marT="7135" marB="0" anchor="ctr">
                    <a:solidFill>
                      <a:schemeClr val="accent1">
                        <a:lumMod val="60000"/>
                        <a:lumOff val="40000"/>
                      </a:schemeClr>
                    </a:solidFill>
                  </a:tcPr>
                </a:tc>
                <a:tc rowSpan="2">
                  <a:txBody>
                    <a:bodyPr/>
                    <a:lstStyle/>
                    <a:p>
                      <a:pPr algn="l" rtl="0" fontAlgn="ctr"/>
                      <a:r>
                        <a:rPr lang="ja-JP" altLang="en-US" sz="800" u="none" strike="noStrike" dirty="0">
                          <a:effectLst/>
                        </a:rPr>
                        <a:t>小計</a:t>
                      </a:r>
                      <a:endParaRPr lang="ja-JP" altLang="en-US" sz="800" b="0" i="0" u="none" strike="noStrike" dirty="0">
                        <a:solidFill>
                          <a:srgbClr val="292934"/>
                        </a:solidFill>
                        <a:effectLst/>
                        <a:latin typeface="Arial"/>
                      </a:endParaRPr>
                    </a:p>
                  </a:txBody>
                  <a:tcPr marL="7135" marR="7135" marT="7135" marB="0" anchor="ctr">
                    <a:solidFill>
                      <a:schemeClr val="accent1">
                        <a:lumMod val="60000"/>
                        <a:lumOff val="4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2"/>
                  </a:ext>
                </a:extLst>
              </a:tr>
              <a:tr h="2426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800" u="none" strike="noStrike" dirty="0">
                          <a:effectLst/>
                        </a:rPr>
                        <a:t>うち委託料等</a:t>
                      </a:r>
                      <a:endParaRPr lang="ja-JP" altLang="en-US" sz="800" b="0" i="0" u="none" strike="noStrike" dirty="0">
                        <a:solidFill>
                          <a:srgbClr val="292934"/>
                        </a:solidFill>
                        <a:effectLst/>
                        <a:latin typeface="Arial"/>
                      </a:endParaRPr>
                    </a:p>
                  </a:txBody>
                  <a:tcPr marL="7135" marR="7135" marT="7135" marB="0" anchor="ctr">
                    <a:solidFill>
                      <a:schemeClr val="accent1">
                        <a:lumMod val="60000"/>
                        <a:lumOff val="40000"/>
                      </a:schemeClr>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3"/>
                  </a:ext>
                </a:extLst>
              </a:tr>
              <a:tr h="264899">
                <a:tc>
                  <a:txBody>
                    <a:bodyPr/>
                    <a:lstStyle/>
                    <a:p>
                      <a:pPr algn="l" fontAlgn="ctr"/>
                      <a:r>
                        <a:rPr lang="ja-JP" altLang="en-US" sz="700" u="none" strike="noStrike" dirty="0">
                          <a:effectLst/>
                        </a:rPr>
                        <a:t>　</a:t>
                      </a:r>
                      <a:endParaRPr lang="ja-JP" altLang="en-US" sz="700" b="0" i="0" u="none" strike="noStrike" dirty="0">
                        <a:solidFill>
                          <a:srgbClr val="000000"/>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ja-JP" altLang="en-US" sz="800" u="none" strike="noStrike" dirty="0">
                          <a:effectLst/>
                        </a:rPr>
                        <a:t>本庁舎等</a:t>
                      </a:r>
                      <a:endParaRPr lang="ja-JP"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ja-JP" altLang="en-US" sz="800" u="none" strike="noStrike" dirty="0">
                          <a:effectLst/>
                        </a:rPr>
                        <a:t>第１庁舎</a:t>
                      </a:r>
                      <a:endParaRPr lang="ja-JP"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42,172</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69,187</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45,142</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3,543</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114,902</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37,265</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4,798</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156,965</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2,077</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4,761</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6,838</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extLst>
                  <a:ext uri="{0D108BD9-81ED-4DB2-BD59-A6C34878D82A}">
                    <a16:rowId xmlns:a16="http://schemas.microsoft.com/office/drawing/2014/main" xmlns="" val="10004"/>
                  </a:ext>
                </a:extLst>
              </a:tr>
              <a:tr h="288032">
                <a:tc>
                  <a:txBody>
                    <a:bodyPr/>
                    <a:lstStyle/>
                    <a:p>
                      <a:pPr algn="l" fontAlgn="ctr"/>
                      <a:r>
                        <a:rPr lang="ja-JP" altLang="en-US" sz="700" u="none" strike="noStrike" dirty="0">
                          <a:effectLst/>
                        </a:rPr>
                        <a:t>　</a:t>
                      </a:r>
                      <a:endParaRPr lang="ja-JP" altLang="en-US" sz="700" b="0" i="0" u="none" strike="noStrike" dirty="0">
                        <a:solidFill>
                          <a:srgbClr val="000000"/>
                        </a:solidFill>
                        <a:effectLst/>
                        <a:latin typeface="Arial"/>
                      </a:endParaRPr>
                    </a:p>
                  </a:txBody>
                  <a:tcPr marL="7135" marR="7135" marT="7135" marB="0" anchor="ctr">
                    <a:solidFill>
                      <a:schemeClr val="accent1">
                        <a:lumMod val="40000"/>
                        <a:lumOff val="60000"/>
                      </a:schemeClr>
                    </a:solidFill>
                  </a:tcPr>
                </a:tc>
                <a:tc>
                  <a:txBody>
                    <a:bodyPr/>
                    <a:lstStyle/>
                    <a:p>
                      <a:pPr algn="l" rtl="0" fontAlgn="ctr"/>
                      <a:r>
                        <a:rPr lang="ja-JP" altLang="en-US" sz="800" u="none" strike="noStrike" dirty="0">
                          <a:effectLst/>
                        </a:rPr>
                        <a:t>本庁舎等</a:t>
                      </a:r>
                      <a:endParaRPr lang="ja-JP" altLang="en-US" sz="8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l" rtl="0" fontAlgn="ctr"/>
                      <a:r>
                        <a:rPr lang="ja-JP" altLang="en-US" sz="800" u="none" strike="noStrike" dirty="0">
                          <a:effectLst/>
                        </a:rPr>
                        <a:t>第２庁舎</a:t>
                      </a:r>
                      <a:endParaRPr lang="ja-JP" altLang="en-US" sz="8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31,772</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88,322</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57,870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2,516</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122,610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2,220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124,831</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201</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1,756</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1,957</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extLst>
                  <a:ext uri="{0D108BD9-81ED-4DB2-BD59-A6C34878D82A}">
                    <a16:rowId xmlns:a16="http://schemas.microsoft.com/office/drawing/2014/main" xmlns="" val="10005"/>
                  </a:ext>
                </a:extLst>
              </a:tr>
              <a:tr h="288032">
                <a:tc>
                  <a:txBody>
                    <a:bodyPr/>
                    <a:lstStyle/>
                    <a:p>
                      <a:pPr algn="l" fontAlgn="ctr"/>
                      <a:r>
                        <a:rPr lang="ja-JP" altLang="en-US" sz="700" u="none" strike="noStrike" dirty="0">
                          <a:effectLst/>
                        </a:rPr>
                        <a:t>　</a:t>
                      </a:r>
                      <a:endParaRPr lang="ja-JP" altLang="en-US" sz="700" b="0" i="0" u="none" strike="noStrike" dirty="0">
                        <a:solidFill>
                          <a:srgbClr val="000000"/>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ja-JP" altLang="en-US" sz="800" u="none" strike="noStrike" dirty="0">
                          <a:effectLst/>
                        </a:rPr>
                        <a:t>本庁舎等</a:t>
                      </a:r>
                      <a:endParaRPr lang="ja-JP"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ja-JP" altLang="en-US" sz="800" u="none" strike="noStrike" dirty="0">
                          <a:effectLst/>
                        </a:rPr>
                        <a:t>第３庁舎</a:t>
                      </a:r>
                      <a:endParaRPr lang="ja-JP"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15,745</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42,626</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28,012</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1,643</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2,819</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62,833</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2,808</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2,382</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68,022</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33</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544</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577</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extLst>
                  <a:ext uri="{0D108BD9-81ED-4DB2-BD59-A6C34878D82A}">
                    <a16:rowId xmlns:a16="http://schemas.microsoft.com/office/drawing/2014/main" xmlns="" val="10006"/>
                  </a:ext>
                </a:extLst>
              </a:tr>
              <a:tr h="288032">
                <a:tc>
                  <a:txBody>
                    <a:bodyPr/>
                    <a:lstStyle/>
                    <a:p>
                      <a:pPr algn="l" fontAlgn="ctr"/>
                      <a:r>
                        <a:rPr lang="ja-JP" altLang="en-US" sz="700" u="none" strike="noStrike" dirty="0">
                          <a:effectLst/>
                        </a:rPr>
                        <a:t>　</a:t>
                      </a:r>
                      <a:endParaRPr lang="ja-JP" altLang="en-US" sz="700" b="0" i="0" u="none" strike="noStrike" dirty="0">
                        <a:solidFill>
                          <a:srgbClr val="000000"/>
                        </a:solidFill>
                        <a:effectLst/>
                        <a:latin typeface="Arial"/>
                      </a:endParaRPr>
                    </a:p>
                  </a:txBody>
                  <a:tcPr marL="7135" marR="7135" marT="7135" marB="0" anchor="ctr">
                    <a:solidFill>
                      <a:schemeClr val="accent1">
                        <a:lumMod val="40000"/>
                        <a:lumOff val="60000"/>
                      </a:schemeClr>
                    </a:solidFill>
                  </a:tcPr>
                </a:tc>
                <a:tc>
                  <a:txBody>
                    <a:bodyPr/>
                    <a:lstStyle/>
                    <a:p>
                      <a:pPr algn="l" rtl="0" fontAlgn="ctr"/>
                      <a:r>
                        <a:rPr lang="ja-JP" altLang="en-US" sz="800" u="none" strike="noStrike" dirty="0">
                          <a:effectLst/>
                        </a:rPr>
                        <a:t>本庁舎等</a:t>
                      </a:r>
                      <a:endParaRPr lang="ja-JP" altLang="en-US" sz="8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l" rtl="0" fontAlgn="ctr"/>
                      <a:r>
                        <a:rPr lang="ja-JP" altLang="en-US" sz="800" u="none" strike="noStrike" dirty="0">
                          <a:effectLst/>
                        </a:rPr>
                        <a:t>分庁舎ノバビル</a:t>
                      </a:r>
                      <a:endParaRPr lang="ja-JP" altLang="en-US" sz="8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2,772</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6,471</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3,649</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49,067</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170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58,479</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1,251</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59,730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extLst>
                  <a:ext uri="{0D108BD9-81ED-4DB2-BD59-A6C34878D82A}">
                    <a16:rowId xmlns:a16="http://schemas.microsoft.com/office/drawing/2014/main" xmlns="" val="10007"/>
                  </a:ext>
                </a:extLst>
              </a:tr>
              <a:tr h="216024">
                <a:tc>
                  <a:txBody>
                    <a:bodyPr/>
                    <a:lstStyle/>
                    <a:p>
                      <a:pPr algn="l" fontAlgn="ctr"/>
                      <a:r>
                        <a:rPr lang="ja-JP" altLang="en-US" sz="700" u="none" strike="noStrike" dirty="0">
                          <a:effectLst/>
                        </a:rPr>
                        <a:t>　</a:t>
                      </a:r>
                      <a:endParaRPr lang="ja-JP" altLang="en-US" sz="700" b="0" i="0" u="none" strike="noStrike" dirty="0">
                        <a:solidFill>
                          <a:srgbClr val="000000"/>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ja-JP" altLang="en-US" sz="800" u="none" strike="noStrike" dirty="0">
                          <a:effectLst/>
                        </a:rPr>
                        <a:t>本庁舎等</a:t>
                      </a:r>
                      <a:endParaRPr lang="ja-JP"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ja-JP" altLang="en-US" sz="800" u="none" strike="noStrike" dirty="0">
                          <a:effectLst/>
                        </a:rPr>
                        <a:t>城山分庁舎</a:t>
                      </a:r>
                      <a:endParaRPr lang="ja-JP"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3,895</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8,854</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5,254</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467</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13,215</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5,509</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1,251</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19,975</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19</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19</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extLst>
                  <a:ext uri="{0D108BD9-81ED-4DB2-BD59-A6C34878D82A}">
                    <a16:rowId xmlns:a16="http://schemas.microsoft.com/office/drawing/2014/main" xmlns="" val="10008"/>
                  </a:ext>
                </a:extLst>
              </a:tr>
              <a:tr h="288032">
                <a:tc>
                  <a:txBody>
                    <a:bodyPr/>
                    <a:lstStyle/>
                    <a:p>
                      <a:pPr algn="l" fontAlgn="ctr"/>
                      <a:r>
                        <a:rPr lang="ja-JP" altLang="en-US" sz="700" u="none" strike="noStrike">
                          <a:effectLst/>
                        </a:rPr>
                        <a:t>　</a:t>
                      </a:r>
                      <a:endParaRPr lang="ja-JP" altLang="en-US" sz="700" b="0" i="0" u="none" strike="noStrike">
                        <a:solidFill>
                          <a:srgbClr val="000000"/>
                        </a:solidFill>
                        <a:effectLst/>
                        <a:latin typeface="Arial"/>
                      </a:endParaRPr>
                    </a:p>
                  </a:txBody>
                  <a:tcPr marL="7135" marR="7135" marT="7135" marB="0" anchor="ctr">
                    <a:solidFill>
                      <a:schemeClr val="accent1">
                        <a:lumMod val="40000"/>
                        <a:lumOff val="60000"/>
                      </a:schemeClr>
                    </a:solidFill>
                  </a:tcPr>
                </a:tc>
                <a:tc>
                  <a:txBody>
                    <a:bodyPr/>
                    <a:lstStyle/>
                    <a:p>
                      <a:pPr algn="l" rtl="0" fontAlgn="ctr"/>
                      <a:r>
                        <a:rPr lang="ja-JP" altLang="en-US" sz="800" u="none" strike="noStrike" dirty="0">
                          <a:effectLst/>
                        </a:rPr>
                        <a:t>本庁舎等</a:t>
                      </a:r>
                      <a:endParaRPr lang="ja-JP" altLang="en-US" sz="8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l" rtl="0" fontAlgn="ctr"/>
                      <a:r>
                        <a:rPr lang="ja-JP" altLang="en-US" sz="800" u="none" strike="noStrike" dirty="0">
                          <a:effectLst/>
                        </a:rPr>
                        <a:t>美松堂ビル</a:t>
                      </a:r>
                      <a:endParaRPr lang="ja-JP" altLang="en-US" sz="8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706</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1,162</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669</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8,035</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46</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9,949</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172,281</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68,715</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250,945</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extLst>
                  <a:ext uri="{0D108BD9-81ED-4DB2-BD59-A6C34878D82A}">
                    <a16:rowId xmlns:a16="http://schemas.microsoft.com/office/drawing/2014/main" xmlns="" val="10009"/>
                  </a:ext>
                </a:extLst>
              </a:tr>
              <a:tr h="288032">
                <a:tc>
                  <a:txBody>
                    <a:bodyPr/>
                    <a:lstStyle/>
                    <a:p>
                      <a:pPr algn="l" fontAlgn="ctr"/>
                      <a:r>
                        <a:rPr lang="ja-JP" altLang="en-US" sz="700" u="none" strike="noStrike" dirty="0">
                          <a:effectLst/>
                        </a:rPr>
                        <a:t>　</a:t>
                      </a:r>
                      <a:endParaRPr lang="ja-JP" altLang="en-US" sz="700" b="0" i="0" u="none" strike="noStrike" dirty="0">
                        <a:solidFill>
                          <a:srgbClr val="000000"/>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ja-JP" altLang="en-US" sz="800" u="none" strike="noStrike" dirty="0">
                          <a:effectLst/>
                        </a:rPr>
                        <a:t>本庁舎等</a:t>
                      </a:r>
                      <a:endParaRPr lang="ja-JP"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ja-JP" altLang="en-US" sz="800" u="none" strike="noStrike" dirty="0">
                          <a:effectLst/>
                        </a:rPr>
                        <a:t>プレハブ会議室</a:t>
                      </a:r>
                      <a:endParaRPr lang="ja-JP"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751</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1,342</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876</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44</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2,137</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425</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584</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3,146</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extLst>
                  <a:ext uri="{0D108BD9-81ED-4DB2-BD59-A6C34878D82A}">
                    <a16:rowId xmlns:a16="http://schemas.microsoft.com/office/drawing/2014/main" xmlns="" val="10010"/>
                  </a:ext>
                </a:extLst>
              </a:tr>
              <a:tr h="342504">
                <a:tc>
                  <a:txBody>
                    <a:bodyPr/>
                    <a:lstStyle/>
                    <a:p>
                      <a:pPr algn="l" fontAlgn="ctr"/>
                      <a:r>
                        <a:rPr lang="ja-JP" altLang="en-US" sz="700" u="none" strike="noStrike">
                          <a:effectLst/>
                        </a:rPr>
                        <a:t>　</a:t>
                      </a:r>
                      <a:endParaRPr lang="ja-JP" altLang="en-US" sz="700" b="0" i="0" u="none" strike="noStrike">
                        <a:solidFill>
                          <a:srgbClr val="000000"/>
                        </a:solidFill>
                        <a:effectLst/>
                        <a:latin typeface="Arial"/>
                      </a:endParaRPr>
                    </a:p>
                  </a:txBody>
                  <a:tcPr marL="7135" marR="7135" marT="7135" marB="0" anchor="ctr">
                    <a:solidFill>
                      <a:schemeClr val="accent1">
                        <a:lumMod val="40000"/>
                        <a:lumOff val="60000"/>
                      </a:schemeClr>
                    </a:solidFill>
                  </a:tcPr>
                </a:tc>
                <a:tc>
                  <a:txBody>
                    <a:bodyPr/>
                    <a:lstStyle/>
                    <a:p>
                      <a:pPr algn="l" rtl="0" fontAlgn="ctr"/>
                      <a:r>
                        <a:rPr lang="ja-JP" altLang="en-US" sz="800" u="none" strike="noStrike" dirty="0">
                          <a:effectLst/>
                        </a:rPr>
                        <a:t>本庁舎等</a:t>
                      </a:r>
                      <a:endParaRPr lang="ja-JP" altLang="en-US" sz="8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l" rtl="0" fontAlgn="ctr"/>
                      <a:r>
                        <a:rPr lang="ja-JP" altLang="en-US" sz="800" u="none" strike="noStrike" dirty="0">
                          <a:effectLst/>
                        </a:rPr>
                        <a:t>東京日産太子堂ビル（事務室）</a:t>
                      </a:r>
                      <a:endParaRPr lang="ja-JP" altLang="en-US" sz="8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1,293</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1,293</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9,811</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34</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5,806</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16,943</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834</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17,777</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40000"/>
                        <a:lumOff val="6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40000"/>
                        <a:lumOff val="60000"/>
                      </a:schemeClr>
                    </a:solidFill>
                  </a:tcPr>
                </a:tc>
                <a:extLst>
                  <a:ext uri="{0D108BD9-81ED-4DB2-BD59-A6C34878D82A}">
                    <a16:rowId xmlns:a16="http://schemas.microsoft.com/office/drawing/2014/main" xmlns="" val="10011"/>
                  </a:ext>
                </a:extLst>
              </a:tr>
              <a:tr h="342504">
                <a:tc>
                  <a:txBody>
                    <a:bodyPr/>
                    <a:lstStyle/>
                    <a:p>
                      <a:pPr algn="l" fontAlgn="ctr"/>
                      <a:r>
                        <a:rPr lang="ja-JP" altLang="en-US" sz="700" u="none" strike="noStrike" dirty="0">
                          <a:effectLst/>
                        </a:rPr>
                        <a:t>　</a:t>
                      </a:r>
                      <a:endParaRPr lang="ja-JP" altLang="en-US" sz="700" b="0" i="0" u="none" strike="noStrike" dirty="0">
                        <a:solidFill>
                          <a:srgbClr val="000000"/>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ja-JP" altLang="en-US" sz="800" u="none" strike="noStrike" dirty="0">
                          <a:effectLst/>
                        </a:rPr>
                        <a:t>本庁舎等</a:t>
                      </a:r>
                      <a:endParaRPr lang="ja-JP"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l" rtl="0" fontAlgn="ctr"/>
                      <a:r>
                        <a:rPr lang="zh-TW" altLang="en-US" sz="800" u="none" strike="noStrike" dirty="0">
                          <a:effectLst/>
                        </a:rPr>
                        <a:t>世田谷区役所来庁舎用駐車場</a:t>
                      </a:r>
                      <a:endParaRPr lang="zh-TW" altLang="en-US" sz="8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15,835</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15,835</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15,835</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408</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a:effectLst/>
                        </a:rPr>
                        <a:t>0</a:t>
                      </a:r>
                      <a:endParaRPr lang="en-US" altLang="ja-JP" sz="900" b="0" i="0" u="none" strike="noStrike">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16,243</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15,447</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tc>
                  <a:txBody>
                    <a:bodyPr/>
                    <a:lstStyle/>
                    <a:p>
                      <a:pPr algn="r" rtl="0" fontAlgn="ctr"/>
                      <a:r>
                        <a:rPr lang="en-US" altLang="ja-JP" sz="900" u="none" strike="noStrike" dirty="0">
                          <a:effectLst/>
                        </a:rPr>
                        <a:t>15,447</a:t>
                      </a:r>
                      <a:endParaRPr lang="en-US" altLang="ja-JP" sz="900" b="0" i="0" u="none" strike="noStrike" dirty="0">
                        <a:solidFill>
                          <a:srgbClr val="292934"/>
                        </a:solidFill>
                        <a:effectLst/>
                        <a:latin typeface="Arial"/>
                      </a:endParaRPr>
                    </a:p>
                  </a:txBody>
                  <a:tcPr marL="7135" marR="7135" marT="7135" marB="0" anchor="ctr">
                    <a:solidFill>
                      <a:schemeClr val="accent1">
                        <a:lumMod val="20000"/>
                        <a:lumOff val="80000"/>
                      </a:schemeClr>
                    </a:solidFill>
                  </a:tcPr>
                </a:tc>
                <a:extLst>
                  <a:ext uri="{0D108BD9-81ED-4DB2-BD59-A6C34878D82A}">
                    <a16:rowId xmlns:a16="http://schemas.microsoft.com/office/drawing/2014/main" xmlns="" val="10012"/>
                  </a:ext>
                </a:extLst>
              </a:tr>
              <a:tr h="251096">
                <a:tc gridSpan="3">
                  <a:txBody>
                    <a:bodyPr/>
                    <a:lstStyle/>
                    <a:p>
                      <a:pPr algn="l" rtl="0" fontAlgn="ctr"/>
                      <a:r>
                        <a:rPr lang="ja-JP" altLang="en-US" sz="900" u="none" strike="noStrike" dirty="0">
                          <a:effectLst/>
                        </a:rPr>
                        <a:t>合計</a:t>
                      </a:r>
                      <a:endParaRPr lang="ja-JP" altLang="en-US"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rtl="0" fontAlgn="ctr"/>
                      <a:r>
                        <a:rPr lang="en-US" altLang="ja-JP" sz="900" u="none" strike="noStrike">
                          <a:effectLst/>
                        </a:rPr>
                        <a:t>97,812</a:t>
                      </a:r>
                      <a:endParaRPr lang="en-US" altLang="ja-JP" sz="900" b="0" i="0" u="none" strike="noStrike">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a:effectLst/>
                        </a:rPr>
                        <a:t>235,092</a:t>
                      </a:r>
                      <a:endParaRPr lang="en-US" altLang="ja-JP" sz="900" b="0" i="0" u="none" strike="noStrike">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158,598</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a:effectLst/>
                        </a:rPr>
                        <a:t>68,556</a:t>
                      </a:r>
                      <a:endParaRPr lang="en-US" altLang="ja-JP" sz="900" b="0" i="0" u="none" strike="noStrike">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a:effectLst/>
                        </a:rPr>
                        <a:t>9,592</a:t>
                      </a:r>
                      <a:endParaRPr lang="en-US" altLang="ja-JP" sz="900" b="0" i="0" u="none" strike="noStrike">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a:effectLst/>
                        </a:rPr>
                        <a:t>5,852</a:t>
                      </a:r>
                      <a:endParaRPr lang="en-US" altLang="ja-JP" sz="900" b="0" i="0" u="none" strike="noStrike">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a:effectLst/>
                        </a:rPr>
                        <a:t>416,903</a:t>
                      </a:r>
                      <a:endParaRPr lang="en-US" altLang="ja-JP" sz="900" b="0" i="0" u="none" strike="noStrike">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2,808</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a:effectLst/>
                        </a:rPr>
                        <a:t>43,198</a:t>
                      </a:r>
                      <a:endParaRPr lang="en-US" altLang="ja-JP" sz="900" b="0" i="0" u="none" strike="noStrike">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186,009</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68,715</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0</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717,634</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a:effectLst/>
                        </a:rPr>
                        <a:t>17,777</a:t>
                      </a:r>
                      <a:endParaRPr lang="en-US" altLang="ja-JP" sz="900" b="0" i="0" u="none" strike="noStrike">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a:effectLst/>
                        </a:rPr>
                        <a:t>7,061</a:t>
                      </a:r>
                      <a:endParaRPr lang="en-US" altLang="ja-JP" sz="900" b="0" i="0" u="none" strike="noStrike">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24,838</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extLst>
                  <a:ext uri="{0D108BD9-81ED-4DB2-BD59-A6C34878D82A}">
                    <a16:rowId xmlns:a16="http://schemas.microsoft.com/office/drawing/2014/main" xmlns="" val="10013"/>
                  </a:ext>
                </a:extLst>
              </a:tr>
              <a:tr h="216024">
                <a:tc gridSpan="3">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Arial"/>
                      </a:endParaRPr>
                    </a:p>
                  </a:txBody>
                  <a:tcPr marL="7135" marR="7135" marT="7135" marB="0" anchor="ctr">
                    <a:solidFill>
                      <a:schemeClr val="tx1">
                        <a:lumMod val="25000"/>
                        <a:lumOff val="7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r" rtl="0" fontAlgn="ctr"/>
                      <a:r>
                        <a:rPr lang="en-US" altLang="ja-JP" sz="900" u="none" strike="noStrike" dirty="0">
                          <a:effectLst/>
                        </a:rPr>
                        <a:t>13.62%</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32.75%</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22.10%</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9.55%</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1.33%</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0.81%</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58.09%</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0.39%</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6.01%</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25.91%</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9.57%</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0.00%</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800" u="none" strike="noStrike" dirty="0">
                          <a:effectLst/>
                        </a:rPr>
                        <a:t>100.00%</a:t>
                      </a:r>
                      <a:endParaRPr lang="en-US" altLang="ja-JP" sz="8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71.57%</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900" u="none" strike="noStrike" dirty="0">
                          <a:effectLst/>
                        </a:rPr>
                        <a:t>28.42%</a:t>
                      </a:r>
                      <a:endParaRPr lang="en-US" altLang="ja-JP" sz="900" b="0" i="0" u="none" strike="noStrike" dirty="0">
                        <a:solidFill>
                          <a:srgbClr val="292934"/>
                        </a:solidFill>
                        <a:effectLst/>
                        <a:latin typeface="Arial"/>
                      </a:endParaRPr>
                    </a:p>
                  </a:txBody>
                  <a:tcPr marL="7135" marR="7135" marT="7135" marB="0" anchor="ctr">
                    <a:solidFill>
                      <a:schemeClr val="tx1">
                        <a:lumMod val="25000"/>
                        <a:lumOff val="75000"/>
                      </a:schemeClr>
                    </a:solidFill>
                  </a:tcPr>
                </a:tc>
                <a:tc>
                  <a:txBody>
                    <a:bodyPr/>
                    <a:lstStyle/>
                    <a:p>
                      <a:pPr algn="r" rtl="0" fontAlgn="ctr"/>
                      <a:r>
                        <a:rPr lang="en-US" altLang="ja-JP" sz="800" u="none" strike="noStrike" dirty="0">
                          <a:effectLst/>
                        </a:rPr>
                        <a:t>100.00%</a:t>
                      </a:r>
                      <a:endParaRPr lang="en-US" altLang="ja-JP" sz="800" b="0" i="0" u="none" strike="noStrike" dirty="0">
                        <a:solidFill>
                          <a:srgbClr val="292934"/>
                        </a:solidFill>
                        <a:effectLst/>
                        <a:latin typeface="Arial"/>
                      </a:endParaRPr>
                    </a:p>
                  </a:txBody>
                  <a:tcPr marL="7135" marR="7135" marT="7135" marB="0" anchor="ctr">
                    <a:solidFill>
                      <a:schemeClr val="tx1">
                        <a:lumMod val="25000"/>
                        <a:lumOff val="75000"/>
                      </a:schemeClr>
                    </a:solidFill>
                  </a:tcPr>
                </a:tc>
                <a:extLst>
                  <a:ext uri="{0D108BD9-81ED-4DB2-BD59-A6C34878D82A}">
                    <a16:rowId xmlns:a16="http://schemas.microsoft.com/office/drawing/2014/main" xmlns="" val="10014"/>
                  </a:ext>
                </a:extLst>
              </a:tr>
            </a:tbl>
          </a:graphicData>
        </a:graphic>
      </p:graphicFrame>
      <p:sp>
        <p:nvSpPr>
          <p:cNvPr id="9" name="テキスト ボックス 8"/>
          <p:cNvSpPr txBox="1"/>
          <p:nvPr/>
        </p:nvSpPr>
        <p:spPr>
          <a:xfrm>
            <a:off x="6156176" y="6021288"/>
            <a:ext cx="2592288" cy="369332"/>
          </a:xfrm>
          <a:prstGeom prst="rect">
            <a:avLst/>
          </a:prstGeom>
          <a:noFill/>
        </p:spPr>
        <p:txBody>
          <a:bodyPr wrap="square" rtlCol="0">
            <a:spAutoFit/>
          </a:bodyPr>
          <a:lstStyle/>
          <a:p>
            <a:r>
              <a:rPr kumimoji="1" lang="ja-JP" altLang="en-US" dirty="0" smtClean="0"/>
              <a:t>注：開発中の項目です。</a:t>
            </a:r>
            <a:endParaRPr kumimoji="1" lang="ja-JP" altLang="en-US" dirty="0"/>
          </a:p>
        </p:txBody>
      </p:sp>
    </p:spTree>
    <p:extLst>
      <p:ext uri="{BB962C8B-B14F-4D97-AF65-F5344CB8AC3E}">
        <p14:creationId xmlns:p14="http://schemas.microsoft.com/office/powerpoint/2010/main" val="217682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en-US" altLang="ja-JP" dirty="0" smtClean="0"/>
              <a:t>1-1.</a:t>
            </a:r>
            <a:r>
              <a:rPr kumimoji="1" lang="ja-JP" altLang="en-US" dirty="0" smtClean="0"/>
              <a:t>新しい行政評価の目的</a:t>
            </a:r>
            <a:endParaRPr kumimoji="1" lang="ja-JP" altLang="en-US" dirty="0"/>
          </a:p>
        </p:txBody>
      </p:sp>
      <p:sp>
        <p:nvSpPr>
          <p:cNvPr id="5" name="コンテンツ プレースホルダー 2"/>
          <p:cNvSpPr txBox="1">
            <a:spLocks/>
          </p:cNvSpPr>
          <p:nvPr/>
        </p:nvSpPr>
        <p:spPr bwMode="auto">
          <a:xfrm>
            <a:off x="2565950" y="6017783"/>
            <a:ext cx="6120850" cy="576080"/>
          </a:xfrm>
          <a:prstGeom prst="rect">
            <a:avLst/>
          </a:prstGeom>
          <a:noFill/>
          <a:ln w="9525">
            <a:noFill/>
            <a:miter lim="800000"/>
            <a:headEnd/>
            <a:tailEnd/>
          </a:ln>
          <a:effectLst/>
        </p:spPr>
        <p:txBody>
          <a:bodyPr vert="horz" wrap="square" lIns="95746" tIns="47874" rIns="95746" bIns="47874" numCol="1" anchor="t"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r">
              <a:buNone/>
            </a:pPr>
            <a:r>
              <a:rPr lang="ja-JP" altLang="en-US" sz="1400" b="1" kern="0" dirty="0">
                <a:solidFill>
                  <a:schemeClr val="tx1"/>
                </a:solidFill>
                <a:latin typeface="ＭＳ ゴシック" panose="020B0609070205080204" pitchFamily="49" charset="-128"/>
                <a:ea typeface="ＭＳ ゴシック" panose="020B0609070205080204" pitchFamily="49" charset="-128"/>
              </a:rPr>
              <a:t>（出典：「行政評価実施要領」（平成</a:t>
            </a:r>
            <a:r>
              <a:rPr lang="en-US" altLang="ja-JP" sz="1400" b="1" kern="0" dirty="0">
                <a:solidFill>
                  <a:schemeClr val="tx1"/>
                </a:solidFill>
                <a:latin typeface="ＭＳ ゴシック" panose="020B0609070205080204" pitchFamily="49" charset="-128"/>
                <a:ea typeface="ＭＳ ゴシック" panose="020B0609070205080204" pitchFamily="49" charset="-128"/>
              </a:rPr>
              <a:t>31</a:t>
            </a:r>
            <a:r>
              <a:rPr lang="ja-JP" altLang="en-US" sz="1400" b="1" kern="0" dirty="0">
                <a:solidFill>
                  <a:schemeClr val="tx1"/>
                </a:solidFill>
                <a:latin typeface="ＭＳ ゴシック" panose="020B0609070205080204" pitchFamily="49" charset="-128"/>
                <a:ea typeface="ＭＳ ゴシック" panose="020B0609070205080204" pitchFamily="49" charset="-128"/>
              </a:rPr>
              <a:t>年</a:t>
            </a:r>
            <a:r>
              <a:rPr lang="en-US" altLang="ja-JP" sz="1400" b="1" kern="0" dirty="0">
                <a:solidFill>
                  <a:schemeClr val="tx1"/>
                </a:solidFill>
                <a:latin typeface="ＭＳ ゴシック" panose="020B0609070205080204" pitchFamily="49" charset="-128"/>
                <a:ea typeface="ＭＳ ゴシック" panose="020B0609070205080204" pitchFamily="49" charset="-128"/>
              </a:rPr>
              <a:t>4</a:t>
            </a:r>
            <a:r>
              <a:rPr lang="ja-JP" altLang="en-US" sz="1400" b="1" kern="0" dirty="0">
                <a:solidFill>
                  <a:schemeClr val="tx1"/>
                </a:solidFill>
                <a:latin typeface="ＭＳ ゴシック" panose="020B0609070205080204" pitchFamily="49" charset="-128"/>
                <a:ea typeface="ＭＳ ゴシック" panose="020B0609070205080204" pitchFamily="49" charset="-128"/>
              </a:rPr>
              <a:t>月　政策経営部））</a:t>
            </a: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p:txBody>
      </p:sp>
      <p:sp>
        <p:nvSpPr>
          <p:cNvPr id="12" name="テキスト ボックス 11"/>
          <p:cNvSpPr txBox="1"/>
          <p:nvPr/>
        </p:nvSpPr>
        <p:spPr>
          <a:xfrm>
            <a:off x="573994" y="1556792"/>
            <a:ext cx="7992888" cy="3170099"/>
          </a:xfrm>
          <a:prstGeom prst="rect">
            <a:avLst/>
          </a:prstGeom>
          <a:noFill/>
        </p:spPr>
        <p:txBody>
          <a:bodyPr wrap="square" rtlCol="0">
            <a:spAutoFit/>
          </a:bodyPr>
          <a:lstStyle/>
          <a:p>
            <a:pPr marL="342900" indent="-342900">
              <a:lnSpc>
                <a:spcPts val="4000"/>
              </a:lnSpc>
              <a:buFont typeface="Wingdings" panose="05000000000000000000" pitchFamily="2" charset="2"/>
              <a:buChar char="u"/>
            </a:pPr>
            <a:r>
              <a:rPr lang="ja-JP" altLang="en-US" sz="2400" b="1" kern="0" dirty="0">
                <a:latin typeface="ＭＳ 明朝" panose="02020609040205080304" pitchFamily="17" charset="-128"/>
                <a:ea typeface="ＭＳ 明朝" panose="02020609040205080304" pitchFamily="17" charset="-128"/>
              </a:rPr>
              <a:t>行政評価は</a:t>
            </a:r>
            <a:r>
              <a:rPr lang="ja-JP" altLang="en-US" sz="2400" b="1" kern="0" dirty="0" smtClean="0">
                <a:latin typeface="ＭＳ 明朝" panose="02020609040205080304" pitchFamily="17" charset="-128"/>
                <a:ea typeface="ＭＳ 明朝" panose="02020609040205080304" pitchFamily="17" charset="-128"/>
              </a:rPr>
              <a:t>、</a:t>
            </a:r>
            <a:r>
              <a:rPr lang="en-US" altLang="ja-JP" sz="2400" b="1" kern="0" dirty="0" smtClean="0">
                <a:latin typeface="ＭＳ 明朝" panose="02020609040205080304" pitchFamily="17" charset="-128"/>
                <a:ea typeface="ＭＳ 明朝" panose="02020609040205080304" pitchFamily="17" charset="-128"/>
              </a:rPr>
              <a:t/>
            </a:r>
            <a:br>
              <a:rPr lang="en-US" altLang="ja-JP" sz="2400" b="1" kern="0" dirty="0" smtClean="0">
                <a:latin typeface="ＭＳ 明朝" panose="02020609040205080304" pitchFamily="17" charset="-128"/>
                <a:ea typeface="ＭＳ 明朝" panose="02020609040205080304" pitchFamily="17" charset="-128"/>
              </a:rPr>
            </a:br>
            <a:r>
              <a:rPr lang="ja-JP" altLang="en-US" sz="2400" b="1" kern="0" dirty="0" smtClean="0">
                <a:latin typeface="ＭＳ 明朝" panose="02020609040205080304" pitchFamily="17" charset="-128"/>
                <a:ea typeface="ＭＳ 明朝" panose="02020609040205080304" pitchFamily="17" charset="-128"/>
              </a:rPr>
              <a:t>職員</a:t>
            </a:r>
            <a:r>
              <a:rPr lang="ja-JP" altLang="en-US" sz="2400" b="1" kern="0" dirty="0">
                <a:latin typeface="ＭＳ 明朝" panose="02020609040205080304" pitchFamily="17" charset="-128"/>
                <a:ea typeface="ＭＳ 明朝" panose="02020609040205080304" pitchFamily="17" charset="-128"/>
              </a:rPr>
              <a:t>一人ひとりが年度ごとに自らの取組みを振り返り</a:t>
            </a:r>
            <a:r>
              <a:rPr lang="ja-JP" altLang="en-US" sz="2400" b="1" kern="0" dirty="0" smtClean="0">
                <a:latin typeface="ＭＳ 明朝" panose="02020609040205080304" pitchFamily="17" charset="-128"/>
                <a:ea typeface="ＭＳ 明朝" panose="02020609040205080304" pitchFamily="17" charset="-128"/>
              </a:rPr>
              <a:t>、成果</a:t>
            </a:r>
            <a:r>
              <a:rPr lang="ja-JP" altLang="en-US" sz="2400" b="1" kern="0" dirty="0">
                <a:latin typeface="ＭＳ 明朝" panose="02020609040205080304" pitchFamily="17" charset="-128"/>
                <a:ea typeface="ＭＳ 明朝" panose="02020609040205080304" pitchFamily="17" charset="-128"/>
              </a:rPr>
              <a:t>の達成状況等に基づく評価を行い</a:t>
            </a:r>
            <a:r>
              <a:rPr lang="ja-JP" altLang="en-US" sz="2400" b="1" kern="0" dirty="0" smtClean="0">
                <a:latin typeface="ＭＳ 明朝" panose="02020609040205080304" pitchFamily="17" charset="-128"/>
                <a:ea typeface="ＭＳ 明朝" panose="02020609040205080304" pitchFamily="17" charset="-128"/>
              </a:rPr>
              <a:t>、主体的</a:t>
            </a:r>
            <a:r>
              <a:rPr lang="ja-JP" altLang="en-US" sz="2400" b="1" kern="0" dirty="0">
                <a:latin typeface="ＭＳ 明朝" panose="02020609040205080304" pitchFamily="17" charset="-128"/>
                <a:ea typeface="ＭＳ 明朝" panose="02020609040205080304" pitchFamily="17" charset="-128"/>
              </a:rPr>
              <a:t>に事業の改善・見直しに取組み</a:t>
            </a:r>
            <a:r>
              <a:rPr lang="ja-JP" altLang="en-US" sz="2400" b="1" kern="0" dirty="0" smtClean="0">
                <a:latin typeface="ＭＳ 明朝" panose="02020609040205080304" pitchFamily="17" charset="-128"/>
                <a:ea typeface="ＭＳ 明朝" panose="02020609040205080304" pitchFamily="17" charset="-128"/>
              </a:rPr>
              <a:t>、次</a:t>
            </a:r>
            <a:r>
              <a:rPr lang="ja-JP" altLang="en-US" sz="2400" b="1" kern="0" dirty="0">
                <a:latin typeface="ＭＳ 明朝" panose="02020609040205080304" pitchFamily="17" charset="-128"/>
                <a:ea typeface="ＭＳ 明朝" panose="02020609040205080304" pitchFamily="17" charset="-128"/>
              </a:rPr>
              <a:t>年度以降の計画や予算への反映を通じて</a:t>
            </a:r>
            <a:r>
              <a:rPr lang="ja-JP" altLang="en-US" sz="2400" b="1" kern="0" dirty="0" smtClean="0">
                <a:latin typeface="ＭＳ 明朝" panose="02020609040205080304" pitchFamily="17" charset="-128"/>
                <a:ea typeface="ＭＳ 明朝" panose="02020609040205080304" pitchFamily="17" charset="-128"/>
              </a:rPr>
              <a:t>、区</a:t>
            </a:r>
            <a:r>
              <a:rPr lang="ja-JP" altLang="en-US" sz="2400" b="1" kern="0" dirty="0">
                <a:latin typeface="ＭＳ 明朝" panose="02020609040205080304" pitchFamily="17" charset="-128"/>
                <a:ea typeface="ＭＳ 明朝" panose="02020609040205080304" pitchFamily="17" charset="-128"/>
              </a:rPr>
              <a:t>の行政経営に役立てることを目的としています</a:t>
            </a:r>
            <a:r>
              <a:rPr lang="ja-JP" altLang="en-US" sz="2400" b="1" kern="0" dirty="0" smtClean="0">
                <a:latin typeface="ＭＳ 明朝" panose="02020609040205080304" pitchFamily="17" charset="-128"/>
                <a:ea typeface="ＭＳ 明朝" panose="02020609040205080304" pitchFamily="17" charset="-128"/>
              </a:rPr>
              <a:t>。</a:t>
            </a:r>
            <a:endParaRPr lang="en-US" altLang="ja-JP" sz="2400" b="1" kern="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0237842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５　自治体間比較</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dirty="0" smtClean="0"/>
              <a:t>マクロ分析・セグメント分析</a:t>
            </a:r>
            <a:endParaRPr kumimoji="1" lang="ja-JP" altLang="en-US" dirty="0"/>
          </a:p>
        </p:txBody>
      </p:sp>
    </p:spTree>
    <p:extLst>
      <p:ext uri="{BB962C8B-B14F-4D97-AF65-F5344CB8AC3E}">
        <p14:creationId xmlns:p14="http://schemas.microsoft.com/office/powerpoint/2010/main" val="10375997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en-US" altLang="ja-JP" dirty="0" smtClean="0"/>
              <a:t>5-1.</a:t>
            </a:r>
            <a:r>
              <a:rPr kumimoji="1" lang="ja-JP" altLang="en-US" dirty="0" smtClean="0"/>
              <a:t>自治体間比較（マクロ分析）</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マクロ分析</a:t>
            </a: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r>
              <a:rPr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有形</a:t>
            </a:r>
            <a:r>
              <a:rPr lang="zh-TW" altLang="en-US" dirty="0">
                <a:latin typeface="メイリオ" panose="020B0604030504040204" pitchFamily="50" charset="-128"/>
                <a:ea typeface="メイリオ" panose="020B0604030504040204" pitchFamily="50" charset="-128"/>
                <a:cs typeface="メイリオ" panose="020B0604030504040204" pitchFamily="50" charset="-128"/>
              </a:rPr>
              <a:t>固定資産</a:t>
            </a:r>
            <a:r>
              <a:rPr lang="zh-TW" altLang="en-US" dirty="0" smtClean="0">
                <a:latin typeface="メイリオ" panose="020B0604030504040204" pitchFamily="50" charset="-128"/>
                <a:ea typeface="メイリオ" panose="020B0604030504040204" pitchFamily="50" charset="-128"/>
                <a:cs typeface="メイリオ" panose="020B0604030504040204" pitchFamily="50" charset="-128"/>
              </a:rPr>
              <a:t>減価償却率</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u="sng" dirty="0" smtClean="0">
                <a:latin typeface="メイリオ" panose="020B0604030504040204" pitchFamily="50" charset="-128"/>
                <a:ea typeface="メイリオ" panose="020B0604030504040204" pitchFamily="50" charset="-128"/>
                <a:cs typeface="メイリオ" panose="020B0604030504040204" pitchFamily="50" charset="-128"/>
              </a:rPr>
              <a:t>減価償却</a:t>
            </a:r>
            <a:r>
              <a:rPr lang="ja-JP" altLang="ja-JP" u="sng" dirty="0">
                <a:latin typeface="メイリオ" panose="020B0604030504040204" pitchFamily="50" charset="-128"/>
                <a:ea typeface="メイリオ" panose="020B0604030504040204" pitchFamily="50" charset="-128"/>
                <a:cs typeface="メイリオ" panose="020B0604030504040204" pitchFamily="50" charset="-128"/>
              </a:rPr>
              <a:t>累計額÷償却有形固定資産</a:t>
            </a:r>
            <a:endParaRPr lang="en-US" altLang="zh-TW"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ja-JP" dirty="0">
                <a:latin typeface="メイリオ" panose="020B0604030504040204" pitchFamily="50" charset="-128"/>
                <a:ea typeface="メイリオ" panose="020B0604030504040204" pitchFamily="50" charset="-128"/>
                <a:cs typeface="メイリオ" panose="020B0604030504040204" pitchFamily="50" charset="-128"/>
              </a:rPr>
              <a:t>将来世代負担</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比率</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u="sng" dirty="0" smtClean="0">
                <a:latin typeface="メイリオ" panose="020B0604030504040204" pitchFamily="50" charset="-128"/>
                <a:ea typeface="メイリオ" panose="020B0604030504040204" pitchFamily="50" charset="-128"/>
                <a:cs typeface="メイリオ" panose="020B0604030504040204" pitchFamily="50" charset="-128"/>
              </a:rPr>
              <a:t>地方債</a:t>
            </a:r>
            <a:r>
              <a:rPr lang="ja-JP" altLang="ja-JP" u="sng" dirty="0">
                <a:latin typeface="メイリオ" panose="020B0604030504040204" pitchFamily="50" charset="-128"/>
                <a:ea typeface="メイリオ" panose="020B0604030504040204" pitchFamily="50" charset="-128"/>
                <a:cs typeface="メイリオ" panose="020B0604030504040204" pitchFamily="50" charset="-128"/>
              </a:rPr>
              <a:t>残高÷有形・無形固定資産合計</a:t>
            </a:r>
            <a:endParaRPr kumimoji="1" lang="en-US" altLang="ja-JP" u="sng" dirty="0">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ja-JP" dirty="0">
                <a:latin typeface="メイリオ" panose="020B0604030504040204" pitchFamily="50" charset="-128"/>
                <a:ea typeface="メイリオ" panose="020B0604030504040204" pitchFamily="50" charset="-128"/>
                <a:cs typeface="メイリオ" panose="020B0604030504040204" pitchFamily="50" charset="-128"/>
              </a:rPr>
              <a:t>基礎的財政</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収支</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zh-TW" altLang="en-US" u="sng" dirty="0" smtClean="0">
                <a:latin typeface="メイリオ" panose="020B0604030504040204" pitchFamily="50" charset="-128"/>
                <a:ea typeface="メイリオ" panose="020B0604030504040204" pitchFamily="50" charset="-128"/>
                <a:cs typeface="メイリオ" panose="020B0604030504040204" pitchFamily="50" charset="-128"/>
              </a:rPr>
              <a:t>業務</a:t>
            </a:r>
            <a:r>
              <a:rPr lang="zh-TW" altLang="en-US" u="sng" dirty="0">
                <a:latin typeface="メイリオ" panose="020B0604030504040204" pitchFamily="50" charset="-128"/>
                <a:ea typeface="メイリオ" panose="020B0604030504040204" pitchFamily="50" charset="-128"/>
                <a:cs typeface="メイリオ" panose="020B0604030504040204" pitchFamily="50" charset="-128"/>
              </a:rPr>
              <a:t>活動</a:t>
            </a:r>
            <a:r>
              <a:rPr lang="zh-TW" altLang="en-US" u="sng" dirty="0" smtClean="0">
                <a:latin typeface="メイリオ" panose="020B0604030504040204" pitchFamily="50" charset="-128"/>
                <a:ea typeface="メイリオ" panose="020B0604030504040204" pitchFamily="50" charset="-128"/>
                <a:cs typeface="メイリオ" panose="020B0604030504040204" pitchFamily="50" charset="-128"/>
              </a:rPr>
              <a:t>収支＋</a:t>
            </a:r>
            <a:r>
              <a:rPr lang="zh-TW" altLang="en-US" u="sng" dirty="0">
                <a:latin typeface="メイリオ" panose="020B0604030504040204" pitchFamily="50" charset="-128"/>
                <a:ea typeface="メイリオ" panose="020B0604030504040204" pitchFamily="50" charset="-128"/>
                <a:cs typeface="メイリオ" panose="020B0604030504040204" pitchFamily="50" charset="-128"/>
              </a:rPr>
              <a:t>投資活動収支</a:t>
            </a:r>
            <a:endParaRPr lang="en-US" altLang="ja-JP" u="sng"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ja-JP" dirty="0">
                <a:latin typeface="メイリオ" panose="020B0604030504040204" pitchFamily="50" charset="-128"/>
                <a:ea typeface="メイリオ" panose="020B0604030504040204" pitchFamily="50" charset="-128"/>
                <a:cs typeface="メイリオ" panose="020B0604030504040204" pitchFamily="50" charset="-128"/>
              </a:rPr>
              <a:t>住民</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一人</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たり</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行政</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コスト</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u="sng" dirty="0" smtClean="0">
                <a:latin typeface="メイリオ" panose="020B0604030504040204" pitchFamily="50" charset="-128"/>
                <a:ea typeface="メイリオ" panose="020B0604030504040204" pitchFamily="50" charset="-128"/>
                <a:cs typeface="メイリオ" panose="020B0604030504040204" pitchFamily="50" charset="-128"/>
              </a:rPr>
              <a:t>純行政</a:t>
            </a:r>
            <a:r>
              <a:rPr lang="ja-JP" altLang="en-US" u="sng" dirty="0">
                <a:latin typeface="メイリオ" panose="020B0604030504040204" pitchFamily="50" charset="-128"/>
                <a:ea typeface="メイリオ" panose="020B0604030504040204" pitchFamily="50" charset="-128"/>
                <a:cs typeface="メイリオ" panose="020B0604030504040204" pitchFamily="50" charset="-128"/>
              </a:rPr>
              <a:t>コスト</a:t>
            </a:r>
            <a:r>
              <a:rPr lang="en-US" altLang="ja-JP" u="sng"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u="sng" dirty="0">
                <a:latin typeface="メイリオ" panose="020B0604030504040204" pitchFamily="50" charset="-128"/>
                <a:ea typeface="メイリオ" panose="020B0604030504040204" pitchFamily="50" charset="-128"/>
                <a:cs typeface="メイリオ" panose="020B0604030504040204" pitchFamily="50" charset="-128"/>
              </a:rPr>
              <a:t>人口</a:t>
            </a:r>
            <a:endParaRPr kumimoji="1" lang="en-US" altLang="ja-JP" u="sng" dirty="0">
              <a:latin typeface="メイリオ" panose="020B0604030504040204" pitchFamily="50" charset="-128"/>
              <a:ea typeface="メイリオ" panose="020B0604030504040204" pitchFamily="50" charset="-128"/>
              <a:cs typeface="メイリオ" panose="020B0604030504040204" pitchFamily="50" charset="-128"/>
            </a:endParaRPr>
          </a:p>
          <a:p>
            <a:pPr lvl="1"/>
            <a:r>
              <a:rPr lang="ja-JP" altLang="ja-JP" dirty="0">
                <a:latin typeface="メイリオ" panose="020B0604030504040204" pitchFamily="50" charset="-128"/>
                <a:ea typeface="メイリオ" panose="020B0604030504040204" pitchFamily="50" charset="-128"/>
                <a:cs typeface="メイリオ" panose="020B0604030504040204" pitchFamily="50" charset="-128"/>
              </a:rPr>
              <a:t>受益者負担</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比率</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zh-TW" altLang="en-US" u="sng" dirty="0">
                <a:latin typeface="メイリオ" panose="020B0604030504040204" pitchFamily="50" charset="-128"/>
                <a:ea typeface="メイリオ" panose="020B0604030504040204" pitchFamily="50" charset="-128"/>
                <a:cs typeface="メイリオ" panose="020B0604030504040204" pitchFamily="50" charset="-128"/>
              </a:rPr>
              <a:t>経常収益</a:t>
            </a:r>
            <a:r>
              <a:rPr lang="en-US" altLang="zh-TW" u="sng" dirty="0">
                <a:latin typeface="メイリオ" panose="020B0604030504040204" pitchFamily="50" charset="-128"/>
                <a:ea typeface="メイリオ" panose="020B0604030504040204" pitchFamily="50" charset="-128"/>
                <a:cs typeface="メイリオ" panose="020B0604030504040204" pitchFamily="50" charset="-128"/>
              </a:rPr>
              <a:t>÷</a:t>
            </a:r>
            <a:r>
              <a:rPr lang="zh-TW" altLang="en-US" u="sng" dirty="0">
                <a:latin typeface="メイリオ" panose="020B0604030504040204" pitchFamily="50" charset="-128"/>
                <a:ea typeface="メイリオ" panose="020B0604030504040204" pitchFamily="50" charset="-128"/>
                <a:cs typeface="メイリオ" panose="020B0604030504040204" pitchFamily="50" charset="-128"/>
              </a:rPr>
              <a:t>経常</a:t>
            </a:r>
            <a:r>
              <a:rPr lang="zh-TW" altLang="en-US" u="sng" dirty="0" smtClean="0">
                <a:latin typeface="メイリオ" panose="020B0604030504040204" pitchFamily="50" charset="-128"/>
                <a:ea typeface="メイリオ" panose="020B0604030504040204" pitchFamily="50" charset="-128"/>
                <a:cs typeface="メイリオ" panose="020B0604030504040204" pitchFamily="50" charset="-128"/>
              </a:rPr>
              <a:t>費用</a:t>
            </a:r>
            <a:endParaRPr kumimoji="1" lang="en-US" altLang="ja-JP"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7159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5-2.</a:t>
            </a:r>
            <a:r>
              <a:rPr lang="zh-TW" altLang="en-US" dirty="0">
                <a:latin typeface="メイリオ" panose="020B0604030504040204" pitchFamily="50" charset="-128"/>
                <a:ea typeface="メイリオ" panose="020B0604030504040204" pitchFamily="50" charset="-128"/>
                <a:cs typeface="メイリオ" panose="020B0604030504040204" pitchFamily="50" charset="-128"/>
              </a:rPr>
              <a:t>有形固定資産減価償却率</a:t>
            </a:r>
            <a:endParaRPr kumimoji="1" lang="ja-JP" altLang="en-US" dirty="0"/>
          </a:p>
        </p:txBody>
      </p:sp>
      <p:sp>
        <p:nvSpPr>
          <p:cNvPr id="3" name="コンテンツ プレースホルダー 2"/>
          <p:cNvSpPr>
            <a:spLocks noGrp="1"/>
          </p:cNvSpPr>
          <p:nvPr>
            <p:ph idx="1"/>
          </p:nvPr>
        </p:nvSpPr>
        <p:spPr>
          <a:xfrm>
            <a:off x="5223947" y="1600200"/>
            <a:ext cx="3524517" cy="4876800"/>
          </a:xfrm>
        </p:spPr>
        <p:txBody>
          <a:bodyPr>
            <a:normAutofit lnSpcReduction="10000"/>
          </a:bodyPr>
          <a:lstStyle/>
          <a:p>
            <a:r>
              <a:rPr lang="ja-JP" altLang="en-US" sz="1900" b="1" dirty="0">
                <a:solidFill>
                  <a:srgbClr val="C00000"/>
                </a:solidFill>
              </a:rPr>
              <a:t>〇有形固定資産</a:t>
            </a:r>
            <a:r>
              <a:rPr lang="ja-JP" altLang="en-US" sz="1900" b="1" dirty="0" smtClean="0">
                <a:solidFill>
                  <a:srgbClr val="C00000"/>
                </a:solidFill>
              </a:rPr>
              <a:t>減価償却率</a:t>
            </a:r>
            <a:endParaRPr lang="ja-JP" altLang="en-US" sz="1900" b="1" dirty="0">
              <a:solidFill>
                <a:srgbClr val="C00000"/>
              </a:solidFill>
            </a:endParaRPr>
          </a:p>
          <a:p>
            <a:pPr marL="0" indent="0">
              <a:buNone/>
            </a:pPr>
            <a:r>
              <a:rPr lang="ja-JP" altLang="en-US" b="1" dirty="0" smtClean="0">
                <a:solidFill>
                  <a:srgbClr val="C00000"/>
                </a:solidFill>
              </a:rPr>
              <a:t>　</a:t>
            </a:r>
            <a:r>
              <a:rPr lang="ja-JP" altLang="en-US" b="1" dirty="0">
                <a:solidFill>
                  <a:srgbClr val="C00000"/>
                </a:solidFill>
              </a:rPr>
              <a:t>　</a:t>
            </a:r>
            <a:r>
              <a:rPr lang="ja-JP" altLang="en-US" sz="1400" u="sng" dirty="0" smtClean="0">
                <a:solidFill>
                  <a:srgbClr val="C00000"/>
                </a:solidFill>
              </a:rPr>
              <a:t>減価償却</a:t>
            </a:r>
            <a:r>
              <a:rPr lang="ja-JP" altLang="en-US" sz="1400" u="sng" dirty="0">
                <a:solidFill>
                  <a:srgbClr val="C00000"/>
                </a:solidFill>
              </a:rPr>
              <a:t>累計額</a:t>
            </a:r>
            <a:r>
              <a:rPr lang="en-US" altLang="ja-JP" sz="1400" u="sng" dirty="0">
                <a:solidFill>
                  <a:srgbClr val="C00000"/>
                </a:solidFill>
              </a:rPr>
              <a:t>÷</a:t>
            </a:r>
            <a:r>
              <a:rPr lang="ja-JP" altLang="en-US" sz="1400" u="sng" dirty="0">
                <a:solidFill>
                  <a:srgbClr val="C00000"/>
                </a:solidFill>
              </a:rPr>
              <a:t>償却有形固定資産</a:t>
            </a:r>
          </a:p>
          <a:p>
            <a:r>
              <a:rPr lang="ja-JP" altLang="en-US" sz="1900" dirty="0" smtClean="0"/>
              <a:t>公共施設など償却資産の老朽化度合を示す指標。</a:t>
            </a:r>
            <a:endParaRPr lang="ja-JP" altLang="en-US" sz="1900" dirty="0">
              <a:latin typeface="+mj-ea"/>
              <a:ea typeface="+mj-ea"/>
            </a:endParaRPr>
          </a:p>
          <a:p>
            <a:r>
              <a:rPr lang="ja-JP" altLang="en-US" sz="1900" dirty="0">
                <a:latin typeface="+mj-ea"/>
                <a:ea typeface="+mj-ea"/>
              </a:rPr>
              <a:t>世田谷区の数値</a:t>
            </a:r>
            <a:r>
              <a:rPr lang="ja-JP" altLang="en-US" sz="1900" dirty="0" smtClean="0">
                <a:latin typeface="+mj-ea"/>
                <a:ea typeface="+mj-ea"/>
              </a:rPr>
              <a:t>は</a:t>
            </a:r>
            <a:r>
              <a:rPr lang="en-US" altLang="ja-JP" sz="1900" dirty="0" smtClean="0">
                <a:latin typeface="+mj-ea"/>
                <a:ea typeface="+mj-ea"/>
              </a:rPr>
              <a:t>60</a:t>
            </a:r>
            <a:r>
              <a:rPr lang="ja-JP" altLang="en-US" sz="1900" dirty="0" smtClean="0">
                <a:latin typeface="+mj-ea"/>
                <a:ea typeface="+mj-ea"/>
              </a:rPr>
              <a:t>％、</a:t>
            </a:r>
            <a:r>
              <a:rPr lang="ja-JP" altLang="en-US" sz="1900" dirty="0">
                <a:latin typeface="+mj-ea"/>
                <a:ea typeface="+mj-ea"/>
              </a:rPr>
              <a:t>減価償却は６割程度進んでおり、老朽化した固定資産の更新や統廃合を計画的に着手していなければならない</a:t>
            </a:r>
            <a:r>
              <a:rPr lang="ja-JP" altLang="en-US" sz="1900" dirty="0" smtClean="0">
                <a:latin typeface="+mj-ea"/>
                <a:ea typeface="+mj-ea"/>
              </a:rPr>
              <a:t>水準。</a:t>
            </a:r>
            <a:endParaRPr lang="en-US" altLang="ja-JP" sz="1900" dirty="0" smtClean="0">
              <a:latin typeface="+mj-ea"/>
              <a:ea typeface="+mj-ea"/>
            </a:endParaRPr>
          </a:p>
          <a:p>
            <a:r>
              <a:rPr lang="ja-JP" altLang="en-US" sz="1900" dirty="0">
                <a:latin typeface="+mj-ea"/>
                <a:ea typeface="+mj-ea"/>
              </a:rPr>
              <a:t>減価償却期間</a:t>
            </a:r>
            <a:r>
              <a:rPr lang="ja-JP" altLang="en-US" sz="1900" dirty="0" smtClean="0">
                <a:latin typeface="+mj-ea"/>
                <a:ea typeface="+mj-ea"/>
              </a:rPr>
              <a:t>は最長でも</a:t>
            </a:r>
            <a:r>
              <a:rPr lang="en-US" altLang="ja-JP" sz="1900" dirty="0" smtClean="0">
                <a:latin typeface="+mj-ea"/>
                <a:ea typeface="+mj-ea"/>
              </a:rPr>
              <a:t>50</a:t>
            </a:r>
            <a:r>
              <a:rPr lang="ja-JP" altLang="en-US" sz="1900" dirty="0" smtClean="0">
                <a:latin typeface="+mj-ea"/>
                <a:ea typeface="+mj-ea"/>
              </a:rPr>
              <a:t>年となっているため、老朽化が進んでいるように見える。</a:t>
            </a:r>
            <a:endParaRPr lang="en-US" altLang="ja-JP" sz="1900" dirty="0" smtClean="0">
              <a:latin typeface="+mj-ea"/>
              <a:ea typeface="+mj-ea"/>
            </a:endParaRPr>
          </a:p>
          <a:p>
            <a:r>
              <a:rPr lang="ja-JP" altLang="en-US" sz="1900" dirty="0" smtClean="0">
                <a:latin typeface="+mj-ea"/>
                <a:ea typeface="+mj-ea"/>
              </a:rPr>
              <a:t>世田谷区</a:t>
            </a:r>
            <a:r>
              <a:rPr lang="ja-JP" altLang="en-US" sz="1900" dirty="0">
                <a:latin typeface="+mj-ea"/>
                <a:ea typeface="+mj-ea"/>
              </a:rPr>
              <a:t>の場合</a:t>
            </a:r>
            <a:r>
              <a:rPr lang="ja-JP" altLang="en-US" sz="1900" dirty="0" smtClean="0">
                <a:latin typeface="+mj-ea"/>
                <a:ea typeface="+mj-ea"/>
              </a:rPr>
              <a:t>、適切な維持管理と計画的な更新により</a:t>
            </a:r>
            <a:r>
              <a:rPr lang="en-US" altLang="ja-JP" sz="1900" dirty="0" smtClean="0">
                <a:latin typeface="+mj-ea"/>
                <a:ea typeface="+mj-ea"/>
              </a:rPr>
              <a:t>65</a:t>
            </a:r>
            <a:r>
              <a:rPr lang="ja-JP" altLang="en-US" sz="1900" dirty="0" smtClean="0">
                <a:latin typeface="+mj-ea"/>
                <a:ea typeface="+mj-ea"/>
              </a:rPr>
              <a:t>年もたせる長寿命化に取り組んでいるためである。</a:t>
            </a:r>
            <a:endParaRPr lang="ja-JP" altLang="en-US" sz="1900" dirty="0"/>
          </a:p>
          <a:p>
            <a:endParaRPr kumimoji="1" lang="ja-JP" altLang="en-US" dirty="0"/>
          </a:p>
        </p:txBody>
      </p:sp>
      <p:pic>
        <p:nvPicPr>
          <p:cNvPr id="11" name="図 10"/>
          <p:cNvPicPr/>
          <p:nvPr/>
        </p:nvPicPr>
        <p:blipFill>
          <a:blip r:embed="rId3">
            <a:extLst>
              <a:ext uri="{28A0092B-C50C-407E-A947-70E740481C1C}">
                <a14:useLocalDpi xmlns:a14="http://schemas.microsoft.com/office/drawing/2010/main" val="0"/>
              </a:ext>
            </a:extLst>
          </a:blip>
          <a:stretch>
            <a:fillRect/>
          </a:stretch>
        </p:blipFill>
        <p:spPr bwMode="auto">
          <a:xfrm>
            <a:off x="480179" y="2168218"/>
            <a:ext cx="4679950" cy="3201035"/>
          </a:xfrm>
          <a:prstGeom prst="rect">
            <a:avLst/>
          </a:prstGeom>
          <a:noFill/>
          <a:ln>
            <a:solidFill>
              <a:schemeClr val="bg1">
                <a:lumMod val="65000"/>
              </a:schemeClr>
            </a:solidFill>
          </a:ln>
        </p:spPr>
      </p:pic>
      <p:pic>
        <p:nvPicPr>
          <p:cNvPr id="12" name="図 11"/>
          <p:cNvPicPr/>
          <p:nvPr/>
        </p:nvPicPr>
        <p:blipFill>
          <a:blip r:embed="rId4" cstate="print">
            <a:extLst>
              <a:ext uri="{28A0092B-C50C-407E-A947-70E740481C1C}">
                <a14:useLocalDpi xmlns:a14="http://schemas.microsoft.com/office/drawing/2010/main" val="0"/>
              </a:ext>
            </a:extLst>
          </a:blip>
          <a:stretch>
            <a:fillRect/>
          </a:stretch>
        </p:blipFill>
        <p:spPr bwMode="auto">
          <a:xfrm>
            <a:off x="515422" y="5517232"/>
            <a:ext cx="4704650" cy="504056"/>
          </a:xfrm>
          <a:prstGeom prst="rect">
            <a:avLst/>
          </a:prstGeom>
          <a:noFill/>
          <a:ln>
            <a:noFill/>
          </a:ln>
        </p:spPr>
      </p:pic>
      <p:pic>
        <p:nvPicPr>
          <p:cNvPr id="1025"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0179" y="1556792"/>
            <a:ext cx="4739893"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9335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5-3.</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将来世代負担比率</a:t>
            </a:r>
            <a:endParaRPr kumimoji="1" lang="ja-JP" altLang="en-US" dirty="0"/>
          </a:p>
        </p:txBody>
      </p:sp>
      <p:sp>
        <p:nvSpPr>
          <p:cNvPr id="3" name="コンテンツ プレースホルダー 2"/>
          <p:cNvSpPr>
            <a:spLocks noGrp="1"/>
          </p:cNvSpPr>
          <p:nvPr>
            <p:ph idx="1"/>
          </p:nvPr>
        </p:nvSpPr>
        <p:spPr>
          <a:xfrm>
            <a:off x="5076056" y="1600200"/>
            <a:ext cx="3744416" cy="4876800"/>
          </a:xfrm>
        </p:spPr>
        <p:txBody>
          <a:bodyPr>
            <a:noAutofit/>
          </a:bodyPr>
          <a:lstStyle/>
          <a:p>
            <a:r>
              <a:rPr lang="ja-JP" altLang="en-US" sz="2000" b="1" dirty="0">
                <a:solidFill>
                  <a:srgbClr val="C00000"/>
                </a:solidFill>
              </a:rPr>
              <a:t>〇将来世代負担比率</a:t>
            </a:r>
          </a:p>
          <a:p>
            <a:pPr marL="0" indent="0">
              <a:buNone/>
            </a:pPr>
            <a:r>
              <a:rPr lang="ja-JP" altLang="en-US" sz="1800" b="1" smtClean="0">
                <a:solidFill>
                  <a:srgbClr val="C00000"/>
                </a:solidFill>
              </a:rPr>
              <a:t>　　</a:t>
            </a:r>
            <a:r>
              <a:rPr lang="ja-JP" altLang="en-US" sz="1800" b="1" dirty="0">
                <a:solidFill>
                  <a:srgbClr val="C00000"/>
                </a:solidFill>
              </a:rPr>
              <a:t>　</a:t>
            </a:r>
            <a:r>
              <a:rPr lang="ja-JP" altLang="en-US" sz="1400" u="sng" dirty="0" smtClean="0">
                <a:solidFill>
                  <a:srgbClr val="C00000"/>
                </a:solidFill>
              </a:rPr>
              <a:t>地方債</a:t>
            </a:r>
            <a:r>
              <a:rPr lang="ja-JP" altLang="en-US" sz="1400" u="sng" dirty="0">
                <a:solidFill>
                  <a:srgbClr val="C00000"/>
                </a:solidFill>
              </a:rPr>
              <a:t>残高</a:t>
            </a:r>
            <a:r>
              <a:rPr lang="en-US" altLang="ja-JP" sz="1400" u="sng" dirty="0">
                <a:solidFill>
                  <a:srgbClr val="C00000"/>
                </a:solidFill>
              </a:rPr>
              <a:t>÷</a:t>
            </a:r>
            <a:r>
              <a:rPr lang="ja-JP" altLang="en-US" sz="1400" u="sng" dirty="0">
                <a:solidFill>
                  <a:srgbClr val="C00000"/>
                </a:solidFill>
              </a:rPr>
              <a:t>有形・無形固定資産合計</a:t>
            </a:r>
          </a:p>
          <a:p>
            <a:r>
              <a:rPr lang="ja-JP" altLang="en-US" sz="1800" dirty="0" smtClean="0"/>
              <a:t>固定</a:t>
            </a:r>
            <a:r>
              <a:rPr lang="ja-JP" altLang="en-US" sz="1800" dirty="0"/>
              <a:t>資産等の社会的資本に対して、将来の償還等が必要な負債によって必要な資金を賄った</a:t>
            </a:r>
            <a:r>
              <a:rPr lang="ja-JP" altLang="en-US" sz="1800" dirty="0" smtClean="0"/>
              <a:t>割合で、社会的</a:t>
            </a:r>
            <a:r>
              <a:rPr lang="ja-JP" altLang="en-US" sz="1800" dirty="0"/>
              <a:t>資本にかかる将来世代の負担の程度を把握すること</a:t>
            </a:r>
            <a:r>
              <a:rPr lang="ja-JP" altLang="en-US" sz="1800" dirty="0" smtClean="0"/>
              <a:t>ができる。</a:t>
            </a:r>
            <a:endParaRPr lang="ja-JP" altLang="en-US" sz="1800" dirty="0">
              <a:latin typeface="+mj-ea"/>
              <a:ea typeface="+mj-ea"/>
            </a:endParaRPr>
          </a:p>
          <a:p>
            <a:r>
              <a:rPr lang="ja-JP" altLang="en-US" sz="1800" dirty="0"/>
              <a:t>流動</a:t>
            </a:r>
            <a:r>
              <a:rPr lang="ja-JP" altLang="en-US" sz="1800" dirty="0" smtClean="0"/>
              <a:t>負債を</a:t>
            </a:r>
            <a:r>
              <a:rPr lang="ja-JP" altLang="en-US" sz="1800" dirty="0"/>
              <a:t>大幅に上回る流動</a:t>
            </a:r>
            <a:r>
              <a:rPr lang="ja-JP" altLang="en-US" sz="1800" dirty="0" smtClean="0"/>
              <a:t>資産があることから、特別</a:t>
            </a:r>
            <a:r>
              <a:rPr lang="ja-JP" altLang="en-US" sz="1800" dirty="0"/>
              <a:t>区債を発行しなくて</a:t>
            </a:r>
            <a:r>
              <a:rPr lang="ja-JP" altLang="en-US" sz="1800" dirty="0" smtClean="0"/>
              <a:t>も十分</a:t>
            </a:r>
            <a:r>
              <a:rPr lang="ja-JP" altLang="en-US" sz="1800" dirty="0"/>
              <a:t>に設備</a:t>
            </a:r>
            <a:r>
              <a:rPr lang="ja-JP" altLang="en-US" sz="1800" dirty="0" smtClean="0"/>
              <a:t>投資</a:t>
            </a:r>
            <a:r>
              <a:rPr lang="ja-JP" altLang="en-US" sz="1800" dirty="0"/>
              <a:t>が</a:t>
            </a:r>
            <a:r>
              <a:rPr lang="ja-JP" altLang="en-US" sz="1800" dirty="0" smtClean="0"/>
              <a:t>可能だが、世代間の公平性をより重視する方針を採っている。</a:t>
            </a:r>
            <a:endParaRPr lang="ja-JP" altLang="en-US" sz="1800" dirty="0"/>
          </a:p>
          <a:p>
            <a:endParaRPr kumimoji="1" lang="ja-JP" altLang="en-US" sz="1800" dirty="0"/>
          </a:p>
        </p:txBody>
      </p:sp>
      <p:pic>
        <p:nvPicPr>
          <p:cNvPr id="7" name="図 6"/>
          <p:cNvPicPr/>
          <p:nvPr/>
        </p:nvPicPr>
        <p:blipFill>
          <a:blip r:embed="rId3">
            <a:extLst>
              <a:ext uri="{28A0092B-C50C-407E-A947-70E740481C1C}">
                <a14:useLocalDpi xmlns:a14="http://schemas.microsoft.com/office/drawing/2010/main" val="0"/>
              </a:ext>
            </a:extLst>
          </a:blip>
          <a:stretch>
            <a:fillRect/>
          </a:stretch>
        </p:blipFill>
        <p:spPr bwMode="auto">
          <a:xfrm>
            <a:off x="516057" y="2131849"/>
            <a:ext cx="4787900" cy="3273425"/>
          </a:xfrm>
          <a:prstGeom prst="rect">
            <a:avLst/>
          </a:prstGeom>
          <a:noFill/>
          <a:ln>
            <a:solidFill>
              <a:schemeClr val="bg1">
                <a:lumMod val="65000"/>
              </a:schemeClr>
            </a:solidFill>
          </a:ln>
        </p:spPr>
      </p:pic>
      <p:pic>
        <p:nvPicPr>
          <p:cNvPr id="10" name="図 9"/>
          <p:cNvPicPr/>
          <p:nvPr/>
        </p:nvPicPr>
        <p:blipFill>
          <a:blip r:embed="rId4">
            <a:extLst>
              <a:ext uri="{28A0092B-C50C-407E-A947-70E740481C1C}">
                <a14:useLocalDpi xmlns:a14="http://schemas.microsoft.com/office/drawing/2010/main" val="0"/>
              </a:ext>
            </a:extLst>
          </a:blip>
          <a:stretch>
            <a:fillRect/>
          </a:stretch>
        </p:blipFill>
        <p:spPr bwMode="auto">
          <a:xfrm>
            <a:off x="395536" y="5517232"/>
            <a:ext cx="6920230" cy="700405"/>
          </a:xfrm>
          <a:prstGeom prst="rect">
            <a:avLst/>
          </a:prstGeom>
          <a:noFill/>
          <a:ln>
            <a:noFill/>
          </a:ln>
        </p:spPr>
      </p:pic>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1128" y="1484784"/>
            <a:ext cx="4787900" cy="56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9553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5-4.</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基礎的財政収支</a:t>
            </a:r>
            <a:endParaRPr kumimoji="1" lang="ja-JP" altLang="en-US" dirty="0"/>
          </a:p>
        </p:txBody>
      </p:sp>
      <p:sp>
        <p:nvSpPr>
          <p:cNvPr id="3" name="コンテンツ プレースホルダー 2"/>
          <p:cNvSpPr>
            <a:spLocks noGrp="1"/>
          </p:cNvSpPr>
          <p:nvPr>
            <p:ph idx="1"/>
          </p:nvPr>
        </p:nvSpPr>
        <p:spPr>
          <a:xfrm>
            <a:off x="5364088" y="1600200"/>
            <a:ext cx="3322712" cy="4876800"/>
          </a:xfrm>
        </p:spPr>
        <p:txBody>
          <a:bodyPr>
            <a:normAutofit/>
          </a:bodyPr>
          <a:lstStyle/>
          <a:p>
            <a:r>
              <a:rPr lang="ja-JP" altLang="en-US" sz="1800" b="1" dirty="0">
                <a:solidFill>
                  <a:srgbClr val="C00000"/>
                </a:solidFill>
              </a:rPr>
              <a:t>〇基礎的財政収支</a:t>
            </a:r>
          </a:p>
          <a:p>
            <a:pPr marL="0" indent="0">
              <a:buNone/>
            </a:pPr>
            <a:r>
              <a:rPr lang="ja-JP" altLang="en-US" sz="1400" dirty="0" smtClean="0">
                <a:solidFill>
                  <a:srgbClr val="C00000"/>
                </a:solidFill>
              </a:rPr>
              <a:t>　　　</a:t>
            </a:r>
            <a:r>
              <a:rPr lang="ja-JP" altLang="en-US" sz="1400" dirty="0">
                <a:solidFill>
                  <a:srgbClr val="C00000"/>
                </a:solidFill>
              </a:rPr>
              <a:t>　</a:t>
            </a:r>
            <a:r>
              <a:rPr lang="ja-JP" altLang="en-US" sz="1400" u="sng" dirty="0">
                <a:solidFill>
                  <a:srgbClr val="C00000"/>
                </a:solidFill>
              </a:rPr>
              <a:t>業務活動収支</a:t>
            </a:r>
            <a:r>
              <a:rPr lang="en-US" altLang="ja-JP" sz="1400" u="sng" dirty="0">
                <a:solidFill>
                  <a:srgbClr val="C00000"/>
                </a:solidFill>
              </a:rPr>
              <a:t>※</a:t>
            </a:r>
            <a:r>
              <a:rPr lang="ja-JP" altLang="en-US" sz="1400" u="sng" dirty="0">
                <a:solidFill>
                  <a:srgbClr val="C00000"/>
                </a:solidFill>
              </a:rPr>
              <a:t>＋投資活動収支</a:t>
            </a:r>
          </a:p>
          <a:p>
            <a:pPr marL="0" indent="0">
              <a:buNone/>
            </a:pPr>
            <a:r>
              <a:rPr lang="ja-JP" altLang="en-US" sz="1400" b="1" dirty="0" smtClean="0">
                <a:solidFill>
                  <a:srgbClr val="C00000"/>
                </a:solidFill>
              </a:rPr>
              <a:t>　　　</a:t>
            </a:r>
            <a:r>
              <a:rPr lang="ja-JP" altLang="en-US" sz="1400" b="1" dirty="0">
                <a:solidFill>
                  <a:srgbClr val="C00000"/>
                </a:solidFill>
              </a:rPr>
              <a:t>　</a:t>
            </a:r>
            <a:r>
              <a:rPr lang="en-US" altLang="ja-JP" sz="1100" dirty="0" smtClean="0">
                <a:solidFill>
                  <a:srgbClr val="C00000"/>
                </a:solidFill>
              </a:rPr>
              <a:t>※</a:t>
            </a:r>
            <a:r>
              <a:rPr lang="ja-JP" altLang="en-US" sz="1100" dirty="0">
                <a:solidFill>
                  <a:srgbClr val="C00000"/>
                </a:solidFill>
              </a:rPr>
              <a:t>　支払利息支出を除く。</a:t>
            </a:r>
          </a:p>
          <a:p>
            <a:r>
              <a:rPr lang="ja-JP" altLang="en-US" sz="1800" dirty="0" smtClean="0"/>
              <a:t>その</a:t>
            </a:r>
            <a:r>
              <a:rPr lang="ja-JP" altLang="en-US" sz="1800" dirty="0"/>
              <a:t>時点で必要とされる行政サービスや社会資本整備にかかる経費を、その時点の税収や国・都からの収入でどれだけ賄えているかを把握することが</a:t>
            </a:r>
            <a:r>
              <a:rPr lang="ja-JP" altLang="en-US" sz="1800" dirty="0" smtClean="0"/>
              <a:t>できる。</a:t>
            </a:r>
            <a:endParaRPr lang="ja-JP" altLang="en-US" sz="1800" dirty="0">
              <a:latin typeface="+mj-ea"/>
              <a:ea typeface="+mj-ea"/>
            </a:endParaRPr>
          </a:p>
          <a:p>
            <a:r>
              <a:rPr lang="ja-JP" altLang="en-US" sz="1800" dirty="0">
                <a:latin typeface="+mj-ea"/>
                <a:ea typeface="+mj-ea"/>
              </a:rPr>
              <a:t>世田谷区の基礎的財政収支は、</a:t>
            </a:r>
            <a:r>
              <a:rPr lang="en-US" altLang="ja-JP" sz="1800" dirty="0">
                <a:latin typeface="+mj-ea"/>
                <a:ea typeface="+mj-ea"/>
              </a:rPr>
              <a:t>105</a:t>
            </a:r>
            <a:r>
              <a:rPr lang="ja-JP" altLang="en-US" sz="1800" dirty="0">
                <a:latin typeface="+mj-ea"/>
                <a:ea typeface="+mj-ea"/>
              </a:rPr>
              <a:t>億円であり</a:t>
            </a:r>
            <a:r>
              <a:rPr lang="ja-JP" altLang="en-US" sz="1800" dirty="0" smtClean="0">
                <a:latin typeface="+mj-ea"/>
                <a:ea typeface="+mj-ea"/>
              </a:rPr>
              <a:t>、平成</a:t>
            </a:r>
            <a:r>
              <a:rPr lang="en-US" altLang="ja-JP" sz="1800" dirty="0">
                <a:latin typeface="+mj-ea"/>
                <a:ea typeface="+mj-ea"/>
              </a:rPr>
              <a:t>30</a:t>
            </a:r>
            <a:r>
              <a:rPr lang="ja-JP" altLang="en-US" sz="1800" dirty="0">
                <a:latin typeface="+mj-ea"/>
                <a:ea typeface="+mj-ea"/>
              </a:rPr>
              <a:t>年度は、税収等で必要な経費を十分に賄えていると</a:t>
            </a:r>
            <a:r>
              <a:rPr lang="ja-JP" altLang="en-US" sz="1800" dirty="0" smtClean="0">
                <a:latin typeface="+mj-ea"/>
                <a:ea typeface="+mj-ea"/>
              </a:rPr>
              <a:t>言える。</a:t>
            </a:r>
            <a:endParaRPr lang="en-US" altLang="ja-JP" sz="1800" dirty="0" smtClean="0">
              <a:latin typeface="+mj-ea"/>
              <a:ea typeface="+mj-ea"/>
            </a:endParaRPr>
          </a:p>
          <a:p>
            <a:r>
              <a:rPr lang="ja-JP" altLang="en-US" sz="1800" dirty="0" smtClean="0">
                <a:latin typeface="+mj-ea"/>
                <a:ea typeface="+mj-ea"/>
              </a:rPr>
              <a:t>ただし</a:t>
            </a:r>
            <a:r>
              <a:rPr lang="ja-JP" altLang="en-US" sz="1800" dirty="0">
                <a:latin typeface="+mj-ea"/>
                <a:ea typeface="+mj-ea"/>
              </a:rPr>
              <a:t>、将来に備えた</a:t>
            </a:r>
            <a:r>
              <a:rPr lang="ja-JP" altLang="en-US" sz="1800" dirty="0"/>
              <a:t>投資支出が消極的になっていないかという点に留意が</a:t>
            </a:r>
            <a:r>
              <a:rPr lang="ja-JP" altLang="en-US" sz="1800" dirty="0" smtClean="0"/>
              <a:t>必要</a:t>
            </a:r>
            <a:r>
              <a:rPr lang="ja-JP" altLang="en-US" sz="1800" dirty="0"/>
              <a:t>である</a:t>
            </a:r>
            <a:r>
              <a:rPr lang="ja-JP" altLang="en-US" sz="1800" dirty="0" smtClean="0"/>
              <a:t>。</a:t>
            </a:r>
            <a:endParaRPr lang="ja-JP" altLang="en-US" sz="1800" dirty="0"/>
          </a:p>
          <a:p>
            <a:endParaRPr kumimoji="1" lang="ja-JP" altLang="en-US" sz="1800" dirty="0"/>
          </a:p>
        </p:txBody>
      </p:sp>
      <p:pic>
        <p:nvPicPr>
          <p:cNvPr id="7" name="図 6">
            <a:extLst>
              <a:ext uri="{FF2B5EF4-FFF2-40B4-BE49-F238E27FC236}">
                <a16:creationId xmlns:a16="http://schemas.microsoft.com/office/drawing/2014/main" xmlns="" id="{8179DD88-98A1-4D22-950A-4C7CE34F7728}"/>
              </a:ext>
            </a:extLst>
          </p:cNvPr>
          <p:cNvPicPr/>
          <p:nvPr/>
        </p:nvPicPr>
        <p:blipFill>
          <a:blip r:embed="rId3">
            <a:extLst>
              <a:ext uri="{28A0092B-C50C-407E-A947-70E740481C1C}">
                <a14:useLocalDpi xmlns:a14="http://schemas.microsoft.com/office/drawing/2010/main" val="0"/>
              </a:ext>
            </a:extLst>
          </a:blip>
          <a:stretch>
            <a:fillRect/>
          </a:stretch>
        </p:blipFill>
        <p:spPr>
          <a:xfrm>
            <a:off x="461829" y="2293039"/>
            <a:ext cx="4819650" cy="2964815"/>
          </a:xfrm>
          <a:prstGeom prst="rect">
            <a:avLst/>
          </a:prstGeom>
          <a:ln>
            <a:solidFill>
              <a:schemeClr val="bg1">
                <a:lumMod val="65000"/>
              </a:schemeClr>
            </a:solidFill>
          </a:ln>
        </p:spPr>
      </p:pic>
      <p:pic>
        <p:nvPicPr>
          <p:cNvPr id="8" name="図 7"/>
          <p:cNvPicPr/>
          <p:nvPr/>
        </p:nvPicPr>
        <p:blipFill>
          <a:blip r:embed="rId4">
            <a:extLst>
              <a:ext uri="{28A0092B-C50C-407E-A947-70E740481C1C}">
                <a14:useLocalDpi xmlns:a14="http://schemas.microsoft.com/office/drawing/2010/main" val="0"/>
              </a:ext>
            </a:extLst>
          </a:blip>
          <a:srcRect/>
          <a:stretch>
            <a:fillRect/>
          </a:stretch>
        </p:blipFill>
        <p:spPr bwMode="auto">
          <a:xfrm>
            <a:off x="479609" y="1705664"/>
            <a:ext cx="4823460" cy="516255"/>
          </a:xfrm>
          <a:prstGeom prst="rect">
            <a:avLst/>
          </a:prstGeom>
          <a:noFill/>
          <a:ln>
            <a:noFill/>
          </a:ln>
        </p:spPr>
      </p:pic>
      <p:pic>
        <p:nvPicPr>
          <p:cNvPr id="9" name="図 8"/>
          <p:cNvPicPr/>
          <p:nvPr/>
        </p:nvPicPr>
        <p:blipFill>
          <a:blip r:embed="rId5" cstate="print">
            <a:extLst>
              <a:ext uri="{28A0092B-C50C-407E-A947-70E740481C1C}">
                <a14:useLocalDpi xmlns:a14="http://schemas.microsoft.com/office/drawing/2010/main" val="0"/>
              </a:ext>
            </a:extLst>
          </a:blip>
          <a:stretch>
            <a:fillRect/>
          </a:stretch>
        </p:blipFill>
        <p:spPr bwMode="auto">
          <a:xfrm>
            <a:off x="251520" y="5445224"/>
            <a:ext cx="5112568" cy="432048"/>
          </a:xfrm>
          <a:prstGeom prst="rect">
            <a:avLst/>
          </a:prstGeom>
          <a:noFill/>
          <a:ln>
            <a:noFill/>
          </a:ln>
        </p:spPr>
      </p:pic>
    </p:spTree>
    <p:extLst>
      <p:ext uri="{BB962C8B-B14F-4D97-AF65-F5344CB8AC3E}">
        <p14:creationId xmlns:p14="http://schemas.microsoft.com/office/powerpoint/2010/main" val="34867494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5-5.</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住民</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一人</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a:t>
            </a:r>
            <a:r>
              <a:rPr lang="ja-JP" altLang="ja-JP" dirty="0" smtClean="0">
                <a:latin typeface="メイリオ" panose="020B0604030504040204" pitchFamily="50" charset="-128"/>
                <a:ea typeface="メイリオ" panose="020B0604030504040204" pitchFamily="50" charset="-128"/>
                <a:cs typeface="メイリオ" panose="020B0604030504040204" pitchFamily="50" charset="-128"/>
              </a:rPr>
              <a:t>たり</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行政コスト</a:t>
            </a:r>
            <a:endParaRPr kumimoji="1" lang="ja-JP" altLang="en-US" dirty="0"/>
          </a:p>
        </p:txBody>
      </p:sp>
      <p:sp>
        <p:nvSpPr>
          <p:cNvPr id="3" name="コンテンツ プレースホルダー 2"/>
          <p:cNvSpPr>
            <a:spLocks noGrp="1"/>
          </p:cNvSpPr>
          <p:nvPr>
            <p:ph idx="1"/>
          </p:nvPr>
        </p:nvSpPr>
        <p:spPr>
          <a:xfrm>
            <a:off x="5436096" y="1600200"/>
            <a:ext cx="3250704" cy="4876800"/>
          </a:xfrm>
        </p:spPr>
        <p:txBody>
          <a:bodyPr>
            <a:normAutofit fontScale="70000" lnSpcReduction="20000"/>
          </a:bodyPr>
          <a:lstStyle/>
          <a:p>
            <a:r>
              <a:rPr lang="ja-JP" altLang="en-US" sz="2600" b="1" dirty="0">
                <a:solidFill>
                  <a:srgbClr val="C00000"/>
                </a:solidFill>
              </a:rPr>
              <a:t>〇住民一人あたり行政コスト</a:t>
            </a:r>
          </a:p>
          <a:p>
            <a:pPr marL="0" indent="0">
              <a:buNone/>
            </a:pPr>
            <a:r>
              <a:rPr lang="ja-JP" altLang="en-US" sz="2200" dirty="0" smtClean="0">
                <a:solidFill>
                  <a:srgbClr val="C00000"/>
                </a:solidFill>
              </a:rPr>
              <a:t>　　</a:t>
            </a:r>
            <a:r>
              <a:rPr lang="ja-JP" altLang="en-US" sz="2200" dirty="0">
                <a:solidFill>
                  <a:srgbClr val="C00000"/>
                </a:solidFill>
              </a:rPr>
              <a:t>　</a:t>
            </a:r>
            <a:r>
              <a:rPr lang="ja-JP" altLang="en-US" sz="2200" u="sng" dirty="0">
                <a:solidFill>
                  <a:srgbClr val="C00000"/>
                </a:solidFill>
              </a:rPr>
              <a:t>純行政コスト</a:t>
            </a:r>
            <a:r>
              <a:rPr lang="en-US" altLang="ja-JP" sz="2200" u="sng" dirty="0">
                <a:solidFill>
                  <a:srgbClr val="C00000"/>
                </a:solidFill>
              </a:rPr>
              <a:t>÷</a:t>
            </a:r>
            <a:r>
              <a:rPr lang="ja-JP" altLang="en-US" sz="2200" u="sng" dirty="0">
                <a:solidFill>
                  <a:srgbClr val="C00000"/>
                </a:solidFill>
              </a:rPr>
              <a:t>人口</a:t>
            </a:r>
          </a:p>
          <a:p>
            <a:r>
              <a:rPr lang="ja-JP" altLang="en-US" sz="2300" dirty="0" smtClean="0"/>
              <a:t>行政</a:t>
            </a:r>
            <a:r>
              <a:rPr lang="ja-JP" altLang="en-US" sz="2300" dirty="0"/>
              <a:t>活動の効率性を</a:t>
            </a:r>
            <a:r>
              <a:rPr lang="ja-JP" altLang="en-US" sz="2300" dirty="0" smtClean="0"/>
              <a:t>示す指標。</a:t>
            </a:r>
            <a:endParaRPr lang="en-US" altLang="ja-JP" sz="2300" dirty="0" smtClean="0"/>
          </a:p>
          <a:p>
            <a:r>
              <a:rPr lang="ja-JP" altLang="en-US" sz="2300" dirty="0" smtClean="0"/>
              <a:t>全体的</a:t>
            </a:r>
            <a:r>
              <a:rPr lang="ja-JP" altLang="en-US" sz="2300" dirty="0"/>
              <a:t>な傾向と</a:t>
            </a:r>
            <a:r>
              <a:rPr lang="ja-JP" altLang="en-US" sz="2300" dirty="0">
                <a:latin typeface="+mj-ea"/>
                <a:ea typeface="+mj-ea"/>
              </a:rPr>
              <a:t>して、人口に比例して減少して</a:t>
            </a:r>
            <a:r>
              <a:rPr lang="ja-JP" altLang="en-US" sz="2300" dirty="0" smtClean="0">
                <a:latin typeface="+mj-ea"/>
                <a:ea typeface="+mj-ea"/>
              </a:rPr>
              <a:t>いる。</a:t>
            </a:r>
            <a:r>
              <a:rPr lang="ja-JP" altLang="en-US" sz="2300" dirty="0">
                <a:latin typeface="+mj-ea"/>
                <a:ea typeface="+mj-ea"/>
              </a:rPr>
              <a:t>これは、行政コストの多くが固定費で占められていることに</a:t>
            </a:r>
            <a:r>
              <a:rPr lang="ja-JP" altLang="en-US" sz="2300" dirty="0" smtClean="0">
                <a:latin typeface="+mj-ea"/>
                <a:ea typeface="+mj-ea"/>
              </a:rPr>
              <a:t>起因する。</a:t>
            </a:r>
            <a:endParaRPr lang="ja-JP" altLang="en-US" sz="2300" dirty="0">
              <a:latin typeface="+mj-ea"/>
              <a:ea typeface="+mj-ea"/>
            </a:endParaRPr>
          </a:p>
          <a:p>
            <a:r>
              <a:rPr lang="ja-JP" altLang="en-US" sz="2300" dirty="0" smtClean="0">
                <a:latin typeface="+mj-ea"/>
                <a:ea typeface="+mj-ea"/>
              </a:rPr>
              <a:t>他</a:t>
            </a:r>
            <a:r>
              <a:rPr lang="ja-JP" altLang="en-US" sz="2300" dirty="0">
                <a:latin typeface="+mj-ea"/>
                <a:ea typeface="+mj-ea"/>
              </a:rPr>
              <a:t>区と比較して効率的な行政活動を行っているように</a:t>
            </a:r>
            <a:r>
              <a:rPr lang="ja-JP" altLang="en-US" sz="2300" dirty="0" smtClean="0">
                <a:latin typeface="+mj-ea"/>
                <a:ea typeface="+mj-ea"/>
              </a:rPr>
              <a:t>思われるが、</a:t>
            </a:r>
            <a:r>
              <a:rPr lang="ja-JP" altLang="en-US" sz="2300" dirty="0">
                <a:latin typeface="+mj-ea"/>
                <a:ea typeface="+mj-ea"/>
              </a:rPr>
              <a:t>これは世田谷区の人口の多さに起因するものであり</a:t>
            </a:r>
            <a:r>
              <a:rPr lang="ja-JP" altLang="en-US" sz="2300" dirty="0" smtClean="0">
                <a:latin typeface="+mj-ea"/>
                <a:ea typeface="+mj-ea"/>
              </a:rPr>
              <a:t>、</a:t>
            </a:r>
            <a:r>
              <a:rPr lang="ja-JP" altLang="en-US" sz="2300" dirty="0" smtClean="0"/>
              <a:t>実際</a:t>
            </a:r>
            <a:r>
              <a:rPr lang="ja-JP" altLang="en-US" sz="2300" dirty="0"/>
              <a:t>は他区並みの水準</a:t>
            </a:r>
            <a:r>
              <a:rPr lang="ja-JP" altLang="en-US" sz="2300" dirty="0" smtClean="0"/>
              <a:t>であると考えられる。引き続き、行政</a:t>
            </a:r>
            <a:r>
              <a:rPr lang="ja-JP" altLang="en-US" sz="2300" dirty="0"/>
              <a:t>活動の効率化を目指していく必要が</a:t>
            </a:r>
            <a:r>
              <a:rPr lang="ja-JP" altLang="en-US" sz="2300" dirty="0" smtClean="0"/>
              <a:t>ある。</a:t>
            </a:r>
            <a:endParaRPr lang="ja-JP" altLang="en-US" sz="2300" dirty="0"/>
          </a:p>
          <a:p>
            <a:r>
              <a:rPr lang="ja-JP" altLang="en-US" sz="2300" dirty="0" smtClean="0"/>
              <a:t>今</a:t>
            </a:r>
            <a:r>
              <a:rPr lang="ja-JP" altLang="en-US" sz="2300" dirty="0"/>
              <a:t>以上に一人あたり</a:t>
            </a:r>
            <a:r>
              <a:rPr lang="ja-JP" altLang="en-US" sz="2300" dirty="0">
                <a:latin typeface="+mj-ea"/>
                <a:ea typeface="+mj-ea"/>
              </a:rPr>
              <a:t>行政コストを低減しようとするのであれば、従来とは異なる視点で事業の見直しや</a:t>
            </a:r>
            <a:r>
              <a:rPr lang="en-US" altLang="ja-JP" sz="2300" dirty="0">
                <a:latin typeface="+mj-ea"/>
                <a:ea typeface="+mj-ea"/>
              </a:rPr>
              <a:t>IT</a:t>
            </a:r>
            <a:r>
              <a:rPr lang="ja-JP" altLang="en-US" sz="2300" dirty="0">
                <a:latin typeface="+mj-ea"/>
                <a:ea typeface="+mj-ea"/>
              </a:rPr>
              <a:t>ツール</a:t>
            </a:r>
            <a:r>
              <a:rPr lang="ja-JP" altLang="en-US" sz="2300" dirty="0"/>
              <a:t>、包括管理委託をはじめとした新たな行政手法を取り入れるなど様々な試みで、行政経営改革を推進する必要が</a:t>
            </a:r>
            <a:r>
              <a:rPr lang="ja-JP" altLang="en-US" sz="2300" dirty="0" smtClean="0"/>
              <a:t>ある。</a:t>
            </a:r>
            <a:endParaRPr lang="ja-JP" altLang="en-US" sz="2300" dirty="0"/>
          </a:p>
          <a:p>
            <a:endParaRPr kumimoji="1" lang="ja-JP" altLang="en-US" dirty="0"/>
          </a:p>
        </p:txBody>
      </p:sp>
      <p:pic>
        <p:nvPicPr>
          <p:cNvPr id="9" name="図 8"/>
          <p:cNvPicPr/>
          <p:nvPr/>
        </p:nvPicPr>
        <p:blipFill>
          <a:blip r:embed="rId3">
            <a:extLst>
              <a:ext uri="{28A0092B-C50C-407E-A947-70E740481C1C}">
                <a14:useLocalDpi xmlns:a14="http://schemas.microsoft.com/office/drawing/2010/main" val="0"/>
              </a:ext>
            </a:extLst>
          </a:blip>
          <a:stretch>
            <a:fillRect/>
          </a:stretch>
        </p:blipFill>
        <p:spPr bwMode="auto">
          <a:xfrm>
            <a:off x="539552" y="1542062"/>
            <a:ext cx="4679950" cy="434340"/>
          </a:xfrm>
          <a:prstGeom prst="rect">
            <a:avLst/>
          </a:prstGeom>
          <a:noFill/>
          <a:ln>
            <a:solidFill>
              <a:schemeClr val="tx1"/>
            </a:solidFill>
          </a:ln>
        </p:spPr>
      </p:pic>
      <p:pic>
        <p:nvPicPr>
          <p:cNvPr id="12" name="図 11"/>
          <p:cNvPicPr/>
          <p:nvPr/>
        </p:nvPicPr>
        <p:blipFill>
          <a:blip r:embed="rId4">
            <a:extLst>
              <a:ext uri="{28A0092B-C50C-407E-A947-70E740481C1C}">
                <a14:useLocalDpi xmlns:a14="http://schemas.microsoft.com/office/drawing/2010/main" val="0"/>
              </a:ext>
            </a:extLst>
          </a:blip>
          <a:stretch>
            <a:fillRect/>
          </a:stretch>
        </p:blipFill>
        <p:spPr bwMode="auto">
          <a:xfrm>
            <a:off x="539552" y="2172617"/>
            <a:ext cx="4679950" cy="3167380"/>
          </a:xfrm>
          <a:prstGeom prst="rect">
            <a:avLst/>
          </a:prstGeom>
          <a:noFill/>
          <a:ln>
            <a:solidFill>
              <a:schemeClr val="bg1">
                <a:lumMod val="65000"/>
              </a:schemeClr>
            </a:solidFill>
          </a:ln>
        </p:spPr>
      </p:pic>
      <p:pic>
        <p:nvPicPr>
          <p:cNvPr id="13" name="図 12"/>
          <p:cNvPicPr/>
          <p:nvPr/>
        </p:nvPicPr>
        <p:blipFill>
          <a:blip r:embed="rId5" cstate="print">
            <a:extLst>
              <a:ext uri="{28A0092B-C50C-407E-A947-70E740481C1C}">
                <a14:useLocalDpi xmlns:a14="http://schemas.microsoft.com/office/drawing/2010/main" val="0"/>
              </a:ext>
            </a:extLst>
          </a:blip>
          <a:stretch>
            <a:fillRect/>
          </a:stretch>
        </p:blipFill>
        <p:spPr bwMode="auto">
          <a:xfrm>
            <a:off x="539552" y="5445225"/>
            <a:ext cx="5040560" cy="432047"/>
          </a:xfrm>
          <a:prstGeom prst="rect">
            <a:avLst/>
          </a:prstGeom>
          <a:noFill/>
          <a:ln>
            <a:noFill/>
          </a:ln>
        </p:spPr>
      </p:pic>
    </p:spTree>
    <p:extLst>
      <p:ext uri="{BB962C8B-B14F-4D97-AF65-F5344CB8AC3E}">
        <p14:creationId xmlns:p14="http://schemas.microsoft.com/office/powerpoint/2010/main" val="990165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5-6.</a:t>
            </a:r>
            <a:r>
              <a:rPr lang="ja-JP" altLang="ja-JP" dirty="0">
                <a:latin typeface="メイリオ" panose="020B0604030504040204" pitchFamily="50" charset="-128"/>
                <a:ea typeface="メイリオ" panose="020B0604030504040204" pitchFamily="50" charset="-128"/>
                <a:cs typeface="メイリオ" panose="020B0604030504040204" pitchFamily="50" charset="-128"/>
              </a:rPr>
              <a:t>受益者負担比率</a:t>
            </a:r>
            <a:endParaRPr kumimoji="1" lang="ja-JP" altLang="en-US" dirty="0"/>
          </a:p>
        </p:txBody>
      </p:sp>
      <p:sp>
        <p:nvSpPr>
          <p:cNvPr id="3" name="コンテンツ プレースホルダー 2"/>
          <p:cNvSpPr>
            <a:spLocks noGrp="1"/>
          </p:cNvSpPr>
          <p:nvPr>
            <p:ph idx="1"/>
          </p:nvPr>
        </p:nvSpPr>
        <p:spPr>
          <a:xfrm>
            <a:off x="5436096" y="1600200"/>
            <a:ext cx="3250704" cy="4876800"/>
          </a:xfrm>
        </p:spPr>
        <p:txBody>
          <a:bodyPr>
            <a:normAutofit/>
          </a:bodyPr>
          <a:lstStyle/>
          <a:p>
            <a:r>
              <a:rPr lang="ja-JP" altLang="en-US" sz="1800" b="1" dirty="0">
                <a:solidFill>
                  <a:srgbClr val="C00000"/>
                </a:solidFill>
              </a:rPr>
              <a:t>〇受益者負担比率</a:t>
            </a:r>
          </a:p>
          <a:p>
            <a:pPr marL="0" indent="0">
              <a:buNone/>
            </a:pPr>
            <a:r>
              <a:rPr lang="ja-JP" altLang="en-US" sz="1400" dirty="0" smtClean="0">
                <a:solidFill>
                  <a:srgbClr val="C00000"/>
                </a:solidFill>
              </a:rPr>
              <a:t>　　　</a:t>
            </a:r>
            <a:r>
              <a:rPr lang="ja-JP" altLang="en-US" sz="1400" dirty="0">
                <a:solidFill>
                  <a:srgbClr val="C00000"/>
                </a:solidFill>
              </a:rPr>
              <a:t>　</a:t>
            </a:r>
            <a:r>
              <a:rPr lang="ja-JP" altLang="en-US" sz="1400" u="sng" dirty="0">
                <a:solidFill>
                  <a:srgbClr val="C00000"/>
                </a:solidFill>
              </a:rPr>
              <a:t>経常収益</a:t>
            </a:r>
            <a:r>
              <a:rPr lang="en-US" altLang="ja-JP" sz="1400" u="sng" dirty="0">
                <a:solidFill>
                  <a:srgbClr val="C00000"/>
                </a:solidFill>
              </a:rPr>
              <a:t>÷</a:t>
            </a:r>
            <a:r>
              <a:rPr lang="ja-JP" altLang="en-US" sz="1400" u="sng" dirty="0">
                <a:solidFill>
                  <a:srgbClr val="C00000"/>
                </a:solidFill>
              </a:rPr>
              <a:t>経常費用</a:t>
            </a:r>
          </a:p>
          <a:p>
            <a:r>
              <a:rPr lang="ja-JP" altLang="en-US" sz="1800" dirty="0" smtClean="0">
                <a:latin typeface="+mj-ea"/>
                <a:ea typeface="+mj-ea"/>
              </a:rPr>
              <a:t>行政</a:t>
            </a:r>
            <a:r>
              <a:rPr lang="ja-JP" altLang="en-US" sz="1800" dirty="0">
                <a:latin typeface="+mj-ea"/>
                <a:ea typeface="+mj-ea"/>
              </a:rPr>
              <a:t>サービスの費用が受益者によってどの程度賄われているのかを</a:t>
            </a:r>
            <a:r>
              <a:rPr lang="ja-JP" altLang="en-US" sz="1800" dirty="0" smtClean="0">
                <a:latin typeface="+mj-ea"/>
                <a:ea typeface="+mj-ea"/>
              </a:rPr>
              <a:t>示す指標。</a:t>
            </a:r>
            <a:endParaRPr lang="en-US" altLang="ja-JP" sz="1800" dirty="0" smtClean="0">
              <a:latin typeface="+mj-ea"/>
              <a:ea typeface="+mj-ea"/>
            </a:endParaRPr>
          </a:p>
          <a:p>
            <a:r>
              <a:rPr lang="ja-JP" altLang="en-US" sz="1800" dirty="0" smtClean="0">
                <a:latin typeface="+mj-ea"/>
                <a:ea typeface="+mj-ea"/>
              </a:rPr>
              <a:t>低いほど行政</a:t>
            </a:r>
            <a:r>
              <a:rPr lang="ja-JP" altLang="en-US" sz="1800" dirty="0">
                <a:latin typeface="+mj-ea"/>
                <a:ea typeface="+mj-ea"/>
              </a:rPr>
              <a:t>サービスを享受している受益者に負担をさせていないことを示して</a:t>
            </a:r>
            <a:r>
              <a:rPr lang="ja-JP" altLang="en-US" sz="1800" dirty="0" smtClean="0">
                <a:latin typeface="+mj-ea"/>
                <a:ea typeface="+mj-ea"/>
              </a:rPr>
              <a:t>いる。</a:t>
            </a:r>
            <a:endParaRPr lang="ja-JP" altLang="en-US" sz="1800" dirty="0">
              <a:latin typeface="+mj-ea"/>
              <a:ea typeface="+mj-ea"/>
            </a:endParaRPr>
          </a:p>
          <a:p>
            <a:r>
              <a:rPr lang="ja-JP" altLang="en-US" sz="1800" dirty="0" smtClean="0">
                <a:latin typeface="+mj-ea"/>
                <a:ea typeface="+mj-ea"/>
              </a:rPr>
              <a:t>今後</a:t>
            </a:r>
            <a:r>
              <a:rPr lang="ja-JP" altLang="en-US" sz="1800" dirty="0">
                <a:latin typeface="+mj-ea"/>
                <a:ea typeface="+mj-ea"/>
              </a:rPr>
              <a:t>の社会情勢の変化に伴い、行政サービスを維持するために求められる受益者負担が変化してくると</a:t>
            </a:r>
            <a:r>
              <a:rPr lang="ja-JP" altLang="en-US" sz="1800" dirty="0" smtClean="0">
                <a:latin typeface="+mj-ea"/>
                <a:ea typeface="+mj-ea"/>
              </a:rPr>
              <a:t>考えられるため、公共</a:t>
            </a:r>
            <a:r>
              <a:rPr lang="ja-JP" altLang="en-US" sz="1800" dirty="0">
                <a:latin typeface="+mj-ea"/>
                <a:ea typeface="+mj-ea"/>
              </a:rPr>
              <a:t>施設や受益者負担の適正な在り方を模索して</a:t>
            </a:r>
            <a:r>
              <a:rPr lang="ja-JP" altLang="en-US" sz="1800" dirty="0" smtClean="0">
                <a:latin typeface="+mj-ea"/>
                <a:ea typeface="+mj-ea"/>
              </a:rPr>
              <a:t>いく必要がある</a:t>
            </a:r>
            <a:r>
              <a:rPr lang="ja-JP" altLang="en-US" sz="1800" dirty="0" smtClean="0"/>
              <a:t>。</a:t>
            </a:r>
            <a:endParaRPr lang="ja-JP" altLang="en-US" sz="1800" dirty="0"/>
          </a:p>
          <a:p>
            <a:endParaRPr kumimoji="1" lang="ja-JP" altLang="en-US" sz="1800" dirty="0"/>
          </a:p>
        </p:txBody>
      </p:sp>
      <p:pic>
        <p:nvPicPr>
          <p:cNvPr id="5" name="図 4"/>
          <p:cNvPicPr/>
          <p:nvPr/>
        </p:nvPicPr>
        <p:blipFill>
          <a:blip r:embed="rId3">
            <a:extLst>
              <a:ext uri="{28A0092B-C50C-407E-A947-70E740481C1C}">
                <a14:useLocalDpi xmlns:a14="http://schemas.microsoft.com/office/drawing/2010/main" val="0"/>
              </a:ext>
            </a:extLst>
          </a:blip>
          <a:stretch>
            <a:fillRect/>
          </a:stretch>
        </p:blipFill>
        <p:spPr bwMode="auto">
          <a:xfrm>
            <a:off x="544632" y="2119312"/>
            <a:ext cx="4554855" cy="3114675"/>
          </a:xfrm>
          <a:prstGeom prst="rect">
            <a:avLst/>
          </a:prstGeom>
          <a:noFill/>
          <a:ln>
            <a:solidFill>
              <a:schemeClr val="bg1">
                <a:lumMod val="65000"/>
              </a:schemeClr>
            </a:solidFill>
          </a:ln>
        </p:spPr>
      </p:pic>
      <p:pic>
        <p:nvPicPr>
          <p:cNvPr id="7" name="図 6"/>
          <p:cNvPicPr/>
          <p:nvPr/>
        </p:nvPicPr>
        <p:blipFill>
          <a:blip r:embed="rId4" cstate="print">
            <a:extLst>
              <a:ext uri="{28A0092B-C50C-407E-A947-70E740481C1C}">
                <a14:useLocalDpi xmlns:a14="http://schemas.microsoft.com/office/drawing/2010/main" val="0"/>
              </a:ext>
            </a:extLst>
          </a:blip>
          <a:stretch>
            <a:fillRect/>
          </a:stretch>
        </p:blipFill>
        <p:spPr bwMode="auto">
          <a:xfrm>
            <a:off x="323529" y="5373216"/>
            <a:ext cx="5256584" cy="432048"/>
          </a:xfrm>
          <a:prstGeom prst="rect">
            <a:avLst/>
          </a:prstGeom>
          <a:noFill/>
          <a:ln>
            <a:noFill/>
          </a:ln>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196" y="1484784"/>
            <a:ext cx="4771883" cy="510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76509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5-7.</a:t>
            </a:r>
            <a:r>
              <a:rPr kumimoji="1" lang="ja-JP" altLang="en-US" dirty="0" smtClean="0"/>
              <a:t>自治体間比較（セグメント分析）</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①網羅性</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4320" lvl="1" indent="0">
              <a:buNone/>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ストック</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・フルコスト情報を含めた財務情報に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よる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4320" lvl="1" indent="0">
              <a:buNone/>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比較ができないか</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簡易性</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4320" lvl="1" indent="0">
              <a:buNone/>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比較</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のために労力をかけずに、原則公表数値に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よる</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4320" lvl="1" indent="0">
              <a:buNone/>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比較ができないか</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継続性</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74320" lvl="1" indent="0">
              <a:buNone/>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毎会計</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年度、継続的な</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比較ができないか</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274320" lvl="1" indent="0">
              <a:buNone/>
            </a:pP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右矢印 3"/>
          <p:cNvSpPr/>
          <p:nvPr/>
        </p:nvSpPr>
        <p:spPr>
          <a:xfrm>
            <a:off x="899592" y="5158246"/>
            <a:ext cx="864096"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2195736" y="4998467"/>
            <a:ext cx="4536504" cy="1015663"/>
          </a:xfrm>
          <a:prstGeom prst="rect">
            <a:avLst/>
          </a:prstGeom>
          <a:noFill/>
        </p:spPr>
        <p:txBody>
          <a:bodyPr wrap="square" rtlCol="0">
            <a:spAutoFit/>
          </a:bodyPr>
          <a:lstStyle/>
          <a:p>
            <a:r>
              <a:rPr lang="ja-JP" altLang="en-US" sz="2000" b="1" dirty="0">
                <a:solidFill>
                  <a:srgbClr val="C00000"/>
                </a:solidFill>
              </a:rPr>
              <a:t>共通の指標による財務諸表の比較により、他自治体と比べてどの水準にあるか</a:t>
            </a:r>
            <a:r>
              <a:rPr lang="ja-JP" altLang="en-US" sz="2000" b="1" dirty="0" smtClean="0">
                <a:solidFill>
                  <a:srgbClr val="C00000"/>
                </a:solidFill>
              </a:rPr>
              <a:t>、「</a:t>
            </a:r>
            <a:r>
              <a:rPr lang="ja-JP" altLang="en-US" sz="2000" b="1" dirty="0">
                <a:solidFill>
                  <a:srgbClr val="C00000"/>
                </a:solidFill>
              </a:rPr>
              <a:t>違い</a:t>
            </a:r>
            <a:r>
              <a:rPr lang="ja-JP" altLang="en-US" sz="2000" b="1" dirty="0" smtClean="0">
                <a:solidFill>
                  <a:srgbClr val="C00000"/>
                </a:solidFill>
              </a:rPr>
              <a:t>」の見える化を実現したい！</a:t>
            </a:r>
            <a:endParaRPr lang="ja-JP" altLang="en-US" sz="2000" b="1" dirty="0">
              <a:solidFill>
                <a:srgbClr val="C00000"/>
              </a:solidFill>
            </a:endParaRPr>
          </a:p>
        </p:txBody>
      </p:sp>
    </p:spTree>
    <p:extLst>
      <p:ext uri="{BB962C8B-B14F-4D97-AF65-F5344CB8AC3E}">
        <p14:creationId xmlns:p14="http://schemas.microsoft.com/office/powerpoint/2010/main" val="33601970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dirty="0" smtClean="0"/>
              <a:t>１</a:t>
            </a:r>
            <a:r>
              <a:rPr lang="en-US" altLang="ja-JP" dirty="0" smtClean="0"/>
              <a:t>-</a:t>
            </a:r>
            <a:r>
              <a:rPr lang="ja-JP" altLang="en-US" dirty="0" smtClean="0"/>
              <a:t>２</a:t>
            </a:r>
            <a:r>
              <a:rPr lang="ja-JP" altLang="en-US" dirty="0"/>
              <a:t>．取組みの方向性</a:t>
            </a:r>
            <a:endParaRPr kumimoji="1" lang="ja-JP" altLang="en-US" dirty="0"/>
          </a:p>
        </p:txBody>
      </p:sp>
      <p:sp>
        <p:nvSpPr>
          <p:cNvPr id="3" name="コンテンツ プレースホルダー 2"/>
          <p:cNvSpPr>
            <a:spLocks noGrp="1"/>
          </p:cNvSpPr>
          <p:nvPr>
            <p:ph idx="1"/>
          </p:nvPr>
        </p:nvSpPr>
        <p:spPr/>
        <p:txBody>
          <a:bodyPr>
            <a:normAutofit/>
          </a:bodyPr>
          <a:lstStyle/>
          <a:p>
            <a:pPr marL="400050" lvl="1" indent="-457200">
              <a:lnSpc>
                <a:spcPts val="4000"/>
              </a:lnSpc>
            </a:pPr>
            <a:r>
              <a:rPr lang="ja-JP" altLang="en-US" sz="2400" b="1" dirty="0" smtClean="0">
                <a:solidFill>
                  <a:schemeClr val="tx1"/>
                </a:solidFill>
                <a:latin typeface="ＭＳ 明朝" panose="02020609040205080304" pitchFamily="17" charset="-128"/>
                <a:ea typeface="ＭＳ 明朝" panose="02020609040205080304" pitchFamily="17" charset="-128"/>
              </a:rPr>
              <a:t>これ</a:t>
            </a:r>
            <a:r>
              <a:rPr lang="ja-JP" altLang="en-US" sz="2400" b="1" dirty="0">
                <a:solidFill>
                  <a:schemeClr val="tx1"/>
                </a:solidFill>
                <a:latin typeface="ＭＳ 明朝" panose="02020609040205080304" pitchFamily="17" charset="-128"/>
                <a:ea typeface="ＭＳ 明朝" panose="02020609040205080304" pitchFamily="17" charset="-128"/>
              </a:rPr>
              <a:t>までの実績管理に</a:t>
            </a:r>
            <a:r>
              <a:rPr lang="ja-JP" altLang="en-US" sz="2400" b="1" dirty="0" smtClean="0">
                <a:solidFill>
                  <a:schemeClr val="tx1"/>
                </a:solidFill>
                <a:latin typeface="ＭＳ 明朝" panose="02020609040205080304" pitchFamily="17" charset="-128"/>
                <a:ea typeface="ＭＳ 明朝" panose="02020609040205080304" pitchFamily="17" charset="-128"/>
              </a:rPr>
              <a:t>重点を置いた</a:t>
            </a:r>
            <a:r>
              <a:rPr lang="ja-JP" altLang="en-US" sz="2400" b="1" dirty="0">
                <a:solidFill>
                  <a:schemeClr val="tx1"/>
                </a:solidFill>
                <a:latin typeface="ＭＳ 明朝" panose="02020609040205080304" pitchFamily="17" charset="-128"/>
                <a:ea typeface="ＭＳ 明朝" panose="02020609040205080304" pitchFamily="17" charset="-128"/>
              </a:rPr>
              <a:t>行政評価から成果と</a:t>
            </a:r>
            <a:r>
              <a:rPr lang="ja-JP" altLang="en-US" sz="2400" b="1" dirty="0" smtClean="0">
                <a:solidFill>
                  <a:schemeClr val="tx1"/>
                </a:solidFill>
                <a:latin typeface="ＭＳ 明朝" panose="02020609040205080304" pitchFamily="17" charset="-128"/>
                <a:ea typeface="ＭＳ 明朝" panose="02020609040205080304" pitchFamily="17" charset="-128"/>
              </a:rPr>
              <a:t>コストを</a:t>
            </a:r>
            <a:r>
              <a:rPr lang="ja-JP" altLang="en-US" sz="2400" b="1" dirty="0">
                <a:solidFill>
                  <a:schemeClr val="tx1"/>
                </a:solidFill>
                <a:latin typeface="ＭＳ 明朝" panose="02020609040205080304" pitchFamily="17" charset="-128"/>
                <a:ea typeface="ＭＳ 明朝" panose="02020609040205080304" pitchFamily="17" charset="-128"/>
              </a:rPr>
              <a:t>重視した評価へとあり方を転換、</a:t>
            </a:r>
            <a:r>
              <a:rPr lang="ja-JP" altLang="en-US" sz="2400" b="1" u="sng" dirty="0">
                <a:solidFill>
                  <a:srgbClr val="FF0000"/>
                </a:solidFill>
                <a:latin typeface="ＭＳ ゴシック" panose="020B0609070205080204" pitchFamily="49" charset="-128"/>
                <a:ea typeface="ＭＳ ゴシック" panose="020B0609070205080204" pitchFamily="49" charset="-128"/>
              </a:rPr>
              <a:t>客観的な指標</a:t>
            </a:r>
            <a:r>
              <a:rPr lang="ja-JP" altLang="en-US" sz="2400" b="1" dirty="0">
                <a:solidFill>
                  <a:schemeClr val="tx1"/>
                </a:solidFill>
                <a:latin typeface="ＭＳ 明朝" panose="02020609040205080304" pitchFamily="17" charset="-128"/>
                <a:ea typeface="ＭＳ 明朝" panose="02020609040205080304" pitchFamily="17" charset="-128"/>
              </a:rPr>
              <a:t>に基づく事業の改善・見直しを進められるよう再構築を図ります 。</a:t>
            </a:r>
            <a:endParaRPr lang="en-US" altLang="ja-JP" sz="2400" b="1" dirty="0">
              <a:solidFill>
                <a:schemeClr val="tx1"/>
              </a:solidFill>
              <a:latin typeface="ＭＳ 明朝" panose="02020609040205080304" pitchFamily="17" charset="-128"/>
              <a:ea typeface="ＭＳ 明朝" panose="02020609040205080304" pitchFamily="17" charset="-128"/>
            </a:endParaRPr>
          </a:p>
          <a:p>
            <a:pPr marL="400050" lvl="1" indent="-457200">
              <a:lnSpc>
                <a:spcPts val="4000"/>
              </a:lnSpc>
            </a:pPr>
            <a:r>
              <a:rPr lang="ja-JP" altLang="en-US" sz="2400" b="1" dirty="0" smtClean="0">
                <a:solidFill>
                  <a:schemeClr val="tx1"/>
                </a:solidFill>
                <a:latin typeface="ＭＳ 明朝" panose="02020609040205080304" pitchFamily="17" charset="-128"/>
                <a:ea typeface="ＭＳ 明朝" panose="02020609040205080304" pitchFamily="17" charset="-128"/>
              </a:rPr>
              <a:t>外部</a:t>
            </a:r>
            <a:r>
              <a:rPr lang="ja-JP" altLang="en-US" sz="2400" b="1" dirty="0">
                <a:solidFill>
                  <a:schemeClr val="tx1"/>
                </a:solidFill>
                <a:latin typeface="ＭＳ 明朝" panose="02020609040205080304" pitchFamily="17" charset="-128"/>
                <a:ea typeface="ＭＳ 明朝" panose="02020609040205080304" pitchFamily="17" charset="-128"/>
              </a:rPr>
              <a:t>評価委員会の提言を受け</a:t>
            </a:r>
            <a:r>
              <a:rPr lang="ja-JP" altLang="en-US" sz="2400" b="1" dirty="0" smtClean="0">
                <a:solidFill>
                  <a:schemeClr val="tx1"/>
                </a:solidFill>
                <a:latin typeface="ＭＳ 明朝" panose="02020609040205080304" pitchFamily="17" charset="-128"/>
                <a:ea typeface="ＭＳ 明朝" panose="02020609040205080304" pitchFamily="17" charset="-128"/>
              </a:rPr>
              <a:t>、</a:t>
            </a:r>
            <a:r>
              <a:rPr lang="en-US" altLang="ja-JP" sz="2400" b="1" dirty="0" smtClean="0">
                <a:solidFill>
                  <a:schemeClr val="tx1"/>
                </a:solidFill>
                <a:latin typeface="ＭＳ 明朝" panose="02020609040205080304" pitchFamily="17" charset="-128"/>
                <a:ea typeface="ＭＳ 明朝" panose="02020609040205080304" pitchFamily="17" charset="-128"/>
              </a:rPr>
              <a:t/>
            </a:r>
            <a:br>
              <a:rPr lang="en-US" altLang="ja-JP" sz="2400" b="1" dirty="0" smtClean="0">
                <a:solidFill>
                  <a:schemeClr val="tx1"/>
                </a:solidFill>
                <a:latin typeface="ＭＳ 明朝" panose="02020609040205080304" pitchFamily="17" charset="-128"/>
                <a:ea typeface="ＭＳ 明朝" panose="02020609040205080304" pitchFamily="17" charset="-128"/>
              </a:rPr>
            </a:br>
            <a:r>
              <a:rPr lang="ja-JP" altLang="en-US" sz="2400" b="1" dirty="0" smtClean="0">
                <a:solidFill>
                  <a:schemeClr val="tx1"/>
                </a:solidFill>
                <a:latin typeface="ＭＳ 明朝" panose="02020609040205080304" pitchFamily="17" charset="-128"/>
                <a:ea typeface="ＭＳ 明朝" panose="02020609040205080304" pitchFamily="17" charset="-128"/>
              </a:rPr>
              <a:t>・</a:t>
            </a:r>
            <a:r>
              <a:rPr lang="ja-JP" altLang="en-US" sz="2400" b="1" dirty="0">
                <a:solidFill>
                  <a:srgbClr val="FF0000"/>
                </a:solidFill>
                <a:latin typeface="ＭＳ ゴシック" panose="020B0609070205080204" pitchFamily="49" charset="-128"/>
                <a:ea typeface="ＭＳ ゴシック" panose="020B0609070205080204" pitchFamily="49" charset="-128"/>
              </a:rPr>
              <a:t>横断的連携</a:t>
            </a:r>
            <a:r>
              <a:rPr lang="ja-JP" altLang="en-US" sz="2400" b="1" dirty="0">
                <a:solidFill>
                  <a:schemeClr val="tx1"/>
                </a:solidFill>
                <a:latin typeface="ＭＳ 明朝" panose="02020609040205080304" pitchFamily="17" charset="-128"/>
                <a:ea typeface="ＭＳ 明朝" panose="02020609040205080304" pitchFamily="17" charset="-128"/>
              </a:rPr>
              <a:t>により進める</a:t>
            </a:r>
            <a:r>
              <a:rPr lang="ja-JP" altLang="en-US" sz="2400" b="1" dirty="0" smtClean="0">
                <a:solidFill>
                  <a:schemeClr val="tx1"/>
                </a:solidFill>
                <a:latin typeface="ＭＳ 明朝" panose="02020609040205080304" pitchFamily="17" charset="-128"/>
                <a:ea typeface="ＭＳ 明朝" panose="02020609040205080304" pitchFamily="17" charset="-128"/>
              </a:rPr>
              <a:t>取組み</a:t>
            </a:r>
            <a:r>
              <a:rPr lang="en-US" altLang="ja-JP" sz="2400" b="1" dirty="0" smtClean="0">
                <a:solidFill>
                  <a:schemeClr val="tx1"/>
                </a:solidFill>
                <a:latin typeface="ＭＳ 明朝" panose="02020609040205080304" pitchFamily="17" charset="-128"/>
                <a:ea typeface="ＭＳ 明朝" panose="02020609040205080304" pitchFamily="17" charset="-128"/>
              </a:rPr>
              <a:t/>
            </a:r>
            <a:br>
              <a:rPr lang="en-US" altLang="ja-JP" sz="2400" b="1" dirty="0" smtClean="0">
                <a:solidFill>
                  <a:schemeClr val="tx1"/>
                </a:solidFill>
                <a:latin typeface="ＭＳ 明朝" panose="02020609040205080304" pitchFamily="17" charset="-128"/>
                <a:ea typeface="ＭＳ 明朝" panose="02020609040205080304" pitchFamily="17" charset="-128"/>
              </a:rPr>
            </a:br>
            <a:r>
              <a:rPr lang="ja-JP" altLang="en-US" sz="2400" b="1" dirty="0" smtClean="0">
                <a:solidFill>
                  <a:schemeClr val="tx1"/>
                </a:solidFill>
                <a:latin typeface="ＭＳ 明朝" panose="02020609040205080304" pitchFamily="17" charset="-128"/>
                <a:ea typeface="ＭＳ 明朝" panose="02020609040205080304" pitchFamily="17" charset="-128"/>
              </a:rPr>
              <a:t>・</a:t>
            </a:r>
            <a:r>
              <a:rPr lang="ja-JP" altLang="en-US" sz="2400" b="1" dirty="0">
                <a:solidFill>
                  <a:schemeClr val="tx1"/>
                </a:solidFill>
                <a:latin typeface="ＭＳ 明朝" panose="02020609040205080304" pitchFamily="17" charset="-128"/>
                <a:ea typeface="ＭＳ 明朝" panose="02020609040205080304" pitchFamily="17" charset="-128"/>
              </a:rPr>
              <a:t>区民・事業者と</a:t>
            </a:r>
            <a:r>
              <a:rPr lang="ja-JP" altLang="en-US" sz="2400" b="1" dirty="0">
                <a:solidFill>
                  <a:srgbClr val="FF0000"/>
                </a:solidFill>
                <a:latin typeface="ＭＳ ゴシック" panose="020B0609070205080204" pitchFamily="49" charset="-128"/>
                <a:ea typeface="ＭＳ ゴシック" panose="020B0609070205080204" pitchFamily="49" charset="-128"/>
              </a:rPr>
              <a:t>参加と協働</a:t>
            </a:r>
            <a:r>
              <a:rPr lang="ja-JP" altLang="en-US" sz="2400" b="1" dirty="0">
                <a:solidFill>
                  <a:schemeClr val="tx1"/>
                </a:solidFill>
                <a:latin typeface="ＭＳ 明朝" panose="02020609040205080304" pitchFamily="17" charset="-128"/>
                <a:ea typeface="ＭＳ 明朝" panose="02020609040205080304" pitchFamily="17" charset="-128"/>
              </a:rPr>
              <a:t>により進める</a:t>
            </a:r>
            <a:r>
              <a:rPr lang="ja-JP" altLang="en-US" sz="2400" b="1" dirty="0" smtClean="0">
                <a:solidFill>
                  <a:schemeClr val="tx1"/>
                </a:solidFill>
                <a:latin typeface="ＭＳ 明朝" panose="02020609040205080304" pitchFamily="17" charset="-128"/>
                <a:ea typeface="ＭＳ 明朝" panose="02020609040205080304" pitchFamily="17" charset="-128"/>
              </a:rPr>
              <a:t>取組み</a:t>
            </a:r>
            <a:r>
              <a:rPr lang="en-US" altLang="ja-JP" sz="2400" b="1" dirty="0" smtClean="0">
                <a:solidFill>
                  <a:schemeClr val="tx1"/>
                </a:solidFill>
                <a:latin typeface="ＭＳ 明朝" panose="02020609040205080304" pitchFamily="17" charset="-128"/>
                <a:ea typeface="ＭＳ 明朝" panose="02020609040205080304" pitchFamily="17" charset="-128"/>
              </a:rPr>
              <a:t/>
            </a:r>
            <a:br>
              <a:rPr lang="en-US" altLang="ja-JP" sz="2400" b="1" dirty="0" smtClean="0">
                <a:solidFill>
                  <a:schemeClr val="tx1"/>
                </a:solidFill>
                <a:latin typeface="ＭＳ 明朝" panose="02020609040205080304" pitchFamily="17" charset="-128"/>
                <a:ea typeface="ＭＳ 明朝" panose="02020609040205080304" pitchFamily="17" charset="-128"/>
              </a:rPr>
            </a:br>
            <a:r>
              <a:rPr lang="ja-JP" altLang="en-US" sz="2400" b="1" dirty="0" smtClean="0">
                <a:solidFill>
                  <a:schemeClr val="tx1"/>
                </a:solidFill>
                <a:latin typeface="ＭＳ 明朝" panose="02020609040205080304" pitchFamily="17" charset="-128"/>
                <a:ea typeface="ＭＳ 明朝" panose="02020609040205080304" pitchFamily="17" charset="-128"/>
              </a:rPr>
              <a:t>の</a:t>
            </a:r>
            <a:r>
              <a:rPr lang="ja-JP" altLang="en-US" sz="2400" b="1" dirty="0">
                <a:solidFill>
                  <a:schemeClr val="tx1"/>
                </a:solidFill>
                <a:latin typeface="ＭＳ 明朝" panose="02020609040205080304" pitchFamily="17" charset="-128"/>
                <a:ea typeface="ＭＳ 明朝" panose="02020609040205080304" pitchFamily="17" charset="-128"/>
              </a:rPr>
              <a:t>成功要因のプロセス評価も併せて行います。</a:t>
            </a:r>
          </a:p>
          <a:p>
            <a:pPr marL="0" indent="-457200">
              <a:lnSpc>
                <a:spcPts val="4000"/>
              </a:lnSpc>
              <a:buNone/>
            </a:pPr>
            <a:endParaRPr kumimoji="1" lang="ja-JP" altLang="en-US" sz="2400" b="1" dirty="0">
              <a:solidFill>
                <a:schemeClr val="tx1"/>
              </a:solidFill>
              <a:latin typeface="ＭＳ 明朝" panose="02020609040205080304" pitchFamily="17" charset="-128"/>
              <a:ea typeface="ＭＳ 明朝" panose="02020609040205080304" pitchFamily="17" charset="-128"/>
            </a:endParaRPr>
          </a:p>
        </p:txBody>
      </p:sp>
      <p:sp>
        <p:nvSpPr>
          <p:cNvPr id="4" name="コンテンツ プレースホルダー 2"/>
          <p:cNvSpPr txBox="1">
            <a:spLocks/>
          </p:cNvSpPr>
          <p:nvPr/>
        </p:nvSpPr>
        <p:spPr bwMode="auto">
          <a:xfrm>
            <a:off x="2565950" y="6021360"/>
            <a:ext cx="6120850" cy="576080"/>
          </a:xfrm>
          <a:prstGeom prst="rect">
            <a:avLst/>
          </a:prstGeom>
          <a:noFill/>
          <a:ln w="9525">
            <a:noFill/>
            <a:miter lim="800000"/>
            <a:headEnd/>
            <a:tailEnd/>
          </a:ln>
          <a:effectLst/>
        </p:spPr>
        <p:txBody>
          <a:bodyPr vert="horz" wrap="square" lIns="95746" tIns="47874" rIns="95746" bIns="47874" numCol="1" anchor="t"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r">
              <a:buNone/>
            </a:pPr>
            <a:r>
              <a:rPr lang="ja-JP" altLang="en-US" sz="1400" b="1" kern="0" dirty="0">
                <a:solidFill>
                  <a:schemeClr val="tx1"/>
                </a:solidFill>
                <a:latin typeface="ＭＳ ゴシック" panose="020B0609070205080204" pitchFamily="49" charset="-128"/>
                <a:ea typeface="ＭＳ ゴシック" panose="020B0609070205080204" pitchFamily="49" charset="-128"/>
              </a:rPr>
              <a:t>（出典：「行政評価実施要領」（平成</a:t>
            </a:r>
            <a:r>
              <a:rPr lang="en-US" altLang="ja-JP" sz="1400" b="1" kern="0" dirty="0">
                <a:solidFill>
                  <a:schemeClr val="tx1"/>
                </a:solidFill>
                <a:latin typeface="ＭＳ ゴシック" panose="020B0609070205080204" pitchFamily="49" charset="-128"/>
                <a:ea typeface="ＭＳ ゴシック" panose="020B0609070205080204" pitchFamily="49" charset="-128"/>
              </a:rPr>
              <a:t>31</a:t>
            </a:r>
            <a:r>
              <a:rPr lang="ja-JP" altLang="en-US" sz="1400" b="1" kern="0" dirty="0">
                <a:solidFill>
                  <a:schemeClr val="tx1"/>
                </a:solidFill>
                <a:latin typeface="ＭＳ ゴシック" panose="020B0609070205080204" pitchFamily="49" charset="-128"/>
                <a:ea typeface="ＭＳ ゴシック" panose="020B0609070205080204" pitchFamily="49" charset="-128"/>
              </a:rPr>
              <a:t>年</a:t>
            </a:r>
            <a:r>
              <a:rPr lang="en-US" altLang="ja-JP" sz="1400" b="1" kern="0" dirty="0">
                <a:solidFill>
                  <a:schemeClr val="tx1"/>
                </a:solidFill>
                <a:latin typeface="ＭＳ ゴシック" panose="020B0609070205080204" pitchFamily="49" charset="-128"/>
                <a:ea typeface="ＭＳ ゴシック" panose="020B0609070205080204" pitchFamily="49" charset="-128"/>
              </a:rPr>
              <a:t>4</a:t>
            </a:r>
            <a:r>
              <a:rPr lang="ja-JP" altLang="en-US" sz="1400" b="1" kern="0" dirty="0">
                <a:solidFill>
                  <a:schemeClr val="tx1"/>
                </a:solidFill>
                <a:latin typeface="ＭＳ ゴシック" panose="020B0609070205080204" pitchFamily="49" charset="-128"/>
                <a:ea typeface="ＭＳ ゴシック" panose="020B0609070205080204" pitchFamily="49" charset="-128"/>
              </a:rPr>
              <a:t>月　政策経営部））</a:t>
            </a:r>
            <a:endParaRPr lang="en-US" altLang="ja-JP" sz="1400" b="1" kern="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99327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en-US" altLang="ja-JP" dirty="0" smtClean="0"/>
              <a:t>1-3.</a:t>
            </a:r>
            <a:r>
              <a:rPr kumimoji="1" lang="ja-JP" altLang="en-US" dirty="0" smtClean="0"/>
              <a:t>取組み内容</a:t>
            </a:r>
            <a:endParaRPr kumimoji="1" lang="ja-JP" altLang="en-US" dirty="0"/>
          </a:p>
        </p:txBody>
      </p:sp>
      <p:sp>
        <p:nvSpPr>
          <p:cNvPr id="4" name="コンテンツ プレースホルダー 2"/>
          <p:cNvSpPr txBox="1">
            <a:spLocks/>
          </p:cNvSpPr>
          <p:nvPr/>
        </p:nvSpPr>
        <p:spPr bwMode="auto">
          <a:xfrm>
            <a:off x="611492" y="1578105"/>
            <a:ext cx="3024336" cy="763236"/>
          </a:xfrm>
          <a:prstGeom prst="rect">
            <a:avLst/>
          </a:prstGeom>
          <a:solidFill>
            <a:srgbClr val="FFCC99">
              <a:alpha val="30000"/>
            </a:srgbClr>
          </a:solidFill>
          <a:ln w="28575">
            <a:solidFill>
              <a:srgbClr val="FF9999"/>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フルコストの把握</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a:p>
            <a:pPr marL="0" indent="0" algn="ctr">
              <a:buNone/>
            </a:pPr>
            <a:r>
              <a:rPr lang="ja-JP" altLang="en-US" sz="1400" kern="0" dirty="0">
                <a:solidFill>
                  <a:schemeClr val="tx1"/>
                </a:solidFill>
                <a:latin typeface="ＭＳ ゴシック" panose="020B0609070205080204" pitchFamily="49" charset="-128"/>
                <a:ea typeface="ＭＳ ゴシック" panose="020B0609070205080204" pitchFamily="49" charset="-128"/>
              </a:rPr>
              <a:t>ロジックモデルによるコスト分析</a:t>
            </a:r>
            <a:endParaRPr lang="en-US" altLang="ja-JP" sz="1400" kern="0" dirty="0">
              <a:solidFill>
                <a:schemeClr val="tx1"/>
              </a:solidFill>
              <a:latin typeface="ＭＳ ゴシック" panose="020B0609070205080204" pitchFamily="49" charset="-128"/>
              <a:ea typeface="ＭＳ ゴシック" panose="020B0609070205080204" pitchFamily="49" charset="-128"/>
            </a:endParaRPr>
          </a:p>
        </p:txBody>
      </p:sp>
      <p:sp>
        <p:nvSpPr>
          <p:cNvPr id="5" name="十字形 4"/>
          <p:cNvSpPr/>
          <p:nvPr/>
        </p:nvSpPr>
        <p:spPr bwMode="auto">
          <a:xfrm>
            <a:off x="1835620" y="2492880"/>
            <a:ext cx="576080" cy="576080"/>
          </a:xfrm>
          <a:prstGeom prst="plus">
            <a:avLst>
              <a:gd name="adj" fmla="val 36355"/>
            </a:avLst>
          </a:prstGeom>
          <a:solidFill>
            <a:srgbClr val="FFCC99">
              <a:alpha val="60000"/>
            </a:srgbClr>
          </a:solidFill>
          <a:ln>
            <a:solidFill>
              <a:srgbClr val="FF6600"/>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endParaRPr kumimoji="1" lang="ja-JP" altLang="en-US" sz="1900" b="0" i="0" u="none" strike="noStrike" cap="none" normalizeH="0" baseline="0">
              <a:ln>
                <a:noFill/>
              </a:ln>
              <a:solidFill>
                <a:schemeClr val="tx1"/>
              </a:solidFill>
              <a:effectLst/>
              <a:latin typeface="Arial" charset="0"/>
              <a:ea typeface="HGP創英角ｺﾞｼｯｸUB" pitchFamily="50" charset="-128"/>
            </a:endParaRPr>
          </a:p>
        </p:txBody>
      </p:sp>
      <p:sp>
        <p:nvSpPr>
          <p:cNvPr id="6" name="コンテンツ プレースホルダー 2"/>
          <p:cNvSpPr txBox="1">
            <a:spLocks/>
          </p:cNvSpPr>
          <p:nvPr/>
        </p:nvSpPr>
        <p:spPr bwMode="auto">
          <a:xfrm>
            <a:off x="566649" y="4898012"/>
            <a:ext cx="3024336" cy="763236"/>
          </a:xfrm>
          <a:prstGeom prst="rect">
            <a:avLst/>
          </a:prstGeom>
          <a:solidFill>
            <a:srgbClr val="FFCC99">
              <a:alpha val="30000"/>
            </a:srgbClr>
          </a:solidFill>
          <a:ln w="28575">
            <a:solidFill>
              <a:srgbClr val="FF9999"/>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総合的な評価の実施</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8" name="コンテンツ プレースホルダー 2"/>
          <p:cNvSpPr txBox="1">
            <a:spLocks/>
          </p:cNvSpPr>
          <p:nvPr/>
        </p:nvSpPr>
        <p:spPr bwMode="auto">
          <a:xfrm>
            <a:off x="611450" y="3241828"/>
            <a:ext cx="3024336" cy="763236"/>
          </a:xfrm>
          <a:prstGeom prst="rect">
            <a:avLst/>
          </a:prstGeom>
          <a:solidFill>
            <a:srgbClr val="FFCC99">
              <a:alpha val="30000"/>
            </a:srgbClr>
          </a:solidFill>
          <a:ln w="28575">
            <a:solidFill>
              <a:srgbClr val="FF9999"/>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客観的な</a:t>
            </a:r>
            <a:r>
              <a:rPr lang="ja-JP" altLang="en-US" sz="1600" kern="0" dirty="0" smtClean="0">
                <a:solidFill>
                  <a:schemeClr val="tx1"/>
                </a:solidFill>
                <a:latin typeface="ＭＳ ゴシック" panose="020B0609070205080204" pitchFamily="49" charset="-128"/>
                <a:ea typeface="ＭＳ ゴシック" panose="020B0609070205080204" pitchFamily="49" charset="-128"/>
              </a:rPr>
              <a:t>評価の</a:t>
            </a:r>
            <a:r>
              <a:rPr lang="ja-JP" altLang="en-US" sz="1600" kern="0" dirty="0">
                <a:solidFill>
                  <a:schemeClr val="tx1"/>
                </a:solidFill>
                <a:latin typeface="ＭＳ ゴシック" panose="020B0609070205080204" pitchFamily="49" charset="-128"/>
                <a:ea typeface="ＭＳ ゴシック" panose="020B0609070205080204" pitchFamily="49" charset="-128"/>
              </a:rPr>
              <a:t>実施</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14" name="角丸四角形 13"/>
          <p:cNvSpPr/>
          <p:nvPr/>
        </p:nvSpPr>
        <p:spPr bwMode="auto">
          <a:xfrm>
            <a:off x="4506910" y="1167607"/>
            <a:ext cx="3384470" cy="432060"/>
          </a:xfrm>
          <a:prstGeom prst="roundRect">
            <a:avLst>
              <a:gd name="adj" fmla="val 35749"/>
            </a:avLst>
          </a:prstGeom>
          <a:solidFill>
            <a:srgbClr val="FFCC99">
              <a:alpha val="50000"/>
            </a:srgbClr>
          </a:solidFill>
          <a:ln w="9525"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あらかじめ設定した成果指標</a:t>
            </a:r>
          </a:p>
        </p:txBody>
      </p:sp>
      <p:sp>
        <p:nvSpPr>
          <p:cNvPr id="15" name="角丸四角形 14"/>
          <p:cNvSpPr/>
          <p:nvPr/>
        </p:nvSpPr>
        <p:spPr bwMode="auto">
          <a:xfrm>
            <a:off x="4506910" y="1713513"/>
            <a:ext cx="3384470" cy="432060"/>
          </a:xfrm>
          <a:prstGeom prst="roundRect">
            <a:avLst>
              <a:gd name="adj" fmla="val 35749"/>
            </a:avLst>
          </a:prstGeom>
          <a:solidFill>
            <a:srgbClr val="FFCC99">
              <a:alpha val="50000"/>
            </a:srgbClr>
          </a:solidFill>
          <a:ln w="9525"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あらかじめ設定した行動量</a:t>
            </a:r>
          </a:p>
        </p:txBody>
      </p:sp>
      <p:sp>
        <p:nvSpPr>
          <p:cNvPr id="16" name="角丸四角形 15"/>
          <p:cNvSpPr/>
          <p:nvPr/>
        </p:nvSpPr>
        <p:spPr bwMode="auto">
          <a:xfrm>
            <a:off x="4506910" y="2259419"/>
            <a:ext cx="3384470" cy="432060"/>
          </a:xfrm>
          <a:prstGeom prst="roundRect">
            <a:avLst>
              <a:gd name="adj" fmla="val 35749"/>
            </a:avLst>
          </a:prstGeom>
          <a:solidFill>
            <a:srgbClr val="FFCC99">
              <a:alpha val="50000"/>
            </a:srgbClr>
          </a:solidFill>
          <a:ln w="9525"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目標の達成状況を踏まえた評価</a:t>
            </a:r>
          </a:p>
        </p:txBody>
      </p:sp>
      <p:sp>
        <p:nvSpPr>
          <p:cNvPr id="17" name="角丸四角形 16"/>
          <p:cNvSpPr/>
          <p:nvPr/>
        </p:nvSpPr>
        <p:spPr bwMode="auto">
          <a:xfrm>
            <a:off x="4517052" y="3350955"/>
            <a:ext cx="4159404" cy="432060"/>
          </a:xfrm>
          <a:prstGeom prst="roundRect">
            <a:avLst>
              <a:gd name="adj" fmla="val 35749"/>
            </a:avLst>
          </a:prstGeom>
          <a:solidFill>
            <a:srgbClr val="FFCC99">
              <a:alpha val="50000"/>
            </a:srgbClr>
          </a:solidFill>
          <a:ln w="9525"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行動量</a:t>
            </a:r>
            <a:r>
              <a:rPr kumimoji="1" lang="ja-JP" altLang="en-US" sz="14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rPr>
              <a:t>単位あたり</a:t>
            </a: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コスト分析（客観的評価）</a:t>
            </a:r>
          </a:p>
        </p:txBody>
      </p:sp>
      <p:sp>
        <p:nvSpPr>
          <p:cNvPr id="18" name="角丸四角形 17"/>
          <p:cNvSpPr/>
          <p:nvPr/>
        </p:nvSpPr>
        <p:spPr bwMode="auto">
          <a:xfrm>
            <a:off x="4506910" y="4797152"/>
            <a:ext cx="1152160" cy="432060"/>
          </a:xfrm>
          <a:prstGeom prst="roundRect">
            <a:avLst>
              <a:gd name="adj" fmla="val 50000"/>
            </a:avLst>
          </a:prstGeom>
          <a:solidFill>
            <a:srgbClr val="FFCC99">
              <a:alpha val="50000"/>
            </a:srgbClr>
          </a:solidFill>
          <a:ln w="9525"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必要性</a:t>
            </a:r>
          </a:p>
        </p:txBody>
      </p:sp>
      <p:sp>
        <p:nvSpPr>
          <p:cNvPr id="19" name="角丸四角形 18"/>
          <p:cNvSpPr/>
          <p:nvPr/>
        </p:nvSpPr>
        <p:spPr bwMode="auto">
          <a:xfrm>
            <a:off x="5875100" y="4797152"/>
            <a:ext cx="1152160" cy="432060"/>
          </a:xfrm>
          <a:prstGeom prst="roundRect">
            <a:avLst>
              <a:gd name="adj" fmla="val 50000"/>
            </a:avLst>
          </a:prstGeom>
          <a:solidFill>
            <a:srgbClr val="FFCC99">
              <a:alpha val="50000"/>
            </a:srgbClr>
          </a:solidFill>
          <a:ln w="9525"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有効性</a:t>
            </a:r>
          </a:p>
        </p:txBody>
      </p:sp>
      <p:sp>
        <p:nvSpPr>
          <p:cNvPr id="20" name="角丸四角形 19"/>
          <p:cNvSpPr/>
          <p:nvPr/>
        </p:nvSpPr>
        <p:spPr bwMode="auto">
          <a:xfrm>
            <a:off x="7243290" y="4802330"/>
            <a:ext cx="1152160" cy="432060"/>
          </a:xfrm>
          <a:prstGeom prst="roundRect">
            <a:avLst>
              <a:gd name="adj" fmla="val 50000"/>
            </a:avLst>
          </a:prstGeom>
          <a:solidFill>
            <a:srgbClr val="FFCC99">
              <a:alpha val="50000"/>
            </a:srgbClr>
          </a:solidFill>
          <a:ln w="9525"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効率性</a:t>
            </a:r>
          </a:p>
        </p:txBody>
      </p:sp>
      <p:sp>
        <p:nvSpPr>
          <p:cNvPr id="21" name="角丸四角形 20"/>
          <p:cNvSpPr/>
          <p:nvPr/>
        </p:nvSpPr>
        <p:spPr bwMode="auto">
          <a:xfrm>
            <a:off x="4506910" y="5373232"/>
            <a:ext cx="1152160" cy="432060"/>
          </a:xfrm>
          <a:prstGeom prst="roundRect">
            <a:avLst>
              <a:gd name="adj" fmla="val 50000"/>
            </a:avLst>
          </a:prstGeom>
          <a:solidFill>
            <a:srgbClr val="FFCC99">
              <a:alpha val="50000"/>
            </a:srgbClr>
          </a:solidFill>
          <a:ln w="9525"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公平性</a:t>
            </a:r>
          </a:p>
        </p:txBody>
      </p:sp>
      <p:sp>
        <p:nvSpPr>
          <p:cNvPr id="22" name="角丸四角形 21"/>
          <p:cNvSpPr/>
          <p:nvPr/>
        </p:nvSpPr>
        <p:spPr bwMode="auto">
          <a:xfrm>
            <a:off x="5875100" y="5373232"/>
            <a:ext cx="1152160" cy="432060"/>
          </a:xfrm>
          <a:prstGeom prst="roundRect">
            <a:avLst>
              <a:gd name="adj" fmla="val 50000"/>
            </a:avLst>
          </a:prstGeom>
          <a:solidFill>
            <a:srgbClr val="FFCC99">
              <a:alpha val="50000"/>
            </a:srgbClr>
          </a:solidFill>
          <a:ln w="9525"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HG丸ｺﾞｼｯｸM-PRO" panose="020F0600000000000000" pitchFamily="50" charset="-128"/>
                <a:ea typeface="HG丸ｺﾞｼｯｸM-PRO" panose="020F0600000000000000" pitchFamily="50" charset="-128"/>
              </a:rPr>
              <a:t>協働</a:t>
            </a:r>
          </a:p>
        </p:txBody>
      </p:sp>
      <p:sp>
        <p:nvSpPr>
          <p:cNvPr id="23" name="十字形 22"/>
          <p:cNvSpPr/>
          <p:nvPr/>
        </p:nvSpPr>
        <p:spPr bwMode="auto">
          <a:xfrm>
            <a:off x="1835620" y="4149052"/>
            <a:ext cx="576080" cy="576080"/>
          </a:xfrm>
          <a:prstGeom prst="plus">
            <a:avLst>
              <a:gd name="adj" fmla="val 36355"/>
            </a:avLst>
          </a:prstGeom>
          <a:solidFill>
            <a:srgbClr val="FFCC99">
              <a:alpha val="60000"/>
            </a:srgbClr>
          </a:solidFill>
          <a:ln>
            <a:solidFill>
              <a:srgbClr val="FF6600"/>
            </a:solidFill>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ct val="100000"/>
              </a:lnSpc>
              <a:spcBef>
                <a:spcPct val="0"/>
              </a:spcBef>
              <a:spcAft>
                <a:spcPct val="0"/>
              </a:spcAft>
              <a:buClrTx/>
              <a:buSzTx/>
              <a:buFontTx/>
              <a:buNone/>
              <a:tabLst/>
            </a:pPr>
            <a:endParaRPr kumimoji="1" lang="ja-JP" altLang="en-US" sz="1900" b="0" i="0" u="none" strike="noStrike" cap="none" normalizeH="0" baseline="0">
              <a:ln>
                <a:noFill/>
              </a:ln>
              <a:solidFill>
                <a:schemeClr val="tx1"/>
              </a:solidFill>
              <a:effectLst/>
              <a:latin typeface="Arial" charset="0"/>
              <a:ea typeface="HGP創英角ｺﾞｼｯｸUB" pitchFamily="50" charset="-128"/>
            </a:endParaRPr>
          </a:p>
        </p:txBody>
      </p:sp>
    </p:spTree>
    <p:extLst>
      <p:ext uri="{BB962C8B-B14F-4D97-AF65-F5344CB8AC3E}">
        <p14:creationId xmlns:p14="http://schemas.microsoft.com/office/powerpoint/2010/main" val="3834323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out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out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out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out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 calcmode="lin" valueType="num">
                                      <p:cBhvr>
                                        <p:cTn id="27" dur="500" fill="hold"/>
                                        <p:tgtEl>
                                          <p:spTgt spid="18"/>
                                        </p:tgtEl>
                                        <p:attrNameLst>
                                          <p:attrName>ppt_w</p:attrName>
                                        </p:attrNameLst>
                                      </p:cBhvr>
                                      <p:tavLst>
                                        <p:tav tm="0">
                                          <p:val>
                                            <p:fltVal val="0"/>
                                          </p:val>
                                        </p:tav>
                                        <p:tav tm="100000">
                                          <p:val>
                                            <p:strVal val="#ppt_w"/>
                                          </p:val>
                                        </p:tav>
                                      </p:tavLst>
                                    </p:anim>
                                    <p:anim calcmode="lin" valueType="num">
                                      <p:cBhvr>
                                        <p:cTn id="28" dur="500" fill="hold"/>
                                        <p:tgtEl>
                                          <p:spTgt spid="18"/>
                                        </p:tgtEl>
                                        <p:attrNameLst>
                                          <p:attrName>ppt_h</p:attrName>
                                        </p:attrNameLst>
                                      </p:cBhvr>
                                      <p:tavLst>
                                        <p:tav tm="0">
                                          <p:val>
                                            <p:fltVal val="0"/>
                                          </p:val>
                                        </p:tav>
                                        <p:tav tm="100000">
                                          <p:val>
                                            <p:strVal val="#ppt_h"/>
                                          </p:val>
                                        </p:tav>
                                      </p:tavLst>
                                    </p:anim>
                                    <p:animEffect transition="in" filter="fade">
                                      <p:cBhvr>
                                        <p:cTn id="29" dur="500"/>
                                        <p:tgtEl>
                                          <p:spTgt spid="18"/>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p:cTn id="34" dur="500" fill="hold"/>
                                        <p:tgtEl>
                                          <p:spTgt spid="19"/>
                                        </p:tgtEl>
                                        <p:attrNameLst>
                                          <p:attrName>ppt_w</p:attrName>
                                        </p:attrNameLst>
                                      </p:cBhvr>
                                      <p:tavLst>
                                        <p:tav tm="0">
                                          <p:val>
                                            <p:fltVal val="0"/>
                                          </p:val>
                                        </p:tav>
                                        <p:tav tm="100000">
                                          <p:val>
                                            <p:strVal val="#ppt_w"/>
                                          </p:val>
                                        </p:tav>
                                      </p:tavLst>
                                    </p:anim>
                                    <p:anim calcmode="lin" valueType="num">
                                      <p:cBhvr>
                                        <p:cTn id="35" dur="500" fill="hold"/>
                                        <p:tgtEl>
                                          <p:spTgt spid="19"/>
                                        </p:tgtEl>
                                        <p:attrNameLst>
                                          <p:attrName>ppt_h</p:attrName>
                                        </p:attrNameLst>
                                      </p:cBhvr>
                                      <p:tavLst>
                                        <p:tav tm="0">
                                          <p:val>
                                            <p:fltVal val="0"/>
                                          </p:val>
                                        </p:tav>
                                        <p:tav tm="100000">
                                          <p:val>
                                            <p:strVal val="#ppt_h"/>
                                          </p:val>
                                        </p:tav>
                                      </p:tavLst>
                                    </p:anim>
                                    <p:animEffect transition="in" filter="fade">
                                      <p:cBhvr>
                                        <p:cTn id="36" dur="500"/>
                                        <p:tgtEl>
                                          <p:spTgt spid="19"/>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p:cTn id="41" dur="500" fill="hold"/>
                                        <p:tgtEl>
                                          <p:spTgt spid="20"/>
                                        </p:tgtEl>
                                        <p:attrNameLst>
                                          <p:attrName>ppt_w</p:attrName>
                                        </p:attrNameLst>
                                      </p:cBhvr>
                                      <p:tavLst>
                                        <p:tav tm="0">
                                          <p:val>
                                            <p:fltVal val="0"/>
                                          </p:val>
                                        </p:tav>
                                        <p:tav tm="100000">
                                          <p:val>
                                            <p:strVal val="#ppt_w"/>
                                          </p:val>
                                        </p:tav>
                                      </p:tavLst>
                                    </p:anim>
                                    <p:anim calcmode="lin" valueType="num">
                                      <p:cBhvr>
                                        <p:cTn id="42" dur="500" fill="hold"/>
                                        <p:tgtEl>
                                          <p:spTgt spid="20"/>
                                        </p:tgtEl>
                                        <p:attrNameLst>
                                          <p:attrName>ppt_h</p:attrName>
                                        </p:attrNameLst>
                                      </p:cBhvr>
                                      <p:tavLst>
                                        <p:tav tm="0">
                                          <p:val>
                                            <p:fltVal val="0"/>
                                          </p:val>
                                        </p:tav>
                                        <p:tav tm="100000">
                                          <p:val>
                                            <p:strVal val="#ppt_h"/>
                                          </p:val>
                                        </p:tav>
                                      </p:tavLst>
                                    </p:anim>
                                    <p:animEffect transition="in" filter="fade">
                                      <p:cBhvr>
                                        <p:cTn id="43" dur="500"/>
                                        <p:tgtEl>
                                          <p:spTgt spid="20"/>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21"/>
                                        </p:tgtEl>
                                        <p:attrNameLst>
                                          <p:attrName>style.visibility</p:attrName>
                                        </p:attrNameLst>
                                      </p:cBhvr>
                                      <p:to>
                                        <p:strVal val="visible"/>
                                      </p:to>
                                    </p:set>
                                    <p:anim calcmode="lin" valueType="num">
                                      <p:cBhvr>
                                        <p:cTn id="48" dur="500" fill="hold"/>
                                        <p:tgtEl>
                                          <p:spTgt spid="21"/>
                                        </p:tgtEl>
                                        <p:attrNameLst>
                                          <p:attrName>ppt_w</p:attrName>
                                        </p:attrNameLst>
                                      </p:cBhvr>
                                      <p:tavLst>
                                        <p:tav tm="0">
                                          <p:val>
                                            <p:fltVal val="0"/>
                                          </p:val>
                                        </p:tav>
                                        <p:tav tm="100000">
                                          <p:val>
                                            <p:strVal val="#ppt_w"/>
                                          </p:val>
                                        </p:tav>
                                      </p:tavLst>
                                    </p:anim>
                                    <p:anim calcmode="lin" valueType="num">
                                      <p:cBhvr>
                                        <p:cTn id="49" dur="500" fill="hold"/>
                                        <p:tgtEl>
                                          <p:spTgt spid="21"/>
                                        </p:tgtEl>
                                        <p:attrNameLst>
                                          <p:attrName>ppt_h</p:attrName>
                                        </p:attrNameLst>
                                      </p:cBhvr>
                                      <p:tavLst>
                                        <p:tav tm="0">
                                          <p:val>
                                            <p:fltVal val="0"/>
                                          </p:val>
                                        </p:tav>
                                        <p:tav tm="100000">
                                          <p:val>
                                            <p:strVal val="#ppt_h"/>
                                          </p:val>
                                        </p:tav>
                                      </p:tavLst>
                                    </p:anim>
                                    <p:animEffect transition="in" filter="fade">
                                      <p:cBhvr>
                                        <p:cTn id="50" dur="500"/>
                                        <p:tgtEl>
                                          <p:spTgt spid="21"/>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p:cTn id="55" dur="500" fill="hold"/>
                                        <p:tgtEl>
                                          <p:spTgt spid="22"/>
                                        </p:tgtEl>
                                        <p:attrNameLst>
                                          <p:attrName>ppt_w</p:attrName>
                                        </p:attrNameLst>
                                      </p:cBhvr>
                                      <p:tavLst>
                                        <p:tav tm="0">
                                          <p:val>
                                            <p:fltVal val="0"/>
                                          </p:val>
                                        </p:tav>
                                        <p:tav tm="100000">
                                          <p:val>
                                            <p:strVal val="#ppt_w"/>
                                          </p:val>
                                        </p:tav>
                                      </p:tavLst>
                                    </p:anim>
                                    <p:anim calcmode="lin" valueType="num">
                                      <p:cBhvr>
                                        <p:cTn id="56" dur="500" fill="hold"/>
                                        <p:tgtEl>
                                          <p:spTgt spid="22"/>
                                        </p:tgtEl>
                                        <p:attrNameLst>
                                          <p:attrName>ppt_h</p:attrName>
                                        </p:attrNameLst>
                                      </p:cBhvr>
                                      <p:tavLst>
                                        <p:tav tm="0">
                                          <p:val>
                                            <p:fltVal val="0"/>
                                          </p:val>
                                        </p:tav>
                                        <p:tav tm="100000">
                                          <p:val>
                                            <p:strVal val="#ppt_h"/>
                                          </p:val>
                                        </p:tav>
                                      </p:tavLst>
                                    </p:anim>
                                    <p:animEffect transition="in" filter="fade">
                                      <p:cBhvr>
                                        <p:cTn id="5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２</a:t>
            </a:r>
            <a:r>
              <a:rPr kumimoji="1" lang="en-US" altLang="ja-JP" dirty="0" smtClean="0"/>
              <a:t>.</a:t>
            </a:r>
            <a:r>
              <a:rPr kumimoji="1" lang="ja-JP" altLang="en-US" dirty="0" smtClean="0"/>
              <a:t>新たな行政評価について</a:t>
            </a:r>
            <a:endParaRPr kumimoji="1" lang="ja-JP" altLang="en-US" dirty="0"/>
          </a:p>
        </p:txBody>
      </p:sp>
      <p:sp>
        <p:nvSpPr>
          <p:cNvPr id="3" name="テキスト プレースホルダー 2"/>
          <p:cNvSpPr>
            <a:spLocks noGrp="1"/>
          </p:cNvSpPr>
          <p:nvPr>
            <p:ph type="body" idx="1"/>
          </p:nvPr>
        </p:nvSpPr>
        <p:spPr/>
        <p:txBody>
          <a:bodyPr/>
          <a:lstStyle/>
          <a:p>
            <a:r>
              <a:rPr kumimoji="1" lang="ja-JP" altLang="en-US" dirty="0" smtClean="0"/>
              <a:t>新公会計を活用した行政評価</a:t>
            </a:r>
            <a:endParaRPr kumimoji="1" lang="ja-JP" altLang="en-US" dirty="0"/>
          </a:p>
        </p:txBody>
      </p:sp>
    </p:spTree>
    <p:extLst>
      <p:ext uri="{BB962C8B-B14F-4D97-AF65-F5344CB8AC3E}">
        <p14:creationId xmlns:p14="http://schemas.microsoft.com/office/powerpoint/2010/main" val="3152639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en-US" altLang="ja-JP" dirty="0" smtClean="0"/>
              <a:t>2-1.</a:t>
            </a:r>
            <a:r>
              <a:rPr kumimoji="1" lang="ja-JP" altLang="en-US" dirty="0" smtClean="0"/>
              <a:t>計画に定量的な指標を設定</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新実施計画（後期）の策定の際、新たな行政評価の実施を見込み、事業目的、成果指標、行動量を設定した。</a:t>
            </a:r>
            <a:endParaRPr kumimoji="1" lang="en-US" altLang="ja-JP" dirty="0" smtClean="0"/>
          </a:p>
        </p:txBody>
      </p:sp>
      <p:grpSp>
        <p:nvGrpSpPr>
          <p:cNvPr id="19" name="グループ化 18"/>
          <p:cNvGrpSpPr/>
          <p:nvPr/>
        </p:nvGrpSpPr>
        <p:grpSpPr>
          <a:xfrm>
            <a:off x="2339752" y="5445224"/>
            <a:ext cx="5994399" cy="1058690"/>
            <a:chOff x="2538812" y="5445224"/>
            <a:chExt cx="5994399" cy="1058690"/>
          </a:xfrm>
        </p:grpSpPr>
        <p:sp>
          <p:nvSpPr>
            <p:cNvPr id="16" name="コンテンツ プレースホルダー 2"/>
            <p:cNvSpPr txBox="1">
              <a:spLocks/>
            </p:cNvSpPr>
            <p:nvPr/>
          </p:nvSpPr>
          <p:spPr bwMode="auto">
            <a:xfrm>
              <a:off x="6877027" y="5445224"/>
              <a:ext cx="1656184" cy="1052604"/>
            </a:xfrm>
            <a:prstGeom prst="rect">
              <a:avLst/>
            </a:prstGeom>
            <a:solidFill>
              <a:srgbClr val="FFCC99">
                <a:alpha val="30000"/>
              </a:srgbClr>
            </a:solidFill>
            <a:ln w="28575">
              <a:solidFill>
                <a:srgbClr val="FF9999"/>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buNone/>
              </a:pPr>
              <a:r>
                <a:rPr lang="ja-JP" altLang="en-US" sz="1200" kern="0" dirty="0" smtClean="0">
                  <a:solidFill>
                    <a:schemeClr val="tx1"/>
                  </a:solidFill>
                  <a:latin typeface="ＭＳ ゴシック" panose="020B0609070205080204" pitchFamily="49" charset="-128"/>
                  <a:ea typeface="ＭＳ ゴシック" panose="020B0609070205080204" pitchFamily="49" charset="-128"/>
                </a:rPr>
                <a:t>インプット</a:t>
              </a:r>
              <a:endParaRPr lang="en-US" altLang="ja-JP" sz="1200" kern="0" dirty="0" smtClean="0">
                <a:solidFill>
                  <a:schemeClr val="tx1"/>
                </a:solidFill>
                <a:latin typeface="ＭＳ ゴシック" panose="020B0609070205080204" pitchFamily="49" charset="-128"/>
                <a:ea typeface="ＭＳ ゴシック" panose="020B0609070205080204" pitchFamily="49" charset="-128"/>
              </a:endParaRPr>
            </a:p>
            <a:p>
              <a:pPr marL="0" indent="0">
                <a:buNone/>
              </a:pPr>
              <a:r>
                <a:rPr lang="ja-JP" altLang="en-US" sz="1200" kern="0" dirty="0" smtClean="0">
                  <a:solidFill>
                    <a:schemeClr val="tx1"/>
                  </a:solidFill>
                  <a:latin typeface="ＭＳ ゴシック" panose="020B0609070205080204" pitchFamily="49" charset="-128"/>
                  <a:ea typeface="ＭＳ ゴシック" panose="020B0609070205080204" pitchFamily="49" charset="-128"/>
                </a:rPr>
                <a:t>活動や投入する人材・物資・財源</a:t>
              </a:r>
              <a:endParaRPr lang="en-US" altLang="ja-JP" sz="1200" kern="0" dirty="0">
                <a:solidFill>
                  <a:schemeClr val="tx1"/>
                </a:solidFill>
                <a:latin typeface="ＭＳ ゴシック" panose="020B0609070205080204" pitchFamily="49" charset="-128"/>
                <a:ea typeface="ＭＳ ゴシック" panose="020B0609070205080204" pitchFamily="49" charset="-128"/>
              </a:endParaRPr>
            </a:p>
          </p:txBody>
        </p:sp>
        <p:sp>
          <p:nvSpPr>
            <p:cNvPr id="17" name="コンテンツ プレースホルダー 2"/>
            <p:cNvSpPr txBox="1">
              <a:spLocks/>
            </p:cNvSpPr>
            <p:nvPr/>
          </p:nvSpPr>
          <p:spPr bwMode="auto">
            <a:xfrm>
              <a:off x="2538812" y="5445224"/>
              <a:ext cx="1745156" cy="1058690"/>
            </a:xfrm>
            <a:prstGeom prst="rect">
              <a:avLst/>
            </a:prstGeom>
            <a:solidFill>
              <a:srgbClr val="FFCC99">
                <a:alpha val="30000"/>
              </a:srgbClr>
            </a:solidFill>
            <a:ln w="28575">
              <a:solidFill>
                <a:srgbClr val="FF9999"/>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buNone/>
              </a:pPr>
              <a:r>
                <a:rPr lang="ja-JP" altLang="en-US" sz="1200" dirty="0">
                  <a:latin typeface="ＭＳ ゴシック" panose="020B0609070205080204" pitchFamily="49" charset="-128"/>
                  <a:ea typeface="ＭＳ ゴシック" panose="020B0609070205080204" pitchFamily="49" charset="-128"/>
                </a:rPr>
                <a:t>アウトカム</a:t>
              </a:r>
            </a:p>
            <a:p>
              <a:pPr marL="0" indent="0">
                <a:buNone/>
              </a:pPr>
              <a:r>
                <a:rPr lang="ja-JP" altLang="en-US" sz="1200" kern="0" dirty="0" smtClean="0">
                  <a:solidFill>
                    <a:schemeClr val="tx1"/>
                  </a:solidFill>
                  <a:latin typeface="ＭＳ ゴシック" panose="020B0609070205080204" pitchFamily="49" charset="-128"/>
                  <a:ea typeface="ＭＳ ゴシック" panose="020B0609070205080204" pitchFamily="49" charset="-128"/>
                </a:rPr>
                <a:t>地域課題に対してどのような社会的インパクトを与えたか</a:t>
              </a:r>
              <a:endParaRPr lang="en-US" altLang="ja-JP" sz="1200" kern="0" dirty="0">
                <a:solidFill>
                  <a:schemeClr val="tx1"/>
                </a:solidFill>
                <a:latin typeface="ＭＳ ゴシック" panose="020B0609070205080204" pitchFamily="49" charset="-128"/>
                <a:ea typeface="ＭＳ ゴシック" panose="020B0609070205080204" pitchFamily="49" charset="-128"/>
              </a:endParaRPr>
            </a:p>
          </p:txBody>
        </p:sp>
        <p:sp>
          <p:nvSpPr>
            <p:cNvPr id="20" name="直角三角形 19"/>
            <p:cNvSpPr/>
            <p:nvPr/>
          </p:nvSpPr>
          <p:spPr>
            <a:xfrm rot="2845475">
              <a:off x="6553037" y="5774548"/>
              <a:ext cx="488164" cy="456138"/>
            </a:xfrm>
            <a:prstGeom prst="r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コンテンツ プレースホルダー 2"/>
            <p:cNvSpPr txBox="1">
              <a:spLocks/>
            </p:cNvSpPr>
            <p:nvPr/>
          </p:nvSpPr>
          <p:spPr bwMode="auto">
            <a:xfrm>
              <a:off x="4744267" y="5445225"/>
              <a:ext cx="1642539" cy="1058689"/>
            </a:xfrm>
            <a:prstGeom prst="rect">
              <a:avLst/>
            </a:prstGeom>
            <a:solidFill>
              <a:srgbClr val="FFCC99">
                <a:alpha val="30000"/>
              </a:srgbClr>
            </a:solidFill>
            <a:ln w="28575">
              <a:solidFill>
                <a:srgbClr val="FF9999"/>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buNone/>
              </a:pPr>
              <a:r>
                <a:rPr lang="ja-JP" altLang="en-US" sz="1200" kern="0" dirty="0" smtClean="0">
                  <a:solidFill>
                    <a:schemeClr val="tx1"/>
                  </a:solidFill>
                  <a:latin typeface="ＭＳ ゴシック" panose="020B0609070205080204" pitchFamily="49" charset="-128"/>
                  <a:ea typeface="ＭＳ ゴシック" panose="020B0609070205080204" pitchFamily="49" charset="-128"/>
                </a:rPr>
                <a:t>アウトプット</a:t>
              </a:r>
              <a:endParaRPr lang="en-US" altLang="ja-JP" sz="1200" kern="0" dirty="0" smtClean="0">
                <a:solidFill>
                  <a:schemeClr val="tx1"/>
                </a:solidFill>
                <a:latin typeface="ＭＳ ゴシック" panose="020B0609070205080204" pitchFamily="49" charset="-128"/>
                <a:ea typeface="ＭＳ ゴシック" panose="020B0609070205080204" pitchFamily="49" charset="-128"/>
              </a:endParaRPr>
            </a:p>
            <a:p>
              <a:pPr marL="0" indent="0">
                <a:buNone/>
              </a:pPr>
              <a:r>
                <a:rPr lang="ja-JP" altLang="en-US" sz="1200" kern="0" dirty="0" smtClean="0">
                  <a:solidFill>
                    <a:schemeClr val="tx1"/>
                  </a:solidFill>
                  <a:latin typeface="ＭＳ ゴシック" panose="020B0609070205080204" pitchFamily="49" charset="-128"/>
                  <a:ea typeface="ＭＳ ゴシック" panose="020B0609070205080204" pitchFamily="49" charset="-128"/>
                </a:rPr>
                <a:t>実現に向けた取組み（行動量）</a:t>
              </a:r>
              <a:endParaRPr lang="en-US" altLang="ja-JP" sz="1200" kern="0" dirty="0">
                <a:solidFill>
                  <a:schemeClr val="tx1"/>
                </a:solidFill>
                <a:latin typeface="ＭＳ ゴシック" panose="020B0609070205080204" pitchFamily="49" charset="-128"/>
                <a:ea typeface="ＭＳ ゴシック" panose="020B0609070205080204" pitchFamily="49" charset="-128"/>
              </a:endParaRPr>
            </a:p>
          </p:txBody>
        </p:sp>
        <p:sp>
          <p:nvSpPr>
            <p:cNvPr id="25" name="直角三角形 24"/>
            <p:cNvSpPr/>
            <p:nvPr/>
          </p:nvSpPr>
          <p:spPr>
            <a:xfrm rot="2845475">
              <a:off x="4431565" y="5819217"/>
              <a:ext cx="488164" cy="456138"/>
            </a:xfrm>
            <a:prstGeom prst="r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p:cNvGrpSpPr/>
          <p:nvPr/>
        </p:nvGrpSpPr>
        <p:grpSpPr>
          <a:xfrm>
            <a:off x="611560" y="2996952"/>
            <a:ext cx="7056784" cy="2232310"/>
            <a:chOff x="611560" y="2996952"/>
            <a:chExt cx="7056784" cy="2232310"/>
          </a:xfrm>
        </p:grpSpPr>
        <p:cxnSp>
          <p:nvCxnSpPr>
            <p:cNvPr id="23" name="直線コネクタ 22"/>
            <p:cNvCxnSpPr/>
            <p:nvPr/>
          </p:nvCxnSpPr>
          <p:spPr bwMode="auto">
            <a:xfrm>
              <a:off x="6387190" y="3367972"/>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27" name="直線コネクタ 26"/>
            <p:cNvCxnSpPr/>
            <p:nvPr/>
          </p:nvCxnSpPr>
          <p:spPr bwMode="auto">
            <a:xfrm>
              <a:off x="6383665" y="4116244"/>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28" name="直線コネクタ 27"/>
            <p:cNvCxnSpPr/>
            <p:nvPr/>
          </p:nvCxnSpPr>
          <p:spPr bwMode="auto">
            <a:xfrm>
              <a:off x="6372200" y="4866324"/>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grpSp>
          <p:nvGrpSpPr>
            <p:cNvPr id="15" name="グループ化 14"/>
            <p:cNvGrpSpPr/>
            <p:nvPr/>
          </p:nvGrpSpPr>
          <p:grpSpPr>
            <a:xfrm>
              <a:off x="1043608" y="3152391"/>
              <a:ext cx="5343198" cy="1933342"/>
              <a:chOff x="645453" y="3364411"/>
              <a:chExt cx="5343198" cy="1933342"/>
            </a:xfrm>
          </p:grpSpPr>
          <p:sp>
            <p:nvSpPr>
              <p:cNvPr id="4" name="コンテンツ プレースホルダー 2"/>
              <p:cNvSpPr txBox="1">
                <a:spLocks/>
              </p:cNvSpPr>
              <p:nvPr/>
            </p:nvSpPr>
            <p:spPr bwMode="auto">
              <a:xfrm>
                <a:off x="645453" y="3733218"/>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目的</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5" name="コンテンツ プレースホルダー 2"/>
              <p:cNvSpPr txBox="1">
                <a:spLocks/>
              </p:cNvSpPr>
              <p:nvPr/>
            </p:nvSpPr>
            <p:spPr bwMode="auto">
              <a:xfrm>
                <a:off x="2339690" y="3733218"/>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成果</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cxnSp>
            <p:nvCxnSpPr>
              <p:cNvPr id="6" name="直線コネクタ 5"/>
              <p:cNvCxnSpPr/>
              <p:nvPr/>
            </p:nvCxnSpPr>
            <p:spPr bwMode="auto">
              <a:xfrm>
                <a:off x="1653593" y="3930354"/>
                <a:ext cx="686097"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sp>
            <p:nvSpPr>
              <p:cNvPr id="7" name="コンテンツ プレースホルダー 2"/>
              <p:cNvSpPr txBox="1">
                <a:spLocks/>
              </p:cNvSpPr>
              <p:nvPr/>
            </p:nvSpPr>
            <p:spPr bwMode="auto">
              <a:xfrm>
                <a:off x="4980511" y="3364411"/>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行動量①</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8" name="コンテンツ プレースホルダー 2"/>
              <p:cNvSpPr txBox="1">
                <a:spLocks/>
              </p:cNvSpPr>
              <p:nvPr/>
            </p:nvSpPr>
            <p:spPr bwMode="auto">
              <a:xfrm>
                <a:off x="4980511" y="4115052"/>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行動量②</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9" name="コンテンツ プレースホルダー 2"/>
              <p:cNvSpPr txBox="1">
                <a:spLocks/>
              </p:cNvSpPr>
              <p:nvPr/>
            </p:nvSpPr>
            <p:spPr bwMode="auto">
              <a:xfrm>
                <a:off x="4980511" y="4865693"/>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行動量③</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cxnSp>
            <p:nvCxnSpPr>
              <p:cNvPr id="10" name="直線コネクタ 9"/>
              <p:cNvCxnSpPr/>
              <p:nvPr/>
            </p:nvCxnSpPr>
            <p:spPr bwMode="auto">
              <a:xfrm>
                <a:off x="4601501" y="3586465"/>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11" name="直線コネクタ 10"/>
              <p:cNvCxnSpPr/>
              <p:nvPr/>
            </p:nvCxnSpPr>
            <p:spPr bwMode="auto">
              <a:xfrm>
                <a:off x="4601501" y="4338577"/>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12" name="直線コネクタ 11"/>
              <p:cNvCxnSpPr/>
              <p:nvPr/>
            </p:nvCxnSpPr>
            <p:spPr bwMode="auto">
              <a:xfrm>
                <a:off x="4613144" y="5081799"/>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13" name="直線コネクタ 12"/>
              <p:cNvCxnSpPr/>
              <p:nvPr/>
            </p:nvCxnSpPr>
            <p:spPr bwMode="auto">
              <a:xfrm>
                <a:off x="4601501" y="3580441"/>
                <a:ext cx="0" cy="1501282"/>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14" name="直線コネクタ 13"/>
              <p:cNvCxnSpPr/>
              <p:nvPr/>
            </p:nvCxnSpPr>
            <p:spPr bwMode="auto">
              <a:xfrm>
                <a:off x="3347864" y="3928877"/>
                <a:ext cx="1253671" cy="0"/>
              </a:xfrm>
              <a:prstGeom prst="line">
                <a:avLst/>
              </a:prstGeom>
              <a:solidFill>
                <a:srgbClr val="FF99CC"/>
              </a:solidFill>
              <a:ln w="9525" cap="flat" cmpd="sng" algn="ctr">
                <a:solidFill>
                  <a:schemeClr val="tx1"/>
                </a:solidFill>
                <a:prstDash val="solid"/>
                <a:round/>
                <a:headEnd type="none" w="med" len="med"/>
                <a:tailEnd type="none" w="med" len="med"/>
              </a:ln>
              <a:effectLst/>
            </p:spPr>
          </p:cxnSp>
        </p:grpSp>
        <p:sp>
          <p:nvSpPr>
            <p:cNvPr id="26" name="テキスト ボックス 25"/>
            <p:cNvSpPr txBox="1"/>
            <p:nvPr/>
          </p:nvSpPr>
          <p:spPr>
            <a:xfrm>
              <a:off x="611560" y="2997501"/>
              <a:ext cx="2448272" cy="369332"/>
            </a:xfrm>
            <a:prstGeom prst="rect">
              <a:avLst/>
            </a:prstGeom>
            <a:noFill/>
          </p:spPr>
          <p:txBody>
            <a:bodyPr wrap="square" rtlCol="0">
              <a:spAutoFit/>
            </a:bodyPr>
            <a:lstStyle/>
            <a:p>
              <a:r>
                <a:rPr kumimoji="1" lang="en-US" altLang="ja-JP" dirty="0" smtClean="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ロジックモデル</a:t>
              </a:r>
              <a:r>
                <a:rPr kumimoji="1" lang="en-US" altLang="ja-JP" dirty="0" smtClean="0">
                  <a:latin typeface="ＭＳ ゴシック" panose="020B0609070205080204" pitchFamily="49" charset="-128"/>
                  <a:ea typeface="ＭＳ ゴシック" panose="020B0609070205080204" pitchFamily="49" charset="-128"/>
                </a:rPr>
                <a:t>〕</a:t>
              </a:r>
              <a:endParaRPr kumimoji="1" lang="ja-JP" altLang="en-US" dirty="0">
                <a:latin typeface="ＭＳ ゴシック" panose="020B0609070205080204" pitchFamily="49" charset="-128"/>
                <a:ea typeface="ＭＳ ゴシック" panose="020B0609070205080204" pitchFamily="49" charset="-128"/>
              </a:endParaRPr>
            </a:p>
          </p:txBody>
        </p:sp>
        <p:sp>
          <p:nvSpPr>
            <p:cNvPr id="22" name="角丸四角形 21"/>
            <p:cNvSpPr/>
            <p:nvPr/>
          </p:nvSpPr>
          <p:spPr bwMode="auto">
            <a:xfrm>
              <a:off x="6769144" y="2996952"/>
              <a:ext cx="899200" cy="2232310"/>
            </a:xfrm>
            <a:prstGeom prst="roundRect">
              <a:avLst/>
            </a:prstGeom>
            <a:solidFill>
              <a:srgbClr val="FF6600">
                <a:alpha val="7000"/>
              </a:srgbClr>
            </a:solidFill>
            <a:ln w="19050"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ts val="3000"/>
                </a:lnSpc>
                <a:spcBef>
                  <a:spcPct val="0"/>
                </a:spcBef>
                <a:spcAft>
                  <a:spcPct val="0"/>
                </a:spcAft>
                <a:buClrTx/>
                <a:buSzTx/>
                <a:buFontTx/>
                <a:buNone/>
                <a:tabLst/>
              </a:pPr>
              <a:r>
                <a:rPr kumimoji="1" lang="ja-JP" altLang="en-US" sz="1900" b="0" i="0" u="none" strike="noStrike" cap="none" normalizeH="0" baseline="0" dirty="0" smtClean="0">
                  <a:ln>
                    <a:noFill/>
                  </a:ln>
                  <a:solidFill>
                    <a:schemeClr val="tx1"/>
                  </a:solidFill>
                  <a:effectLst/>
                  <a:latin typeface="Arial" charset="0"/>
                  <a:ea typeface="HGP創英角ｺﾞｼｯｸUB" pitchFamily="50" charset="-128"/>
                </a:rPr>
                <a:t>コスト</a:t>
              </a:r>
              <a:endParaRPr kumimoji="1" lang="en-US" altLang="ja-JP" sz="1900" b="0" i="0" u="none" strike="noStrike" cap="none" normalizeH="0" baseline="0" dirty="0" smtClean="0">
                <a:ln>
                  <a:noFill/>
                </a:ln>
                <a:solidFill>
                  <a:schemeClr val="tx1"/>
                </a:solidFill>
                <a:effectLst/>
                <a:latin typeface="Arial" charset="0"/>
                <a:ea typeface="HGP創英角ｺﾞｼｯｸUB" pitchFamily="50" charset="-128"/>
              </a:endParaRPr>
            </a:p>
            <a:p>
              <a:pPr marL="0" marR="0" indent="0" algn="ctr" defTabSz="957263" rtl="0" eaLnBrk="1" fontAlgn="base" latinLnBrk="0" hangingPunct="1">
                <a:lnSpc>
                  <a:spcPts val="3000"/>
                </a:lnSpc>
                <a:spcBef>
                  <a:spcPct val="0"/>
                </a:spcBef>
                <a:spcAft>
                  <a:spcPct val="0"/>
                </a:spcAft>
                <a:buClrTx/>
                <a:buSzTx/>
                <a:buFontTx/>
                <a:buNone/>
                <a:tabLst/>
              </a:pPr>
              <a:endParaRPr lang="en-US" altLang="ja-JP" sz="1900" dirty="0">
                <a:latin typeface="Arial" charset="0"/>
                <a:ea typeface="HGP創英角ｺﾞｼｯｸUB" pitchFamily="50" charset="-128"/>
              </a:endParaRPr>
            </a:p>
            <a:p>
              <a:pPr marL="0" marR="0" indent="0" algn="ctr" defTabSz="957263" rtl="0" eaLnBrk="1" fontAlgn="base" latinLnBrk="0" hangingPunct="1">
                <a:lnSpc>
                  <a:spcPts val="3000"/>
                </a:lnSpc>
                <a:spcBef>
                  <a:spcPct val="0"/>
                </a:spcBef>
                <a:spcAft>
                  <a:spcPct val="0"/>
                </a:spcAft>
                <a:buClrTx/>
                <a:buSzTx/>
                <a:buFontTx/>
                <a:buNone/>
                <a:tabLst/>
              </a:pPr>
              <a:r>
                <a:rPr kumimoji="1" lang="ja-JP" altLang="en-US" sz="1900" b="0" i="0" u="none" strike="noStrike" cap="none" normalizeH="0" baseline="0" dirty="0" smtClean="0">
                  <a:ln>
                    <a:noFill/>
                  </a:ln>
                  <a:solidFill>
                    <a:schemeClr val="tx1"/>
                  </a:solidFill>
                  <a:effectLst/>
                  <a:latin typeface="Arial" charset="0"/>
                  <a:ea typeface="HGP創英角ｺﾞｼｯｸUB" pitchFamily="50" charset="-128"/>
                </a:rPr>
                <a:t>コスト</a:t>
              </a:r>
              <a:endParaRPr kumimoji="1" lang="en-US" altLang="ja-JP" sz="1900" b="0" i="0" u="none" strike="noStrike" cap="none" normalizeH="0" baseline="0" dirty="0" smtClean="0">
                <a:ln>
                  <a:noFill/>
                </a:ln>
                <a:solidFill>
                  <a:schemeClr val="tx1"/>
                </a:solidFill>
                <a:effectLst/>
                <a:latin typeface="Arial" charset="0"/>
                <a:ea typeface="HGP創英角ｺﾞｼｯｸUB" pitchFamily="50" charset="-128"/>
              </a:endParaRPr>
            </a:p>
            <a:p>
              <a:pPr marL="0" marR="0" indent="0" algn="ctr" defTabSz="957263" rtl="0" eaLnBrk="1" fontAlgn="base" latinLnBrk="0" hangingPunct="1">
                <a:lnSpc>
                  <a:spcPts val="3000"/>
                </a:lnSpc>
                <a:spcBef>
                  <a:spcPct val="0"/>
                </a:spcBef>
                <a:spcAft>
                  <a:spcPct val="0"/>
                </a:spcAft>
                <a:buClrTx/>
                <a:buSzTx/>
                <a:buFontTx/>
                <a:buNone/>
                <a:tabLst/>
              </a:pPr>
              <a:endParaRPr lang="en-US" altLang="ja-JP" sz="1900" dirty="0">
                <a:latin typeface="Arial" charset="0"/>
                <a:ea typeface="HGP創英角ｺﾞｼｯｸUB" pitchFamily="50" charset="-128"/>
              </a:endParaRPr>
            </a:p>
            <a:p>
              <a:pPr marL="0" marR="0" indent="0" algn="ctr" defTabSz="957263" rtl="0" eaLnBrk="1" fontAlgn="base" latinLnBrk="0" hangingPunct="1">
                <a:lnSpc>
                  <a:spcPts val="3000"/>
                </a:lnSpc>
                <a:spcBef>
                  <a:spcPct val="0"/>
                </a:spcBef>
                <a:spcAft>
                  <a:spcPct val="0"/>
                </a:spcAft>
                <a:buClrTx/>
                <a:buSzTx/>
                <a:buFontTx/>
                <a:buNone/>
                <a:tabLst/>
              </a:pPr>
              <a:r>
                <a:rPr kumimoji="1" lang="ja-JP" altLang="en-US" sz="1900" b="0" i="0" u="none" strike="noStrike" cap="none" normalizeH="0" baseline="0" dirty="0" smtClean="0">
                  <a:ln>
                    <a:noFill/>
                  </a:ln>
                  <a:solidFill>
                    <a:schemeClr val="tx1"/>
                  </a:solidFill>
                  <a:effectLst/>
                  <a:latin typeface="Arial" charset="0"/>
                  <a:ea typeface="HGP創英角ｺﾞｼｯｸUB" pitchFamily="50" charset="-128"/>
                </a:rPr>
                <a:t>コスト</a:t>
              </a:r>
              <a:endParaRPr kumimoji="1" lang="ja-JP" altLang="en-US" sz="1900" b="0" i="0" u="none" strike="noStrike" cap="none" normalizeH="0" baseline="0" dirty="0">
                <a:ln>
                  <a:noFill/>
                </a:ln>
                <a:solidFill>
                  <a:schemeClr val="tx1"/>
                </a:solidFill>
                <a:effectLst/>
                <a:latin typeface="Arial" charset="0"/>
                <a:ea typeface="HGP創英角ｺﾞｼｯｸUB" pitchFamily="50" charset="-128"/>
              </a:endParaRPr>
            </a:p>
          </p:txBody>
        </p:sp>
      </p:grpSp>
    </p:spTree>
    <p:extLst>
      <p:ext uri="{BB962C8B-B14F-4D97-AF65-F5344CB8AC3E}">
        <p14:creationId xmlns:p14="http://schemas.microsoft.com/office/powerpoint/2010/main" val="4060364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kumimoji="1" lang="en-US" altLang="ja-JP" dirty="0" smtClean="0"/>
              <a:t>2-2.</a:t>
            </a:r>
            <a:r>
              <a:rPr kumimoji="1" lang="ja-JP" altLang="en-US" dirty="0" smtClean="0"/>
              <a:t>設定した指標の検証と改善</a:t>
            </a:r>
            <a:endParaRPr kumimoji="1" lang="ja-JP" altLang="en-US" dirty="0"/>
          </a:p>
        </p:txBody>
      </p:sp>
      <p:sp>
        <p:nvSpPr>
          <p:cNvPr id="4" name="コンテンツ プレースホルダー 2"/>
          <p:cNvSpPr txBox="1">
            <a:spLocks/>
          </p:cNvSpPr>
          <p:nvPr/>
        </p:nvSpPr>
        <p:spPr bwMode="auto">
          <a:xfrm>
            <a:off x="678210" y="1916506"/>
            <a:ext cx="2525599" cy="576080"/>
          </a:xfrm>
          <a:prstGeom prst="rect">
            <a:avLst/>
          </a:prstGeom>
          <a:noFill/>
          <a:ln w="9525">
            <a:noFill/>
            <a:miter lim="800000"/>
            <a:headEnd/>
            <a:tailEnd/>
          </a:ln>
          <a:effectLst/>
        </p:spPr>
        <p:txBody>
          <a:bodyPr vert="horz" wrap="square" lIns="95746" tIns="47874" rIns="95746" bIns="47874" numCol="1" anchor="t"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目的を達成するために</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a:p>
            <a:pPr marL="0" indent="0">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どのような成果が必要か</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5" name="コンテンツ プレースホルダー 2"/>
          <p:cNvSpPr txBox="1">
            <a:spLocks/>
          </p:cNvSpPr>
          <p:nvPr/>
        </p:nvSpPr>
        <p:spPr bwMode="auto">
          <a:xfrm>
            <a:off x="3097551" y="1921416"/>
            <a:ext cx="2122521" cy="576080"/>
          </a:xfrm>
          <a:prstGeom prst="rect">
            <a:avLst/>
          </a:prstGeom>
          <a:noFill/>
          <a:ln w="9525">
            <a:noFill/>
            <a:miter lim="800000"/>
            <a:headEnd/>
            <a:tailEnd/>
          </a:ln>
          <a:effectLst/>
        </p:spPr>
        <p:txBody>
          <a:bodyPr vert="horz" wrap="square" lIns="95746" tIns="47874" rIns="95746" bIns="47874" numCol="1" anchor="t"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成果を出すためには</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a:p>
            <a:pPr marL="0" indent="0">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どうするか</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6" name="コンテンツ プレースホルダー 2"/>
          <p:cNvSpPr txBox="1">
            <a:spLocks/>
          </p:cNvSpPr>
          <p:nvPr/>
        </p:nvSpPr>
        <p:spPr bwMode="auto">
          <a:xfrm>
            <a:off x="5062836" y="1913481"/>
            <a:ext cx="2677516" cy="576080"/>
          </a:xfrm>
          <a:prstGeom prst="rect">
            <a:avLst/>
          </a:prstGeom>
          <a:noFill/>
          <a:ln w="9525">
            <a:noFill/>
            <a:miter lim="800000"/>
            <a:headEnd/>
            <a:tailEnd/>
          </a:ln>
          <a:effectLst/>
        </p:spPr>
        <p:txBody>
          <a:bodyPr vert="horz" wrap="square" lIns="95746" tIns="47874" rIns="95746" bIns="47874" numCol="1" anchor="t"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行動するためにはコストを</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a:p>
            <a:pPr marL="0" indent="0">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どれくらい投入するか</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cxnSp>
        <p:nvCxnSpPr>
          <p:cNvPr id="10" name="直線矢印コネクタ 9"/>
          <p:cNvCxnSpPr/>
          <p:nvPr/>
        </p:nvCxnSpPr>
        <p:spPr bwMode="auto">
          <a:xfrm>
            <a:off x="971500" y="2633467"/>
            <a:ext cx="1606835" cy="0"/>
          </a:xfrm>
          <a:prstGeom prst="straightConnector1">
            <a:avLst/>
          </a:prstGeom>
          <a:ln>
            <a:headEnd type="none" w="med" len="med"/>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p:nvPr/>
        </p:nvCxnSpPr>
        <p:spPr bwMode="auto">
          <a:xfrm>
            <a:off x="3203810" y="2633467"/>
            <a:ext cx="1606835" cy="0"/>
          </a:xfrm>
          <a:prstGeom prst="straightConnector1">
            <a:avLst/>
          </a:prstGeom>
          <a:ln>
            <a:headEnd type="none" w="med" len="med"/>
            <a:tailEnd type="arrow"/>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bwMode="auto">
          <a:xfrm>
            <a:off x="5279689" y="2633467"/>
            <a:ext cx="1606835" cy="0"/>
          </a:xfrm>
          <a:prstGeom prst="straightConnector1">
            <a:avLst/>
          </a:prstGeom>
          <a:ln>
            <a:headEnd type="none" w="med" len="med"/>
            <a:tailEnd type="arrow"/>
          </a:ln>
        </p:spPr>
        <p:style>
          <a:lnRef idx="1">
            <a:schemeClr val="dk1"/>
          </a:lnRef>
          <a:fillRef idx="0">
            <a:schemeClr val="dk1"/>
          </a:fillRef>
          <a:effectRef idx="0">
            <a:schemeClr val="dk1"/>
          </a:effectRef>
          <a:fontRef idx="minor">
            <a:schemeClr val="tx1"/>
          </a:fontRef>
        </p:style>
      </p:cxnSp>
      <p:grpSp>
        <p:nvGrpSpPr>
          <p:cNvPr id="3" name="グループ化 2"/>
          <p:cNvGrpSpPr/>
          <p:nvPr/>
        </p:nvGrpSpPr>
        <p:grpSpPr>
          <a:xfrm>
            <a:off x="645453" y="3212914"/>
            <a:ext cx="6690671" cy="2232310"/>
            <a:chOff x="645453" y="3212914"/>
            <a:chExt cx="6690671" cy="2232310"/>
          </a:xfrm>
        </p:grpSpPr>
        <p:sp>
          <p:nvSpPr>
            <p:cNvPr id="7" name="コンテンツ プレースホルダー 2"/>
            <p:cNvSpPr txBox="1">
              <a:spLocks/>
            </p:cNvSpPr>
            <p:nvPr/>
          </p:nvSpPr>
          <p:spPr bwMode="auto">
            <a:xfrm>
              <a:off x="645453" y="3733218"/>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目的</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8" name="コンテンツ プレースホルダー 2"/>
            <p:cNvSpPr txBox="1">
              <a:spLocks/>
            </p:cNvSpPr>
            <p:nvPr/>
          </p:nvSpPr>
          <p:spPr bwMode="auto">
            <a:xfrm>
              <a:off x="2339690" y="3733218"/>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成果</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cxnSp>
          <p:nvCxnSpPr>
            <p:cNvPr id="9" name="直線コネクタ 8"/>
            <p:cNvCxnSpPr/>
            <p:nvPr/>
          </p:nvCxnSpPr>
          <p:spPr bwMode="auto">
            <a:xfrm>
              <a:off x="1653593" y="3930354"/>
              <a:ext cx="686097"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sp>
          <p:nvSpPr>
            <p:cNvPr id="13" name="コンテンツ プレースホルダー 2"/>
            <p:cNvSpPr txBox="1">
              <a:spLocks/>
            </p:cNvSpPr>
            <p:nvPr/>
          </p:nvSpPr>
          <p:spPr bwMode="auto">
            <a:xfrm>
              <a:off x="4980511" y="3364411"/>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行動量①</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14" name="コンテンツ プレースホルダー 2"/>
            <p:cNvSpPr txBox="1">
              <a:spLocks/>
            </p:cNvSpPr>
            <p:nvPr/>
          </p:nvSpPr>
          <p:spPr bwMode="auto">
            <a:xfrm>
              <a:off x="4980511" y="4115052"/>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行動量②</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sp>
          <p:nvSpPr>
            <p:cNvPr id="15" name="コンテンツ プレースホルダー 2"/>
            <p:cNvSpPr txBox="1">
              <a:spLocks/>
            </p:cNvSpPr>
            <p:nvPr/>
          </p:nvSpPr>
          <p:spPr bwMode="auto">
            <a:xfrm>
              <a:off x="4980511" y="4865693"/>
              <a:ext cx="1008140" cy="432060"/>
            </a:xfrm>
            <a:prstGeom prst="rect">
              <a:avLst/>
            </a:prstGeom>
            <a:noFill/>
            <a:ln w="9525">
              <a:solidFill>
                <a:schemeClr val="tx1">
                  <a:lumMod val="50000"/>
                  <a:lumOff val="50000"/>
                </a:schemeClr>
              </a:solidFill>
              <a:miter lim="800000"/>
              <a:headEnd/>
              <a:tailEnd/>
            </a:ln>
            <a:effectLst/>
          </p:spPr>
          <p:txBody>
            <a:bodyPr vert="horz" wrap="square" lIns="95746" tIns="47874" rIns="95746" bIns="47874" numCol="1" anchor="ctr" anchorCtr="0" compatLnSpc="1">
              <a:prstTxWarp prst="textNoShape">
                <a:avLst/>
              </a:prstTxWarp>
            </a:bodyPr>
            <a:lstStyle>
              <a:lvl1pPr marL="331185" indent="-331185" algn="l" defTabSz="883649" rtl="0" eaLnBrk="0" fontAlgn="base" hangingPunct="0">
                <a:spcBef>
                  <a:spcPct val="20000"/>
                </a:spcBef>
                <a:spcAft>
                  <a:spcPct val="0"/>
                </a:spcAft>
                <a:buChar char="•"/>
                <a:defRPr kumimoji="1" sz="1477">
                  <a:solidFill>
                    <a:srgbClr val="000066"/>
                  </a:solidFill>
                  <a:effectLst/>
                  <a:latin typeface="+mn-lt"/>
                  <a:ea typeface="+mn-ea"/>
                  <a:cs typeface="+mn-cs"/>
                </a:defRPr>
              </a:lvl1pPr>
              <a:lvl2pPr marL="718056" indent="-275499" algn="l" defTabSz="883649" rtl="0" eaLnBrk="0" fontAlgn="base" hangingPunct="0">
                <a:spcBef>
                  <a:spcPct val="20000"/>
                </a:spcBef>
                <a:spcAft>
                  <a:spcPct val="0"/>
                </a:spcAft>
                <a:buChar char="–"/>
                <a:defRPr kumimoji="1" sz="1477">
                  <a:solidFill>
                    <a:srgbClr val="000066"/>
                  </a:solidFill>
                  <a:effectLst/>
                  <a:latin typeface="+mn-lt"/>
                  <a:ea typeface="+mn-ea"/>
                </a:defRPr>
              </a:lvl2pPr>
              <a:lvl3pPr marL="1104928" indent="-221279" algn="l" defTabSz="883649" rtl="0" eaLnBrk="0" fontAlgn="base" hangingPunct="0">
                <a:spcBef>
                  <a:spcPct val="20000"/>
                </a:spcBef>
                <a:spcAft>
                  <a:spcPct val="0"/>
                </a:spcAft>
                <a:buChar char="•"/>
                <a:defRPr kumimoji="1" sz="1477">
                  <a:solidFill>
                    <a:srgbClr val="000066"/>
                  </a:solidFill>
                  <a:effectLst/>
                  <a:latin typeface="+mn-lt"/>
                  <a:ea typeface="+mn-ea"/>
                </a:defRPr>
              </a:lvl3pPr>
              <a:lvl4pPr marL="1547485" indent="-221279" algn="l" defTabSz="883649" rtl="0" eaLnBrk="0" fontAlgn="base" hangingPunct="0">
                <a:spcBef>
                  <a:spcPct val="20000"/>
                </a:spcBef>
                <a:spcAft>
                  <a:spcPct val="0"/>
                </a:spcAft>
                <a:buChar char="–"/>
                <a:defRPr kumimoji="1" sz="1477">
                  <a:solidFill>
                    <a:srgbClr val="000066"/>
                  </a:solidFill>
                  <a:effectLst/>
                  <a:latin typeface="+mn-lt"/>
                  <a:ea typeface="+mn-ea"/>
                </a:defRPr>
              </a:lvl4pPr>
              <a:lvl5pPr marL="1987111" indent="-218348" algn="l" defTabSz="883649" rtl="0" eaLnBrk="0" fontAlgn="base" hangingPunct="0">
                <a:spcBef>
                  <a:spcPct val="20000"/>
                </a:spcBef>
                <a:spcAft>
                  <a:spcPct val="0"/>
                </a:spcAft>
                <a:buChar char="»"/>
                <a:defRPr kumimoji="1" sz="1477">
                  <a:solidFill>
                    <a:srgbClr val="000066"/>
                  </a:solidFill>
                  <a:effectLst/>
                  <a:latin typeface="+mn-lt"/>
                  <a:ea typeface="+mn-ea"/>
                </a:defRPr>
              </a:lvl5pPr>
              <a:lvl6pPr marL="2409153"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6pPr>
              <a:lvl7pPr marL="2831194"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7pPr>
              <a:lvl8pPr marL="3253235"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8pPr>
              <a:lvl9pPr marL="3675276" indent="-218348" algn="l" defTabSz="883649" rtl="0" fontAlgn="base">
                <a:spcBef>
                  <a:spcPct val="20000"/>
                </a:spcBef>
                <a:spcAft>
                  <a:spcPct val="0"/>
                </a:spcAft>
                <a:buChar char="»"/>
                <a:defRPr kumimoji="1" sz="1477">
                  <a:solidFill>
                    <a:srgbClr val="000066"/>
                  </a:solidFill>
                  <a:effectLst>
                    <a:outerShdw blurRad="38100" dist="38100" dir="2700000" algn="tl">
                      <a:srgbClr val="C0C0C0"/>
                    </a:outerShdw>
                  </a:effectLst>
                  <a:latin typeface="+mn-lt"/>
                  <a:ea typeface="+mn-ea"/>
                </a:defRPr>
              </a:lvl9pPr>
            </a:lstStyle>
            <a:p>
              <a:pPr marL="0" indent="0" algn="ctr">
                <a:buNone/>
              </a:pPr>
              <a:r>
                <a:rPr lang="ja-JP" altLang="en-US" sz="1600" kern="0" dirty="0">
                  <a:solidFill>
                    <a:schemeClr val="tx1"/>
                  </a:solidFill>
                  <a:latin typeface="ＭＳ ゴシック" panose="020B0609070205080204" pitchFamily="49" charset="-128"/>
                  <a:ea typeface="ＭＳ ゴシック" panose="020B0609070205080204" pitchFamily="49" charset="-128"/>
                </a:rPr>
                <a:t>行動量③</a:t>
              </a:r>
              <a:endParaRPr lang="en-US" altLang="ja-JP" sz="1600" kern="0" dirty="0">
                <a:solidFill>
                  <a:schemeClr val="tx1"/>
                </a:solidFill>
                <a:latin typeface="ＭＳ ゴシック" panose="020B0609070205080204" pitchFamily="49" charset="-128"/>
                <a:ea typeface="ＭＳ ゴシック" panose="020B0609070205080204" pitchFamily="49" charset="-128"/>
              </a:endParaRPr>
            </a:p>
          </p:txBody>
        </p:sp>
        <p:cxnSp>
          <p:nvCxnSpPr>
            <p:cNvPr id="16" name="直線コネクタ 15"/>
            <p:cNvCxnSpPr/>
            <p:nvPr/>
          </p:nvCxnSpPr>
          <p:spPr bwMode="auto">
            <a:xfrm>
              <a:off x="4601501" y="3586465"/>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17" name="直線コネクタ 16"/>
            <p:cNvCxnSpPr/>
            <p:nvPr/>
          </p:nvCxnSpPr>
          <p:spPr bwMode="auto">
            <a:xfrm>
              <a:off x="4601501" y="4338577"/>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18" name="直線コネクタ 17"/>
            <p:cNvCxnSpPr/>
            <p:nvPr/>
          </p:nvCxnSpPr>
          <p:spPr bwMode="auto">
            <a:xfrm>
              <a:off x="4613144" y="5081799"/>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19" name="直線コネクタ 18"/>
            <p:cNvCxnSpPr/>
            <p:nvPr/>
          </p:nvCxnSpPr>
          <p:spPr bwMode="auto">
            <a:xfrm>
              <a:off x="4601501" y="3580441"/>
              <a:ext cx="0" cy="1501282"/>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20" name="直線コネクタ 19"/>
            <p:cNvCxnSpPr/>
            <p:nvPr/>
          </p:nvCxnSpPr>
          <p:spPr bwMode="auto">
            <a:xfrm>
              <a:off x="3347830" y="3949248"/>
              <a:ext cx="1253671" cy="0"/>
            </a:xfrm>
            <a:prstGeom prst="line">
              <a:avLst/>
            </a:prstGeom>
            <a:solidFill>
              <a:srgbClr val="FF99CC"/>
            </a:solidFill>
            <a:ln w="9525" cap="flat" cmpd="sng" algn="ctr">
              <a:solidFill>
                <a:schemeClr val="bg2"/>
              </a:solidFill>
              <a:prstDash val="solid"/>
              <a:round/>
              <a:headEnd type="none" w="med" len="med"/>
              <a:tailEnd type="none" w="med" len="med"/>
            </a:ln>
            <a:effectLst/>
          </p:spPr>
        </p:cxnSp>
        <p:cxnSp>
          <p:nvCxnSpPr>
            <p:cNvPr id="21" name="直線コネクタ 20"/>
            <p:cNvCxnSpPr/>
            <p:nvPr/>
          </p:nvCxnSpPr>
          <p:spPr bwMode="auto">
            <a:xfrm>
              <a:off x="5993240" y="3583447"/>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22" name="直線コネクタ 21"/>
            <p:cNvCxnSpPr/>
            <p:nvPr/>
          </p:nvCxnSpPr>
          <p:spPr bwMode="auto">
            <a:xfrm>
              <a:off x="5989715" y="4331719"/>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cxnSp>
          <p:nvCxnSpPr>
            <p:cNvPr id="23" name="直線コネクタ 22"/>
            <p:cNvCxnSpPr/>
            <p:nvPr/>
          </p:nvCxnSpPr>
          <p:spPr bwMode="auto">
            <a:xfrm>
              <a:off x="5993708" y="5095209"/>
              <a:ext cx="379010" cy="0"/>
            </a:xfrm>
            <a:prstGeom prst="line">
              <a:avLst/>
            </a:prstGeom>
            <a:solidFill>
              <a:srgbClr val="FF99CC"/>
            </a:solidFill>
            <a:ln w="9525" cap="flat" cmpd="sng" algn="ctr">
              <a:solidFill>
                <a:schemeClr val="tx1">
                  <a:lumMod val="50000"/>
                  <a:lumOff val="50000"/>
                </a:schemeClr>
              </a:solidFill>
              <a:prstDash val="solid"/>
              <a:round/>
              <a:headEnd type="none" w="med" len="med"/>
              <a:tailEnd type="none" w="med" len="med"/>
            </a:ln>
            <a:effectLst/>
          </p:spPr>
        </p:cxnSp>
        <p:sp>
          <p:nvSpPr>
            <p:cNvPr id="24" name="角丸四角形 23"/>
            <p:cNvSpPr/>
            <p:nvPr/>
          </p:nvSpPr>
          <p:spPr bwMode="auto">
            <a:xfrm>
              <a:off x="6436924" y="3212914"/>
              <a:ext cx="899200" cy="2232310"/>
            </a:xfrm>
            <a:prstGeom prst="roundRect">
              <a:avLst/>
            </a:prstGeom>
            <a:solidFill>
              <a:srgbClr val="FF6600">
                <a:alpha val="7000"/>
              </a:srgbClr>
            </a:solidFill>
            <a:ln w="19050" cap="flat" cmpd="sng" algn="ctr">
              <a:solidFill>
                <a:srgbClr val="FF66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57263" rtl="0" eaLnBrk="1" fontAlgn="base" latinLnBrk="0" hangingPunct="1">
                <a:lnSpc>
                  <a:spcPts val="3000"/>
                </a:lnSpc>
                <a:spcBef>
                  <a:spcPct val="0"/>
                </a:spcBef>
                <a:spcAft>
                  <a:spcPct val="0"/>
                </a:spcAft>
                <a:buClrTx/>
                <a:buSzTx/>
                <a:buFontTx/>
                <a:buNone/>
                <a:tabLst/>
              </a:pPr>
              <a:r>
                <a:rPr kumimoji="1" lang="ja-JP" altLang="en-US" sz="1900" b="0" i="0" u="none" strike="noStrike" cap="none" normalizeH="0" baseline="0" dirty="0" smtClean="0">
                  <a:ln>
                    <a:noFill/>
                  </a:ln>
                  <a:solidFill>
                    <a:schemeClr val="tx1"/>
                  </a:solidFill>
                  <a:effectLst/>
                  <a:latin typeface="Arial" charset="0"/>
                  <a:ea typeface="HGP創英角ｺﾞｼｯｸUB" pitchFamily="50" charset="-128"/>
                </a:rPr>
                <a:t>コスト</a:t>
              </a:r>
              <a:endParaRPr kumimoji="1" lang="en-US" altLang="ja-JP" sz="1900" b="0" i="0" u="none" strike="noStrike" cap="none" normalizeH="0" baseline="0" dirty="0" smtClean="0">
                <a:ln>
                  <a:noFill/>
                </a:ln>
                <a:solidFill>
                  <a:schemeClr val="tx1"/>
                </a:solidFill>
                <a:effectLst/>
                <a:latin typeface="Arial" charset="0"/>
                <a:ea typeface="HGP創英角ｺﾞｼｯｸUB" pitchFamily="50" charset="-128"/>
              </a:endParaRPr>
            </a:p>
            <a:p>
              <a:pPr marL="0" marR="0" indent="0" algn="ctr" defTabSz="957263" rtl="0" eaLnBrk="1" fontAlgn="base" latinLnBrk="0" hangingPunct="1">
                <a:lnSpc>
                  <a:spcPts val="3000"/>
                </a:lnSpc>
                <a:spcBef>
                  <a:spcPct val="0"/>
                </a:spcBef>
                <a:spcAft>
                  <a:spcPct val="0"/>
                </a:spcAft>
                <a:buClrTx/>
                <a:buSzTx/>
                <a:buFontTx/>
                <a:buNone/>
                <a:tabLst/>
              </a:pPr>
              <a:endParaRPr lang="en-US" altLang="ja-JP" sz="1900" dirty="0">
                <a:latin typeface="Arial" charset="0"/>
                <a:ea typeface="HGP創英角ｺﾞｼｯｸUB" pitchFamily="50" charset="-128"/>
              </a:endParaRPr>
            </a:p>
            <a:p>
              <a:pPr marL="0" marR="0" indent="0" algn="ctr" defTabSz="957263" rtl="0" eaLnBrk="1" fontAlgn="base" latinLnBrk="0" hangingPunct="1">
                <a:lnSpc>
                  <a:spcPts val="3000"/>
                </a:lnSpc>
                <a:spcBef>
                  <a:spcPct val="0"/>
                </a:spcBef>
                <a:spcAft>
                  <a:spcPct val="0"/>
                </a:spcAft>
                <a:buClrTx/>
                <a:buSzTx/>
                <a:buFontTx/>
                <a:buNone/>
                <a:tabLst/>
              </a:pPr>
              <a:r>
                <a:rPr kumimoji="1" lang="ja-JP" altLang="en-US" sz="1900" b="0" i="0" u="none" strike="noStrike" cap="none" normalizeH="0" baseline="0" dirty="0" smtClean="0">
                  <a:ln>
                    <a:noFill/>
                  </a:ln>
                  <a:solidFill>
                    <a:schemeClr val="tx1"/>
                  </a:solidFill>
                  <a:effectLst/>
                  <a:latin typeface="Arial" charset="0"/>
                  <a:ea typeface="HGP創英角ｺﾞｼｯｸUB" pitchFamily="50" charset="-128"/>
                </a:rPr>
                <a:t>コスト</a:t>
              </a:r>
              <a:endParaRPr kumimoji="1" lang="en-US" altLang="ja-JP" sz="1900" b="0" i="0" u="none" strike="noStrike" cap="none" normalizeH="0" baseline="0" dirty="0" smtClean="0">
                <a:ln>
                  <a:noFill/>
                </a:ln>
                <a:solidFill>
                  <a:schemeClr val="tx1"/>
                </a:solidFill>
                <a:effectLst/>
                <a:latin typeface="Arial" charset="0"/>
                <a:ea typeface="HGP創英角ｺﾞｼｯｸUB" pitchFamily="50" charset="-128"/>
              </a:endParaRPr>
            </a:p>
            <a:p>
              <a:pPr marL="0" marR="0" indent="0" algn="ctr" defTabSz="957263" rtl="0" eaLnBrk="1" fontAlgn="base" latinLnBrk="0" hangingPunct="1">
                <a:lnSpc>
                  <a:spcPts val="3000"/>
                </a:lnSpc>
                <a:spcBef>
                  <a:spcPct val="0"/>
                </a:spcBef>
                <a:spcAft>
                  <a:spcPct val="0"/>
                </a:spcAft>
                <a:buClrTx/>
                <a:buSzTx/>
                <a:buFontTx/>
                <a:buNone/>
                <a:tabLst/>
              </a:pPr>
              <a:endParaRPr lang="en-US" altLang="ja-JP" sz="1900" dirty="0">
                <a:latin typeface="Arial" charset="0"/>
                <a:ea typeface="HGP創英角ｺﾞｼｯｸUB" pitchFamily="50" charset="-128"/>
              </a:endParaRPr>
            </a:p>
            <a:p>
              <a:pPr marL="0" marR="0" indent="0" algn="ctr" defTabSz="957263" rtl="0" eaLnBrk="1" fontAlgn="base" latinLnBrk="0" hangingPunct="1">
                <a:lnSpc>
                  <a:spcPts val="3000"/>
                </a:lnSpc>
                <a:spcBef>
                  <a:spcPct val="0"/>
                </a:spcBef>
                <a:spcAft>
                  <a:spcPct val="0"/>
                </a:spcAft>
                <a:buClrTx/>
                <a:buSzTx/>
                <a:buFontTx/>
                <a:buNone/>
                <a:tabLst/>
              </a:pPr>
              <a:r>
                <a:rPr kumimoji="1" lang="ja-JP" altLang="en-US" sz="1900" b="0" i="0" u="none" strike="noStrike" cap="none" normalizeH="0" baseline="0" dirty="0" smtClean="0">
                  <a:ln>
                    <a:noFill/>
                  </a:ln>
                  <a:solidFill>
                    <a:schemeClr val="tx1"/>
                  </a:solidFill>
                  <a:effectLst/>
                  <a:latin typeface="Arial" charset="0"/>
                  <a:ea typeface="HGP創英角ｺﾞｼｯｸUB" pitchFamily="50" charset="-128"/>
                </a:rPr>
                <a:t>コスト</a:t>
              </a:r>
              <a:endParaRPr kumimoji="1" lang="ja-JP" altLang="en-US" sz="1900" b="0" i="0" u="none" strike="noStrike" cap="none" normalizeH="0" baseline="0" dirty="0">
                <a:ln>
                  <a:noFill/>
                </a:ln>
                <a:solidFill>
                  <a:schemeClr val="tx1"/>
                </a:solidFill>
                <a:effectLst/>
                <a:latin typeface="Arial" charset="0"/>
                <a:ea typeface="HGP創英角ｺﾞｼｯｸUB" pitchFamily="50" charset="-128"/>
              </a:endParaRPr>
            </a:p>
          </p:txBody>
        </p:sp>
        <p:cxnSp>
          <p:nvCxnSpPr>
            <p:cNvPr id="25" name="直線コネクタ 24"/>
            <p:cNvCxnSpPr/>
            <p:nvPr/>
          </p:nvCxnSpPr>
          <p:spPr bwMode="auto">
            <a:xfrm>
              <a:off x="3347864" y="3928877"/>
              <a:ext cx="1253671" cy="0"/>
            </a:xfrm>
            <a:prstGeom prst="line">
              <a:avLst/>
            </a:prstGeom>
            <a:solidFill>
              <a:srgbClr val="FF99CC"/>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3759433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３</a:t>
            </a:r>
            <a:r>
              <a:rPr kumimoji="1" lang="en-US" altLang="ja-JP" dirty="0" smtClean="0"/>
              <a:t>.</a:t>
            </a:r>
            <a:r>
              <a:rPr kumimoji="1" lang="ja-JP" altLang="en-US" dirty="0" smtClean="0"/>
              <a:t> 評価票について</a:t>
            </a:r>
            <a:endParaRPr kumimoji="1" lang="ja-JP" altLang="en-US" dirty="0"/>
          </a:p>
        </p:txBody>
      </p:sp>
      <p:sp>
        <p:nvSpPr>
          <p:cNvPr id="3" name="テキスト プレースホルダー 2"/>
          <p:cNvSpPr>
            <a:spLocks noGrp="1"/>
          </p:cNvSpPr>
          <p:nvPr>
            <p:ph type="body" idx="1"/>
          </p:nvPr>
        </p:nvSpPr>
        <p:spPr>
          <a:xfrm>
            <a:off x="722313" y="4626864"/>
            <a:ext cx="5289847" cy="1500187"/>
          </a:xfrm>
        </p:spPr>
        <p:txBody>
          <a:bodyPr/>
          <a:lstStyle/>
          <a:p>
            <a:r>
              <a:rPr lang="ja-JP" altLang="ja-JP" dirty="0"/>
              <a:t>平成</a:t>
            </a:r>
            <a:r>
              <a:rPr lang="en-US" altLang="ja-JP" dirty="0"/>
              <a:t>30</a:t>
            </a:r>
            <a:r>
              <a:rPr lang="ja-JP" altLang="ja-JP" dirty="0"/>
              <a:t>年度主要施策の成果のページ</a:t>
            </a:r>
          </a:p>
          <a:p>
            <a:r>
              <a:rPr lang="en-US" altLang="ja-JP" u="sng" dirty="0">
                <a:hlinkClick r:id="rId3"/>
              </a:rPr>
              <a:t>https://</a:t>
            </a:r>
            <a:r>
              <a:rPr lang="en-US" altLang="ja-JP" u="sng" dirty="0" smtClean="0">
                <a:hlinkClick r:id="rId3"/>
              </a:rPr>
              <a:t>www.city.setagaya.lg.jp/mokuji/kusei/004/002/d00181421.html</a:t>
            </a:r>
            <a:endParaRPr lang="ja-JP" altLang="ja-JP" dirty="0"/>
          </a:p>
        </p:txBody>
      </p:sp>
      <p:pic>
        <p:nvPicPr>
          <p:cNvPr id="4" name="図 3" descr="\\Setagaya.local\files\man_data\平成３１年度\09 経営改革・官民連携担当課\23 新公会計（財務諸表・施設別ＰＬ）\01 世田谷区の財政状況\原稿\完成原稿\qr主要施策の成果.png"/>
          <p:cNvPicPr/>
          <p:nvPr/>
        </p:nvPicPr>
        <p:blipFill>
          <a:blip r:embed="rId4">
            <a:extLst>
              <a:ext uri="{28A0092B-C50C-407E-A947-70E740481C1C}">
                <a14:useLocalDpi xmlns:a14="http://schemas.microsoft.com/office/drawing/2010/main" val="0"/>
              </a:ext>
            </a:extLst>
          </a:blip>
          <a:srcRect/>
          <a:stretch>
            <a:fillRect/>
          </a:stretch>
        </p:blipFill>
        <p:spPr bwMode="auto">
          <a:xfrm>
            <a:off x="6228184" y="4725144"/>
            <a:ext cx="1533525" cy="1533525"/>
          </a:xfrm>
          <a:prstGeom prst="rect">
            <a:avLst/>
          </a:prstGeom>
          <a:noFill/>
          <a:ln>
            <a:noFill/>
          </a:ln>
        </p:spPr>
      </p:pic>
    </p:spTree>
    <p:extLst>
      <p:ext uri="{BB962C8B-B14F-4D97-AF65-F5344CB8AC3E}">
        <p14:creationId xmlns:p14="http://schemas.microsoft.com/office/powerpoint/2010/main" val="1582994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3-1-1.</a:t>
            </a:r>
            <a:r>
              <a:rPr kumimoji="1" lang="ja-JP" altLang="en-US" dirty="0" smtClean="0"/>
              <a:t>政策評価票</a:t>
            </a:r>
            <a:endParaRPr kumimoji="1" lang="ja-JP" altLang="en-US" dirty="0"/>
          </a:p>
        </p:txBody>
      </p:sp>
      <p:sp>
        <p:nvSpPr>
          <p:cNvPr id="3" name="コンテンツ プレースホルダー 2"/>
          <p:cNvSpPr>
            <a:spLocks noGrp="1"/>
          </p:cNvSpPr>
          <p:nvPr>
            <p:ph idx="1"/>
          </p:nvPr>
        </p:nvSpPr>
        <p:spPr/>
        <p:txBody>
          <a:bodyPr/>
          <a:lstStyle/>
          <a:p>
            <a:r>
              <a:rPr lang="ja-JP" altLang="en-US" dirty="0"/>
              <a:t>プロセス</a:t>
            </a:r>
            <a:r>
              <a:rPr lang="ja-JP" altLang="en-US" dirty="0" smtClean="0"/>
              <a:t>評価（参加と協働の評価軸）</a:t>
            </a:r>
            <a:endParaRPr lang="en-US" altLang="ja-JP" dirty="0"/>
          </a:p>
          <a:p>
            <a:pPr lvl="1"/>
            <a:r>
              <a:rPr lang="ja-JP" altLang="en-US" b="1" u="sng" dirty="0" smtClean="0">
                <a:solidFill>
                  <a:srgbClr val="C00000"/>
                </a:solidFill>
              </a:rPr>
              <a:t>参加</a:t>
            </a:r>
            <a:r>
              <a:rPr lang="ja-JP" altLang="en-US" b="1" u="sng" dirty="0">
                <a:solidFill>
                  <a:srgbClr val="C00000"/>
                </a:solidFill>
              </a:rPr>
              <a:t>と協働の</a:t>
            </a:r>
            <a:r>
              <a:rPr lang="ja-JP" altLang="en-US" b="1" u="sng" dirty="0" smtClean="0">
                <a:solidFill>
                  <a:srgbClr val="C00000"/>
                </a:solidFill>
              </a:rPr>
              <a:t>取組み</a:t>
            </a:r>
            <a:endParaRPr lang="en-US" altLang="ja-JP" b="1" u="sng" dirty="0" smtClean="0">
              <a:solidFill>
                <a:srgbClr val="C00000"/>
              </a:solidFill>
            </a:endParaRPr>
          </a:p>
          <a:p>
            <a:pPr lvl="2"/>
            <a:r>
              <a:rPr lang="ja-JP" altLang="en-US" dirty="0" smtClean="0"/>
              <a:t>区民等に意見を提示する機会を提供する「参加」</a:t>
            </a:r>
            <a:endParaRPr lang="en-US" altLang="ja-JP" dirty="0" smtClean="0"/>
          </a:p>
          <a:p>
            <a:pPr lvl="2"/>
            <a:r>
              <a:rPr lang="ja-JP" altLang="en-US" dirty="0"/>
              <a:t>区民等</a:t>
            </a:r>
            <a:r>
              <a:rPr lang="ja-JP" altLang="en-US" dirty="0" smtClean="0"/>
              <a:t>のアイディアや能力等を活かし、施策を連携して実施する「協働」</a:t>
            </a:r>
            <a:endParaRPr lang="en-US" altLang="ja-JP" dirty="0" smtClean="0"/>
          </a:p>
          <a:p>
            <a:pPr marL="548640" lvl="2" indent="0">
              <a:buNone/>
            </a:pPr>
            <a:r>
              <a:rPr lang="ja-JP" altLang="en-US" dirty="0" smtClean="0"/>
              <a:t>「参加」と「協働」により成果を高める取組み</a:t>
            </a:r>
            <a:endParaRPr lang="en-US" altLang="ja-JP" dirty="0"/>
          </a:p>
          <a:p>
            <a:pPr lvl="1"/>
            <a:r>
              <a:rPr lang="ja-JP" altLang="en-US" b="1" u="sng" dirty="0">
                <a:solidFill>
                  <a:srgbClr val="C00000"/>
                </a:solidFill>
              </a:rPr>
              <a:t>横断的連携の取組み</a:t>
            </a:r>
            <a:endParaRPr lang="en-US" altLang="ja-JP" b="1" u="sng" dirty="0">
              <a:solidFill>
                <a:srgbClr val="C00000"/>
              </a:solidFill>
            </a:endParaRPr>
          </a:p>
          <a:p>
            <a:pPr lvl="2"/>
            <a:r>
              <a:rPr lang="ja-JP" altLang="en-US" dirty="0" smtClean="0"/>
              <a:t>他分野の所管のノウハウの蓄積や能力を互いに活かしながら施策の成果を高める取組み</a:t>
            </a:r>
            <a:endParaRPr lang="en-US" altLang="ja-JP" dirty="0" smtClean="0"/>
          </a:p>
          <a:p>
            <a:pPr lvl="1"/>
            <a:r>
              <a:rPr lang="ja-JP" altLang="en-US" b="1" u="sng" dirty="0">
                <a:solidFill>
                  <a:srgbClr val="C00000"/>
                </a:solidFill>
              </a:rPr>
              <a:t>施策の機動的な修正・</a:t>
            </a:r>
            <a:r>
              <a:rPr lang="ja-JP" altLang="en-US" b="1" u="sng" dirty="0" smtClean="0">
                <a:solidFill>
                  <a:srgbClr val="C00000"/>
                </a:solidFill>
              </a:rPr>
              <a:t>拡充</a:t>
            </a:r>
            <a:endParaRPr lang="en-US" altLang="ja-JP" b="1" u="sng" dirty="0" smtClean="0">
              <a:solidFill>
                <a:srgbClr val="C00000"/>
              </a:solidFill>
            </a:endParaRPr>
          </a:p>
          <a:p>
            <a:pPr lvl="2"/>
            <a:r>
              <a:rPr lang="ja-JP" altLang="en-US" dirty="0" smtClean="0"/>
              <a:t>臨機応変な対応により施策の成果を高める取組み</a:t>
            </a:r>
            <a:endParaRPr lang="en-US" altLang="ja-JP" dirty="0" smtClean="0"/>
          </a:p>
          <a:p>
            <a:pPr lvl="1"/>
            <a:endParaRPr lang="en-US" altLang="ja-JP" dirty="0"/>
          </a:p>
          <a:p>
            <a:endParaRPr kumimoji="1" lang="ja-JP" altLang="en-US" dirty="0"/>
          </a:p>
        </p:txBody>
      </p:sp>
    </p:spTree>
    <p:extLst>
      <p:ext uri="{BB962C8B-B14F-4D97-AF65-F5344CB8AC3E}">
        <p14:creationId xmlns:p14="http://schemas.microsoft.com/office/powerpoint/2010/main" val="12719769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クラリティ">
  <a:themeElements>
    <a:clrScheme name="クラリティ">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クラシック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クラリティ">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2326</TotalTime>
  <Words>3146</Words>
  <Application>Microsoft Office PowerPoint</Application>
  <PresentationFormat>画面に合わせる (4:3)</PresentationFormat>
  <Paragraphs>764</Paragraphs>
  <Slides>27</Slides>
  <Notes>27</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クラリティ</vt:lpstr>
      <vt:lpstr>１．新しい行政評価の目的と取組みの方向性 </vt:lpstr>
      <vt:lpstr>1-1.新しい行政評価の目的</vt:lpstr>
      <vt:lpstr>１-２．取組みの方向性</vt:lpstr>
      <vt:lpstr>1-3.取組み内容</vt:lpstr>
      <vt:lpstr>２.新たな行政評価について</vt:lpstr>
      <vt:lpstr>2-1.計画に定量的な指標を設定</vt:lpstr>
      <vt:lpstr>2-2.設定した指標の検証と改善</vt:lpstr>
      <vt:lpstr>３. 評価票について</vt:lpstr>
      <vt:lpstr>3-1-1.政策評価票</vt:lpstr>
      <vt:lpstr>3-1-2.政策評価票</vt:lpstr>
      <vt:lpstr>3-2-1.施策評価票</vt:lpstr>
      <vt:lpstr>3-2-2.施策評価票</vt:lpstr>
      <vt:lpstr>3-3-1.事務事業評価票</vt:lpstr>
      <vt:lpstr>3-3-2.事務事業評価</vt:lpstr>
      <vt:lpstr>3-4.行政評価の３つの着眼点</vt:lpstr>
      <vt:lpstr>４　施設別行政コスト計算書</vt:lpstr>
      <vt:lpstr>4-1.施設別行政コスト計算書</vt:lpstr>
      <vt:lpstr>4-2.施設経営情報システム</vt:lpstr>
      <vt:lpstr>4-3.施設別行政コスト計算書</vt:lpstr>
      <vt:lpstr>５　自治体間比較</vt:lpstr>
      <vt:lpstr>5-1.自治体間比較（マクロ分析）</vt:lpstr>
      <vt:lpstr>5-2.有形固定資産減価償却率</vt:lpstr>
      <vt:lpstr>5-3.将来世代負担比率</vt:lpstr>
      <vt:lpstr>5-4.基礎的財政収支</vt:lpstr>
      <vt:lpstr>5-5.住民一人あたり行政コスト</vt:lpstr>
      <vt:lpstr>5-6.受益者負担比率</vt:lpstr>
      <vt:lpstr>5-7.自治体間比較（セグメント分析）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新公会計を活用した行政評価</dc:title>
  <dc:creator>伊藤　祐二</dc:creator>
  <cp:lastModifiedBy>kurashima001</cp:lastModifiedBy>
  <cp:revision>128</cp:revision>
  <cp:lastPrinted>2019-11-11T04:39:02Z</cp:lastPrinted>
  <dcterms:created xsi:type="dcterms:W3CDTF">2019-09-06T04:09:42Z</dcterms:created>
  <dcterms:modified xsi:type="dcterms:W3CDTF">2019-12-09T02:26:30Z</dcterms:modified>
</cp:coreProperties>
</file>