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4453" r:id="rId1"/>
  </p:sldMasterIdLst>
  <p:notesMasterIdLst>
    <p:notesMasterId r:id="rId25"/>
  </p:notesMasterIdLst>
  <p:handoutMasterIdLst>
    <p:handoutMasterId r:id="rId26"/>
  </p:handoutMasterIdLst>
  <p:sldIdLst>
    <p:sldId id="308" r:id="rId2"/>
    <p:sldId id="258" r:id="rId3"/>
    <p:sldId id="291" r:id="rId4"/>
    <p:sldId id="271" r:id="rId5"/>
    <p:sldId id="293" r:id="rId6"/>
    <p:sldId id="294" r:id="rId7"/>
    <p:sldId id="295" r:id="rId8"/>
    <p:sldId id="296" r:id="rId9"/>
    <p:sldId id="272" r:id="rId10"/>
    <p:sldId id="297" r:id="rId11"/>
    <p:sldId id="298" r:id="rId12"/>
    <p:sldId id="299" r:id="rId13"/>
    <p:sldId id="301" r:id="rId14"/>
    <p:sldId id="300" r:id="rId15"/>
    <p:sldId id="309" r:id="rId16"/>
    <p:sldId id="302" r:id="rId17"/>
    <p:sldId id="310" r:id="rId18"/>
    <p:sldId id="273" r:id="rId19"/>
    <p:sldId id="304" r:id="rId20"/>
    <p:sldId id="305" r:id="rId21"/>
    <p:sldId id="306" r:id="rId22"/>
    <p:sldId id="263" r:id="rId23"/>
    <p:sldId id="307" r:id="rId24"/>
  </p:sldIdLst>
  <p:sldSz cx="10693400" cy="756126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表紙" id="{24BFCFE8-6A67-4D33-86B8-D62606512BEC}">
          <p14:sldIdLst>
            <p14:sldId id="308"/>
          </p14:sldIdLst>
        </p14:section>
        <p14:section name="１．提案概要" id="{4F2C394F-E415-4CF5-B5E2-FFAC393C858A}">
          <p14:sldIdLst>
            <p14:sldId id="258"/>
            <p14:sldId id="291"/>
          </p14:sldIdLst>
        </p14:section>
        <p14:section name="２．システムに求める要件" id="{B5EF4BF6-C285-496F-9D8F-CA76A83221E9}">
          <p14:sldIdLst>
            <p14:sldId id="271"/>
            <p14:sldId id="293"/>
            <p14:sldId id="294"/>
            <p14:sldId id="295"/>
            <p14:sldId id="296"/>
          </p14:sldIdLst>
        </p14:section>
        <p14:section name="３．作業の実施内容" id="{6E0CE78B-CF7E-4CEA-9D2F-A7E62215618C}">
          <p14:sldIdLst>
            <p14:sldId id="272"/>
            <p14:sldId id="297"/>
            <p14:sldId id="298"/>
            <p14:sldId id="299"/>
            <p14:sldId id="301"/>
            <p14:sldId id="300"/>
            <p14:sldId id="309"/>
            <p14:sldId id="302"/>
            <p14:sldId id="310"/>
          </p14:sldIdLst>
        </p14:section>
        <p14:section name="４．実施体制及び管理者・従事者の実績・能力" id="{7B8DFCC7-CFAC-4FBD-BE1E-0AE02FF1C685}">
          <p14:sldIdLst>
            <p14:sldId id="273"/>
            <p14:sldId id="304"/>
            <p14:sldId id="305"/>
            <p14:sldId id="306"/>
          </p14:sldIdLst>
        </p14:section>
        <p14:section name="５．コスト" id="{CE0483B2-3862-4747-B0D9-F21398B9ACD9}">
          <p14:sldIdLst>
            <p14:sldId id="263"/>
            <p14:sldId id="30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6" name="作成者" initials="A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D"/>
    <a:srgbClr val="93F0E6"/>
    <a:srgbClr val="FF3399"/>
    <a:srgbClr val="FFFFFF"/>
    <a:srgbClr val="2E2E38"/>
    <a:srgbClr val="747480"/>
    <a:srgbClr val="446894"/>
    <a:srgbClr val="FFE600"/>
    <a:srgbClr val="724B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57B090-F00D-4BE4-9179-4F8332FFE8F6}" v="3" dt="2026-07-03T03:10:09.163"/>
  </p1510:revLst>
</p1510:revInfo>
</file>

<file path=ppt/tableStyles.xml><?xml version="1.0" encoding="utf-8"?>
<a:tblStyleLst xmlns:a="http://schemas.openxmlformats.org/drawingml/2006/main" def="{F2DE63D5-997A-4646-A377-4702673A728D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6601" autoAdjust="0"/>
  </p:normalViewPr>
  <p:slideViewPr>
    <p:cSldViewPr showGuides="1">
      <p:cViewPr varScale="1">
        <p:scale>
          <a:sx n="63" d="100"/>
          <a:sy n="63" d="100"/>
        </p:scale>
        <p:origin x="10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7" d="100"/>
          <a:sy n="77" d="100"/>
        </p:scale>
        <p:origin x="4098" y="102"/>
      </p:cViewPr>
      <p:guideLst>
        <p:guide orient="horz" pos="3108"/>
        <p:guide pos="212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l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891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12E72804-7BAC-488D-BD84-289C3F7E1D46}" type="datetime4">
              <a:rPr lang="ja-JP" altLang="en-US" smtClean="0"/>
              <a:t>2026年7月8日</a:t>
            </a:fld>
            <a:endParaRPr lang="en-US" altLang="ja-JP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891" y="9373078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b" anchorCtr="0" compatLnSpc="1">
            <a:prstTxWarp prst="textNoShape">
              <a:avLst/>
            </a:prstTxWarp>
          </a:bodyPr>
          <a:lstStyle>
            <a:lvl5pPr marL="1812496" lvl="4"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5pPr>
          </a:lstStyle>
          <a:p>
            <a:pPr lvl="4">
              <a:defRPr/>
            </a:pPr>
            <a:fld id="{2482A4BC-C122-4210-9464-06C118DDE7D9}" type="slidenum">
              <a:rPr lang="ja-JP" altLang="en-US"/>
              <a:pPr lvl="4">
                <a:defRPr/>
              </a:pPr>
              <a:t>‹#›</a:t>
            </a:fld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142" y="9390410"/>
            <a:ext cx="2914588" cy="458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166" tIns="0" rIns="14166" bIns="0" numCol="1" anchor="b" anchorCtr="0" compatLnSpc="1">
            <a:prstTxWarp prst="textNoShape">
              <a:avLst/>
            </a:prstTxWarp>
          </a:bodyPr>
          <a:lstStyle>
            <a:lvl1pPr algn="l" defTabSz="488834" eaLnBrk="0" hangingPunct="0">
              <a:spcAft>
                <a:spcPct val="0"/>
              </a:spcAft>
              <a:buClrTx/>
              <a:buSzTx/>
              <a:buFontTx/>
              <a:buNone/>
              <a:defRPr kumimoji="0" sz="700" i="1">
                <a:solidFill>
                  <a:schemeClr val="accent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8754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l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891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572DBBCA-8420-45AC-B219-581BC6DE86B8}" type="datetime4">
              <a:rPr lang="ja-JP" altLang="en-US" smtClean="0"/>
              <a:t>2026年7月8日</a:t>
            </a:fld>
            <a:endParaRPr lang="en-US" altLang="ja-JP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5175" y="747713"/>
            <a:ext cx="5208588" cy="3683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731" y="4688117"/>
            <a:ext cx="4938303" cy="4439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4" tIns="45643" rIns="89714" bIns="456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373078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b" anchorCtr="0" compatLnSpc="1">
            <a:prstTxWarp prst="textNoShape">
              <a:avLst/>
            </a:prstTxWarp>
          </a:bodyPr>
          <a:lstStyle>
            <a:lvl1pPr algn="l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891" y="9373078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b" anchorCtr="0" compatLnSpc="1">
            <a:prstTxWarp prst="textNoShape">
              <a:avLst/>
            </a:prstTxWarp>
          </a:bodyPr>
          <a:lstStyle>
            <a:lvl1pPr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76112920-6095-4B0A-AFC9-82E2C2B490B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745181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68425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60F6E-79E1-42FD-816F-62E1118C41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800" y="3156909"/>
            <a:ext cx="9575800" cy="1260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3562A8C4-BFAC-45C1-97C1-1F49DF283F96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4400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40CF0E0-7A6D-42BA-8CF9-9662BA9C1D75}"/>
              </a:ext>
            </a:extLst>
          </p:cNvPr>
          <p:cNvSpPr txBox="1">
            <a:spLocks/>
          </p:cNvSpPr>
          <p:nvPr userDrawn="1"/>
        </p:nvSpPr>
        <p:spPr>
          <a:xfrm>
            <a:off x="-207" y="3150867"/>
            <a:ext cx="144000" cy="12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311957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1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4"/>
          <p:cNvSpPr>
            <a:spLocks noGrp="1"/>
          </p:cNvSpPr>
          <p:nvPr>
            <p:ph type="title"/>
          </p:nvPr>
        </p:nvSpPr>
        <p:spPr>
          <a:xfrm>
            <a:off x="792800" y="2002672"/>
            <a:ext cx="6966168" cy="846853"/>
          </a:xfrm>
          <a:prstGeom prst="rect">
            <a:avLst/>
          </a:prstGeom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200" b="1" kern="120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097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Key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0">
            <a:extLst>
              <a:ext uri="{FF2B5EF4-FFF2-40B4-BE49-F238E27FC236}">
                <a16:creationId xmlns:a16="http://schemas.microsoft.com/office/drawing/2014/main" id="{026AAA3A-F4C3-44AC-936E-51D066274F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999" y="180974"/>
            <a:ext cx="10511431" cy="216000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lvl1pPr>
              <a:defRPr lang="ja-JP" altLang="en-US" sz="1600" b="1" spc="20" dirty="0">
                <a:solidFill>
                  <a:schemeClr val="tx2"/>
                </a:solidFill>
                <a:latin typeface="+mj-lt"/>
                <a:ea typeface="Meiryo UI" panose="020B0604030504040204" pitchFamily="50" charset="-128"/>
              </a:defRPr>
            </a:lvl1pPr>
          </a:lstStyle>
          <a:p>
            <a:pPr marL="0" marR="0" lvl="0" indent="0" fontAlgn="auto">
              <a:lnSpc>
                <a:spcPct val="100000"/>
              </a:lnSpc>
              <a:spcAft>
                <a:spcPts val="0"/>
              </a:spcAft>
              <a:buClrTx/>
              <a:buSzTx/>
              <a:buFontTx/>
              <a:tabLst/>
            </a:pPr>
            <a:r>
              <a:rPr kumimoji="1" lang="en-US" altLang="ja-JP" dirty="0"/>
              <a:t>Title</a:t>
            </a:r>
            <a:r>
              <a:rPr kumimoji="1" lang="ja-JP" altLang="en-US" dirty="0"/>
              <a:t>（</a:t>
            </a:r>
            <a:r>
              <a:rPr kumimoji="1" lang="en-US" altLang="ja-JP" dirty="0"/>
              <a:t>16pt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49EE389B-8F2C-4F4D-8CD6-647102A6BA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7430" y="412822"/>
            <a:ext cx="10224000" cy="2160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FontTx/>
              <a:buNone/>
              <a:defRPr sz="1400">
                <a:latin typeface="+mj-lt"/>
              </a:defRPr>
            </a:lvl1pPr>
            <a:lvl2pPr marL="405633" indent="0">
              <a:buFontTx/>
              <a:buNone/>
              <a:defRPr sz="1400">
                <a:latin typeface="+mj-lt"/>
              </a:defRPr>
            </a:lvl2pPr>
            <a:lvl3pPr marL="825752" indent="0">
              <a:buFontTx/>
              <a:buNone/>
              <a:defRPr sz="1400">
                <a:latin typeface="+mj-lt"/>
              </a:defRPr>
            </a:lvl3pPr>
            <a:lvl4pPr marL="1229575" indent="0">
              <a:buFontTx/>
              <a:buNone/>
              <a:defRPr sz="1400">
                <a:latin typeface="+mj-lt"/>
              </a:defRPr>
            </a:lvl4pPr>
            <a:lvl5pPr marL="1635207" indent="0">
              <a:buFontTx/>
              <a:buNone/>
              <a:defRPr sz="1400">
                <a:latin typeface="+mj-lt"/>
              </a:defRPr>
            </a:lvl5pPr>
          </a:lstStyle>
          <a:p>
            <a:pPr marL="0"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/>
              <a:t>Sub Title (14pt)</a:t>
            </a:r>
            <a:endParaRPr kumimoji="1" lang="ja-JP" altLang="en-US" dirty="0"/>
          </a:p>
        </p:txBody>
      </p:sp>
      <p:sp>
        <p:nvSpPr>
          <p:cNvPr id="2" name="Text Box 13">
            <a:extLst>
              <a:ext uri="{FF2B5EF4-FFF2-40B4-BE49-F238E27FC236}">
                <a16:creationId xmlns:a16="http://schemas.microsoft.com/office/drawing/2014/main" id="{0563DD4D-02C7-312B-6A7E-DDD3D9451EB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099228" y="7237015"/>
            <a:ext cx="396875" cy="1447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/>
          <a:lstStyle/>
          <a:p>
            <a:pPr marL="0" marR="0" lvl="0" indent="0" algn="r" defTabSz="9953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17C079-91D2-41EA-A70C-62ABED709FF5}" type="slidenum">
              <a:rPr kumimoji="0" lang="ja-JP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95363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3639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13">
            <a:extLst>
              <a:ext uri="{FF2B5EF4-FFF2-40B4-BE49-F238E27FC236}">
                <a16:creationId xmlns:a16="http://schemas.microsoft.com/office/drawing/2014/main" id="{4001F2A1-9E41-4800-A58F-CD71FBEA2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9228" y="7237015"/>
            <a:ext cx="396875" cy="1447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/>
          <a:lstStyle/>
          <a:p>
            <a:pPr marL="0" marR="0" lvl="0" indent="0" algn="r" defTabSz="9953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17C079-91D2-41EA-A70C-62ABED709FF5}" type="slidenum">
              <a:rPr kumimoji="0" lang="ja-JP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95363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256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4" r:id="rId1"/>
    <p:sldLayoutId id="2147484454" r:id="rId2"/>
    <p:sldLayoutId id="2147484463" r:id="rId3"/>
  </p:sldLayoutIdLst>
  <p:hf hdr="0" ftr="0" dt="0"/>
  <p:txStyles>
    <p:titleStyle>
      <a:lvl1pPr algn="l" defTabSz="1043056" rtl="0" eaLnBrk="1" latinLnBrk="0" hangingPunct="1">
        <a:lnSpc>
          <a:spcPct val="85000"/>
        </a:lnSpc>
        <a:spcBef>
          <a:spcPct val="0"/>
        </a:spcBef>
        <a:buNone/>
        <a:defRPr kumimoji="1" sz="3400" b="1" kern="1200" baseline="0">
          <a:solidFill>
            <a:schemeClr val="accent1"/>
          </a:solidFill>
          <a:latin typeface="EYInterstate" panose="02000503020000020004" pitchFamily="2" charset="0"/>
          <a:ea typeface="ＭＳ Ｐゴシック" panose="020B0600070205080204" pitchFamily="50" charset="-128"/>
          <a:cs typeface="Arial" pitchFamily="34" charset="0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700" kern="1200">
          <a:solidFill>
            <a:schemeClr val="tx2"/>
          </a:solidFill>
          <a:latin typeface="+mn-lt"/>
          <a:ea typeface="+mn-ea"/>
          <a:cs typeface="+mn-cs"/>
        </a:defRPr>
      </a:lvl1pPr>
      <a:lvl2pPr marL="809456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1229575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100" kern="1200">
          <a:solidFill>
            <a:schemeClr val="tx2"/>
          </a:solidFill>
          <a:latin typeface="+mn-lt"/>
          <a:ea typeface="+mn-ea"/>
          <a:cs typeface="+mn-cs"/>
        </a:defRPr>
      </a:lvl3pPr>
      <a:lvl4pPr marL="1635208" indent="-40563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39030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1" pos="3368" userDrawn="1">
          <p15:clr>
            <a:srgbClr val="F26B43"/>
          </p15:clr>
        </p15:guide>
        <p15:guide id="32" orient="horz" pos="23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4">
            <a:extLst>
              <a:ext uri="{FF2B5EF4-FFF2-40B4-BE49-F238E27FC236}">
                <a16:creationId xmlns:a16="http://schemas.microsoft.com/office/drawing/2014/main" id="{0E413990-F515-47AC-B3A9-182FFD1342CF}"/>
              </a:ext>
            </a:extLst>
          </p:cNvPr>
          <p:cNvSpPr>
            <a:spLocks noGrp="1"/>
          </p:cNvSpPr>
          <p:nvPr/>
        </p:nvSpPr>
        <p:spPr>
          <a:xfrm>
            <a:off x="360146" y="270241"/>
            <a:ext cx="1620180" cy="360040"/>
          </a:xfrm>
          <a:prstGeom prst="rect">
            <a:avLst/>
          </a:prstGeom>
        </p:spPr>
        <p:txBody>
          <a:bodyPr lIns="0" tIns="0" rIns="0" bIns="0" anchor="t"/>
          <a:lstStyle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ja-JP" altLang="en-US" sz="1400" dirty="0"/>
              <a:t>（様式５）提案書</a:t>
            </a:r>
          </a:p>
        </p:txBody>
      </p:sp>
      <p:sp>
        <p:nvSpPr>
          <p:cNvPr id="6" name="タイトル 4">
            <a:extLst>
              <a:ext uri="{FF2B5EF4-FFF2-40B4-BE49-F238E27FC236}">
                <a16:creationId xmlns:a16="http://schemas.microsoft.com/office/drawing/2014/main" id="{D6A5126C-B397-9D68-ADB0-E339A63A0B4E}"/>
              </a:ext>
            </a:extLst>
          </p:cNvPr>
          <p:cNvSpPr txBox="1">
            <a:spLocks/>
          </p:cNvSpPr>
          <p:nvPr/>
        </p:nvSpPr>
        <p:spPr>
          <a:xfrm>
            <a:off x="504162" y="717028"/>
            <a:ext cx="4104456" cy="360040"/>
          </a:xfrm>
          <a:prstGeom prst="rect">
            <a:avLst/>
          </a:prstGeom>
        </p:spPr>
        <p:txBody>
          <a:bodyPr lIns="0" tIns="0" rIns="0" bIns="0" anchor="t"/>
          <a:lstStyle>
            <a:defPPr>
              <a:defRPr lang="en-US"/>
            </a:defPPr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r>
              <a:rPr lang="ja-JP" altLang="en-US" sz="1600" dirty="0"/>
              <a:t>世田谷区総務部人事課　あて</a:t>
            </a:r>
          </a:p>
        </p:txBody>
      </p:sp>
      <p:sp>
        <p:nvSpPr>
          <p:cNvPr id="7" name="タイトル 4">
            <a:extLst>
              <a:ext uri="{FF2B5EF4-FFF2-40B4-BE49-F238E27FC236}">
                <a16:creationId xmlns:a16="http://schemas.microsoft.com/office/drawing/2014/main" id="{942BB48C-D9BE-F847-6D37-CAD44A418BD7}"/>
              </a:ext>
            </a:extLst>
          </p:cNvPr>
          <p:cNvSpPr txBox="1">
            <a:spLocks/>
          </p:cNvSpPr>
          <p:nvPr/>
        </p:nvSpPr>
        <p:spPr>
          <a:xfrm>
            <a:off x="252134" y="2754517"/>
            <a:ext cx="10045116" cy="1332148"/>
          </a:xfrm>
          <a:prstGeom prst="rect">
            <a:avLst/>
          </a:prstGeom>
        </p:spPr>
        <p:txBody>
          <a:bodyPr lIns="0" tIns="0" rIns="0" bIns="0" anchor="t"/>
          <a:lstStyle>
            <a:defPPr>
              <a:defRPr lang="en-US"/>
            </a:defPPr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9pPr>
          </a:lstStyle>
          <a:p>
            <a:pPr marL="698500" algn="ctr"/>
            <a:r>
              <a:rPr lang="ja-JP" altLang="ja-JP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世田谷区</a:t>
            </a:r>
            <a:r>
              <a:rPr lang="ja-JP" altLang="en-US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人事給与システム及び</a:t>
            </a:r>
            <a:endParaRPr lang="en-US" altLang="ja-JP" sz="3200" kern="100" dirty="0">
              <a:effectLst/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698500" algn="ctr"/>
            <a:r>
              <a:rPr lang="ja-JP" altLang="en-US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庶務事務</a:t>
            </a:r>
            <a:r>
              <a:rPr lang="ja-JP" altLang="ja-JP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システム</a:t>
            </a:r>
            <a:r>
              <a:rPr lang="ja-JP" altLang="en-US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再構築</a:t>
            </a:r>
            <a:r>
              <a:rPr lang="ja-JP" altLang="ja-JP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業務</a:t>
            </a:r>
            <a:endParaRPr lang="en-US" altLang="ja-JP" sz="3200" kern="100" dirty="0">
              <a:effectLst/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698500" algn="ctr"/>
            <a:r>
              <a:rPr lang="ja-JP" altLang="ja-JP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委託提案書</a:t>
            </a:r>
            <a:endParaRPr lang="ja-JP" altLang="ja-JP" sz="3200" kern="100" dirty="0">
              <a:effectLst/>
              <a:latin typeface="Century" panose="020406040505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タイトル 4">
            <a:extLst>
              <a:ext uri="{FF2B5EF4-FFF2-40B4-BE49-F238E27FC236}">
                <a16:creationId xmlns:a16="http://schemas.microsoft.com/office/drawing/2014/main" id="{558BE3F9-D538-1BBB-EBC2-C7B75726B1D0}"/>
              </a:ext>
            </a:extLst>
          </p:cNvPr>
          <p:cNvSpPr txBox="1">
            <a:spLocks/>
          </p:cNvSpPr>
          <p:nvPr/>
        </p:nvSpPr>
        <p:spPr>
          <a:xfrm>
            <a:off x="6300806" y="6462929"/>
            <a:ext cx="4140460" cy="828092"/>
          </a:xfrm>
          <a:prstGeom prst="rect">
            <a:avLst/>
          </a:prstGeom>
        </p:spPr>
        <p:txBody>
          <a:bodyPr lIns="0" tIns="0" rIns="0" bIns="0" anchor="t"/>
          <a:lstStyle>
            <a:defPPr>
              <a:defRPr lang="en-US"/>
            </a:defPPr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r>
              <a:rPr lang="ja-JP" altLang="en-US" sz="1600" dirty="0"/>
              <a:t>提出年月　：　令和８年○月</a:t>
            </a:r>
            <a:endParaRPr lang="en-US" altLang="ja-JP" sz="1600" dirty="0"/>
          </a:p>
          <a:p>
            <a:pPr>
              <a:spcAft>
                <a:spcPts val="0"/>
              </a:spcAft>
            </a:pPr>
            <a:r>
              <a:rPr lang="ja-JP" altLang="en-US" sz="1600" dirty="0"/>
              <a:t>事業者名　：　○○○○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4125FCD-1094-CDD6-39D7-8AE25858C471}"/>
              </a:ext>
            </a:extLst>
          </p:cNvPr>
          <p:cNvSpPr/>
          <p:nvPr/>
        </p:nvSpPr>
        <p:spPr>
          <a:xfrm>
            <a:off x="7146900" y="196319"/>
            <a:ext cx="3366374" cy="1512168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注）</a:t>
            </a:r>
            <a:endParaRPr lang="en-US" altLang="ja-JP" sz="1200" dirty="0">
              <a:solidFill>
                <a:schemeClr val="tx2"/>
              </a:solidFill>
            </a:endParaRPr>
          </a:p>
          <a:p>
            <a:pPr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副本の作成にあたって</a:t>
            </a:r>
            <a:r>
              <a:rPr lang="ja-JP" altLang="en-US" sz="1200">
                <a:solidFill>
                  <a:schemeClr val="tx2"/>
                </a:solidFill>
              </a:rPr>
              <a:t>は、正本</a:t>
            </a:r>
            <a:r>
              <a:rPr kumimoji="1" lang="ja-JP" altLang="en-US" sz="1200">
                <a:solidFill>
                  <a:schemeClr val="tx2"/>
                </a:solidFill>
              </a:rPr>
              <a:t>から</a:t>
            </a:r>
            <a:r>
              <a:rPr kumimoji="1" lang="ja-JP" altLang="en-US" sz="1200" dirty="0">
                <a:solidFill>
                  <a:schemeClr val="tx2"/>
                </a:solidFill>
              </a:rPr>
              <a:t>、事業者名または事業者名が推察できる表現を除いてください。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634633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B4A72-4372-7F12-E4E5-7959FCA9C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1F2AE-B482-DE26-71B9-36F4B45A5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D122B3-B388-FA0B-22D0-30667D6F280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２．プロジェクト管理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6906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03CF3-F845-9085-5094-BDA3183F2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5C970F-2859-6FDF-3911-05BC32BCF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3EF4A2-D64C-0C44-FD5D-3CE59DCE40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３．データ移行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1684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CFC5A-1784-55D6-4062-6C2702083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D95EF8-F540-D02A-6761-71BEE2B4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20764D-F65B-703F-1E96-0C664EBCC9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４．</a:t>
            </a:r>
            <a:r>
              <a:rPr kumimoji="1" lang="ja-JP" altLang="en-US" dirty="0"/>
              <a:t>テスト</a:t>
            </a:r>
          </a:p>
        </p:txBody>
      </p:sp>
    </p:spTree>
    <p:extLst>
      <p:ext uri="{BB962C8B-B14F-4D97-AF65-F5344CB8AC3E}">
        <p14:creationId xmlns:p14="http://schemas.microsoft.com/office/powerpoint/2010/main" val="3404244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2BAD6-C30B-A353-AFD8-AA4A61E38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79B20A-AE04-33A1-D16F-712B236BF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4CFFF3-606D-A74D-AC08-B0F009BC19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５．教育・研修計画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0055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9AEC9-364C-11F7-5D0A-41878BDE3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06B424-091F-1F82-EFF6-0E236750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DE4BBCD-DB43-64E1-A799-7B113F2FF7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６．運用・保守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8938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4F239-CCF9-E8A7-853B-0641D5A5C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5EA38C-21BC-45D5-1752-C9CF94E8C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72BBE8-EE04-EEF7-2B5C-8A0FD430F1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７．サービスレベル管理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20237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37899-2427-5295-09B8-70C2BEDCC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06098-07B4-DB4A-EEB0-A78809C2D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0BC09C-AC46-0A15-221B-3B52CE081E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８．提案を求める事項</a:t>
            </a:r>
            <a:r>
              <a:rPr lang="en-US" altLang="ja-JP" dirty="0">
                <a:solidFill>
                  <a:srgbClr val="FF0000"/>
                </a:solidFill>
              </a:rPr>
              <a:t>X</a:t>
            </a:r>
            <a:r>
              <a:rPr lang="ja-JP" altLang="en-US" dirty="0">
                <a:solidFill>
                  <a:srgbClr val="FF0000"/>
                </a:solidFill>
              </a:rPr>
              <a:t>（例：①）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33E5801-FF5D-52F6-EF94-638DAF1BECB1}"/>
              </a:ext>
            </a:extLst>
          </p:cNvPr>
          <p:cNvSpPr/>
          <p:nvPr/>
        </p:nvSpPr>
        <p:spPr>
          <a:xfrm>
            <a:off x="612174" y="972319"/>
            <a:ext cx="9469052" cy="6048672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accent1"/>
              </a:buClr>
            </a:pPr>
            <a:r>
              <a:rPr kumimoji="1" lang="ja-JP" altLang="en-US" sz="1200" dirty="0">
                <a:solidFill>
                  <a:schemeClr val="tx2"/>
                </a:solidFill>
              </a:rPr>
              <a:t>提案を求める事項①～⑧について、提案可能な内容ごとにスライドを作成すること。</a:t>
            </a:r>
            <a:endParaRPr kumimoji="1" lang="en-US" altLang="ja-JP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873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929FA-3ED1-E250-D999-D25033436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39FA31-AEEB-7D24-607B-72C365DF3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C2915E-8E45-9E88-9262-0B91B1496C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９．自由提案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86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245587-93EE-4C2F-8407-DC4FDECB8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４．実施体制及び管理者・従事者の実績・能力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FBD56-97E1-408F-8017-A51302D120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１．設計・開発時の実施体制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7220F0-E7F0-1D1B-17EB-C2FD96BE8850}"/>
              </a:ext>
            </a:extLst>
          </p:cNvPr>
          <p:cNvSpPr txBox="1"/>
          <p:nvPr/>
        </p:nvSpPr>
        <p:spPr>
          <a:xfrm>
            <a:off x="6588879" y="5435"/>
            <a:ext cx="4093356" cy="212365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+mn-ea"/>
                <a:ea typeface="+mn-ea"/>
              </a:rPr>
              <a:t>注）開発</a:t>
            </a:r>
            <a:r>
              <a:rPr lang="en-US" altLang="ja-JP" sz="1200" b="1" dirty="0">
                <a:latin typeface="+mn-ea"/>
                <a:ea typeface="+mn-ea"/>
              </a:rPr>
              <a:t>/</a:t>
            </a:r>
            <a:r>
              <a:rPr lang="ja-JP" altLang="en-US" sz="1200" b="1" dirty="0">
                <a:latin typeface="+mn-ea"/>
                <a:ea typeface="+mn-ea"/>
              </a:rPr>
              <a:t>保守 体制図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下図を参考に実施体制図を作成してください。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また、下記の内容の記載をお願いいたします。</a:t>
            </a:r>
          </a:p>
          <a:p>
            <a:r>
              <a:rPr lang="ja-JP" altLang="en-US" sz="1200" dirty="0">
                <a:latin typeface="+mn-ea"/>
                <a:ea typeface="+mn-ea"/>
              </a:rPr>
              <a:t>①役割／工数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PM(PRJ</a:t>
            </a:r>
            <a:r>
              <a:rPr lang="ja-JP" altLang="en-US" sz="1200" dirty="0">
                <a:latin typeface="+mn-ea"/>
                <a:ea typeface="+mn-ea"/>
              </a:rPr>
              <a:t>統括責任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は基本</a:t>
            </a:r>
            <a:r>
              <a:rPr lang="en-US" altLang="ja-JP" sz="1200" dirty="0">
                <a:latin typeface="+mn-ea"/>
                <a:ea typeface="+mn-ea"/>
              </a:rPr>
              <a:t>1</a:t>
            </a:r>
            <a:r>
              <a:rPr lang="ja-JP" altLang="en-US" sz="1200" dirty="0">
                <a:latin typeface="+mn-ea"/>
                <a:ea typeface="+mn-ea"/>
              </a:rPr>
              <a:t>名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PL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2-3</a:t>
            </a:r>
            <a:r>
              <a:rPr lang="ja-JP" altLang="en-US" sz="1200" dirty="0">
                <a:latin typeface="+mn-ea"/>
                <a:ea typeface="+mn-ea"/>
              </a:rPr>
              <a:t>名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例基幹系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、</a:t>
            </a:r>
            <a:r>
              <a:rPr lang="en-US" altLang="ja-JP" sz="1200" dirty="0">
                <a:latin typeface="+mn-ea"/>
                <a:ea typeface="+mn-ea"/>
              </a:rPr>
              <a:t>Web</a:t>
            </a:r>
            <a:r>
              <a:rPr lang="ja-JP" altLang="en-US" sz="1200" dirty="0">
                <a:latin typeface="+mn-ea"/>
                <a:ea typeface="+mn-ea"/>
              </a:rPr>
              <a:t>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、インフラ系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）</a:t>
            </a:r>
            <a:endParaRPr lang="en-US" altLang="ja-JP" sz="1200" dirty="0">
              <a:latin typeface="+mn-ea"/>
              <a:ea typeface="+mn-ea"/>
            </a:endParaRP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SE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PL</a:t>
            </a:r>
            <a:r>
              <a:rPr lang="ja-JP" altLang="en-US" sz="1200" dirty="0">
                <a:latin typeface="+mn-ea"/>
                <a:ea typeface="+mn-ea"/>
              </a:rPr>
              <a:t>配下に数名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PG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SE</a:t>
            </a:r>
            <a:r>
              <a:rPr lang="ja-JP" altLang="en-US" sz="1200" dirty="0">
                <a:latin typeface="+mn-ea"/>
                <a:ea typeface="+mn-ea"/>
              </a:rPr>
              <a:t>配下に、保守システム規模に応じた人数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②氏名と社員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★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パートナー社員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☆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を明確にすること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③担当業務あるいは担当システムを記載すること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④業務において、有益と考えられる資格等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E91B35F-35AF-77D4-CD6C-4D108C9545B0}"/>
              </a:ext>
            </a:extLst>
          </p:cNvPr>
          <p:cNvSpPr/>
          <p:nvPr/>
        </p:nvSpPr>
        <p:spPr>
          <a:xfrm>
            <a:off x="4304271" y="2059436"/>
            <a:ext cx="208485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PM/0.5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</a:t>
            </a:r>
            <a:r>
              <a:rPr kumimoji="1" lang="ja-JP" altLang="en-US" sz="1200" dirty="0">
                <a:solidFill>
                  <a:schemeClr val="tx1"/>
                </a:solidFill>
              </a:rPr>
              <a:t>～～～　</a:t>
            </a:r>
            <a:r>
              <a:rPr lang="ja-JP" altLang="en-US" sz="1200" dirty="0">
                <a:solidFill>
                  <a:schemeClr val="tx1"/>
                </a:solidFill>
              </a:rPr>
              <a:t>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③プロジェクト統括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④～～～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B10E932-43C0-D3B8-6064-E9AA81EB6472}"/>
              </a:ext>
            </a:extLst>
          </p:cNvPr>
          <p:cNvSpPr/>
          <p:nvPr/>
        </p:nvSpPr>
        <p:spPr>
          <a:xfrm>
            <a:off x="2425393" y="3204567"/>
            <a:ext cx="181170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PL/0.7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③○○リーダー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1C85899-814A-27AC-1A49-4A54E738A007}"/>
              </a:ext>
            </a:extLst>
          </p:cNvPr>
          <p:cNvSpPr/>
          <p:nvPr/>
        </p:nvSpPr>
        <p:spPr>
          <a:xfrm>
            <a:off x="6241817" y="3204567"/>
            <a:ext cx="181170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PL/0.5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③○○リーダー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83B3A93-6FD2-853F-F740-CEFD51043FC6}"/>
              </a:ext>
            </a:extLst>
          </p:cNvPr>
          <p:cNvSpPr/>
          <p:nvPr/>
        </p:nvSpPr>
        <p:spPr>
          <a:xfrm>
            <a:off x="1494272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3B2AE3E-68BB-442C-5137-06ADBC985289}"/>
              </a:ext>
            </a:extLst>
          </p:cNvPr>
          <p:cNvSpPr/>
          <p:nvPr/>
        </p:nvSpPr>
        <p:spPr>
          <a:xfrm>
            <a:off x="3404660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SE/1.0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A1F62DC-BA88-09F2-C335-C6F61E77DE7F}"/>
              </a:ext>
            </a:extLst>
          </p:cNvPr>
          <p:cNvSpPr/>
          <p:nvPr/>
        </p:nvSpPr>
        <p:spPr>
          <a:xfrm>
            <a:off x="5315048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SE/1.0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26CF678-BFC6-8922-58C7-9DC46A9A7829}"/>
              </a:ext>
            </a:extLst>
          </p:cNvPr>
          <p:cNvSpPr/>
          <p:nvPr/>
        </p:nvSpPr>
        <p:spPr>
          <a:xfrm>
            <a:off x="7225435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30" name="コネクタ: カギ線 29">
            <a:extLst>
              <a:ext uri="{FF2B5EF4-FFF2-40B4-BE49-F238E27FC236}">
                <a16:creationId xmlns:a16="http://schemas.microsoft.com/office/drawing/2014/main" id="{A17B18D5-4ADA-D7AA-F6EB-B436D572BA3E}"/>
              </a:ext>
            </a:extLst>
          </p:cNvPr>
          <p:cNvCxnSpPr>
            <a:stCxn id="22" idx="2"/>
            <a:endCxn id="24" idx="0"/>
          </p:cNvCxnSpPr>
          <p:nvPr/>
        </p:nvCxnSpPr>
        <p:spPr>
          <a:xfrm rot="5400000">
            <a:off x="2556156" y="3833630"/>
            <a:ext cx="619065" cy="931121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F6258EB5-73CC-2C4F-84B0-D386EFEA5332}"/>
              </a:ext>
            </a:extLst>
          </p:cNvPr>
          <p:cNvCxnSpPr>
            <a:cxnSpLocks/>
            <a:stCxn id="22" idx="2"/>
            <a:endCxn id="26" idx="0"/>
          </p:cNvCxnSpPr>
          <p:nvPr/>
        </p:nvCxnSpPr>
        <p:spPr>
          <a:xfrm rot="16200000" flipH="1">
            <a:off x="3511349" y="3809556"/>
            <a:ext cx="619065" cy="979267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コネクタ: カギ線 32">
            <a:extLst>
              <a:ext uri="{FF2B5EF4-FFF2-40B4-BE49-F238E27FC236}">
                <a16:creationId xmlns:a16="http://schemas.microsoft.com/office/drawing/2014/main" id="{1F8A5B73-50F7-1BEB-204B-1B4BB4F73DAB}"/>
              </a:ext>
            </a:extLst>
          </p:cNvPr>
          <p:cNvCxnSpPr>
            <a:cxnSpLocks/>
            <a:stCxn id="23" idx="2"/>
            <a:endCxn id="27" idx="0"/>
          </p:cNvCxnSpPr>
          <p:nvPr/>
        </p:nvCxnSpPr>
        <p:spPr>
          <a:xfrm rot="5400000">
            <a:off x="6374756" y="3835806"/>
            <a:ext cx="619065" cy="926769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コネクタ: カギ線 33">
            <a:extLst>
              <a:ext uri="{FF2B5EF4-FFF2-40B4-BE49-F238E27FC236}">
                <a16:creationId xmlns:a16="http://schemas.microsoft.com/office/drawing/2014/main" id="{4E0837CB-4F09-0846-A514-2439E742C006}"/>
              </a:ext>
            </a:extLst>
          </p:cNvPr>
          <p:cNvCxnSpPr>
            <a:cxnSpLocks/>
            <a:stCxn id="23" idx="2"/>
            <a:endCxn id="29" idx="0"/>
          </p:cNvCxnSpPr>
          <p:nvPr/>
        </p:nvCxnSpPr>
        <p:spPr>
          <a:xfrm rot="16200000" flipH="1">
            <a:off x="7329949" y="3807381"/>
            <a:ext cx="619065" cy="98361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コネクタ: カギ線 34">
            <a:extLst>
              <a:ext uri="{FF2B5EF4-FFF2-40B4-BE49-F238E27FC236}">
                <a16:creationId xmlns:a16="http://schemas.microsoft.com/office/drawing/2014/main" id="{4B9AA668-8204-F489-91B9-B4B40C7D37C4}"/>
              </a:ext>
            </a:extLst>
          </p:cNvPr>
          <p:cNvCxnSpPr>
            <a:cxnSpLocks/>
            <a:stCxn id="21" idx="2"/>
            <a:endCxn id="23" idx="0"/>
          </p:cNvCxnSpPr>
          <p:nvPr/>
        </p:nvCxnSpPr>
        <p:spPr>
          <a:xfrm rot="16200000" flipH="1">
            <a:off x="6067166" y="2124061"/>
            <a:ext cx="360040" cy="1800971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108A59C1-D950-0368-9393-C079C045EC7F}"/>
              </a:ext>
            </a:extLst>
          </p:cNvPr>
          <p:cNvCxnSpPr>
            <a:cxnSpLocks/>
            <a:stCxn id="21" idx="2"/>
            <a:endCxn id="22" idx="0"/>
          </p:cNvCxnSpPr>
          <p:nvPr/>
        </p:nvCxnSpPr>
        <p:spPr>
          <a:xfrm rot="5400000">
            <a:off x="4158955" y="2016821"/>
            <a:ext cx="360040" cy="2015453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868F89B6-FA06-DF3D-9251-27FDE9091A1E}"/>
              </a:ext>
            </a:extLst>
          </p:cNvPr>
          <p:cNvSpPr/>
          <p:nvPr/>
        </p:nvSpPr>
        <p:spPr>
          <a:xfrm>
            <a:off x="1494272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04A5BC3-CAAA-64A9-6C4C-D43D013DE28B}"/>
              </a:ext>
            </a:extLst>
          </p:cNvPr>
          <p:cNvSpPr/>
          <p:nvPr/>
        </p:nvSpPr>
        <p:spPr>
          <a:xfrm>
            <a:off x="3404660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7167258-2A4A-2AA0-10F5-548A566C2DB4}"/>
              </a:ext>
            </a:extLst>
          </p:cNvPr>
          <p:cNvSpPr/>
          <p:nvPr/>
        </p:nvSpPr>
        <p:spPr>
          <a:xfrm>
            <a:off x="5328481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6C3A249-B797-9BCF-117D-3338B77CD697}"/>
              </a:ext>
            </a:extLst>
          </p:cNvPr>
          <p:cNvSpPr/>
          <p:nvPr/>
        </p:nvSpPr>
        <p:spPr>
          <a:xfrm>
            <a:off x="7225434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23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A7EB7-FB8F-28B4-20F1-5A546CF80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2286D1-5D1E-B3B3-C315-EB606A4A3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４．実施体制及び管理者・従事者の実績・能力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78DD53-8244-0BB7-B5C4-76117D3217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２．運用・保守時の実施体制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61DD48-1E29-7195-3906-4CAD961CFDA5}"/>
              </a:ext>
            </a:extLst>
          </p:cNvPr>
          <p:cNvSpPr txBox="1"/>
          <p:nvPr/>
        </p:nvSpPr>
        <p:spPr>
          <a:xfrm>
            <a:off x="6588879" y="5435"/>
            <a:ext cx="4093356" cy="212365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+mn-ea"/>
                <a:ea typeface="+mn-ea"/>
              </a:rPr>
              <a:t>注）開発</a:t>
            </a:r>
            <a:r>
              <a:rPr lang="en-US" altLang="ja-JP" sz="1200" b="1" dirty="0">
                <a:latin typeface="+mn-ea"/>
                <a:ea typeface="+mn-ea"/>
              </a:rPr>
              <a:t>/</a:t>
            </a:r>
            <a:r>
              <a:rPr lang="ja-JP" altLang="en-US" sz="1200" b="1" dirty="0">
                <a:latin typeface="+mn-ea"/>
                <a:ea typeface="+mn-ea"/>
              </a:rPr>
              <a:t>保守 体制図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下図を参考に実施体制図を作成してください。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また、下記の内容の記載をお願いいたします。</a:t>
            </a:r>
          </a:p>
          <a:p>
            <a:r>
              <a:rPr lang="ja-JP" altLang="en-US" sz="1200" dirty="0">
                <a:latin typeface="+mn-ea"/>
                <a:ea typeface="+mn-ea"/>
              </a:rPr>
              <a:t>①役割／工数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PM(PRJ</a:t>
            </a:r>
            <a:r>
              <a:rPr lang="ja-JP" altLang="en-US" sz="1200" dirty="0">
                <a:latin typeface="+mn-ea"/>
                <a:ea typeface="+mn-ea"/>
              </a:rPr>
              <a:t>統括責任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は基本</a:t>
            </a:r>
            <a:r>
              <a:rPr lang="en-US" altLang="ja-JP" sz="1200" dirty="0">
                <a:latin typeface="+mn-ea"/>
                <a:ea typeface="+mn-ea"/>
              </a:rPr>
              <a:t>1</a:t>
            </a:r>
            <a:r>
              <a:rPr lang="ja-JP" altLang="en-US" sz="1200" dirty="0">
                <a:latin typeface="+mn-ea"/>
                <a:ea typeface="+mn-ea"/>
              </a:rPr>
              <a:t>名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PL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2-3</a:t>
            </a:r>
            <a:r>
              <a:rPr lang="ja-JP" altLang="en-US" sz="1200" dirty="0">
                <a:latin typeface="+mn-ea"/>
                <a:ea typeface="+mn-ea"/>
              </a:rPr>
              <a:t>名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例基幹系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、</a:t>
            </a:r>
            <a:r>
              <a:rPr lang="en-US" altLang="ja-JP" sz="1200" dirty="0">
                <a:latin typeface="+mn-ea"/>
                <a:ea typeface="+mn-ea"/>
              </a:rPr>
              <a:t>Web</a:t>
            </a:r>
            <a:r>
              <a:rPr lang="ja-JP" altLang="en-US" sz="1200" dirty="0">
                <a:latin typeface="+mn-ea"/>
                <a:ea typeface="+mn-ea"/>
              </a:rPr>
              <a:t>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、インフラ系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）</a:t>
            </a:r>
            <a:endParaRPr lang="en-US" altLang="ja-JP" sz="1200" dirty="0">
              <a:latin typeface="+mn-ea"/>
              <a:ea typeface="+mn-ea"/>
            </a:endParaRP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SE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PL</a:t>
            </a:r>
            <a:r>
              <a:rPr lang="ja-JP" altLang="en-US" sz="1200" dirty="0">
                <a:latin typeface="+mn-ea"/>
                <a:ea typeface="+mn-ea"/>
              </a:rPr>
              <a:t>配下に数名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PG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SE</a:t>
            </a:r>
            <a:r>
              <a:rPr lang="ja-JP" altLang="en-US" sz="1200" dirty="0">
                <a:latin typeface="+mn-ea"/>
                <a:ea typeface="+mn-ea"/>
              </a:rPr>
              <a:t>配下に、保守システム規模に応じた人数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②氏名と社員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★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パートナー社員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☆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を明確にすること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③担当業務あるいは担当システムを記載すること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kumimoji="1" lang="ja-JP" altLang="en-US" sz="1200" dirty="0">
                <a:latin typeface="+mn-ea"/>
                <a:ea typeface="+mn-ea"/>
              </a:rPr>
              <a:t>④業務において、有益と考えられる資格等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C20C14A-7396-540B-B0CD-7EA9490A832D}"/>
              </a:ext>
            </a:extLst>
          </p:cNvPr>
          <p:cNvSpPr/>
          <p:nvPr/>
        </p:nvSpPr>
        <p:spPr>
          <a:xfrm>
            <a:off x="4304271" y="2059436"/>
            <a:ext cx="208485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PM/0.5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</a:t>
            </a:r>
            <a:r>
              <a:rPr kumimoji="1" lang="ja-JP" altLang="en-US" sz="1200" dirty="0">
                <a:solidFill>
                  <a:schemeClr val="tx1"/>
                </a:solidFill>
              </a:rPr>
              <a:t>～～～　</a:t>
            </a:r>
            <a:r>
              <a:rPr lang="ja-JP" altLang="en-US" sz="1200" dirty="0">
                <a:solidFill>
                  <a:schemeClr val="tx1"/>
                </a:solidFill>
              </a:rPr>
              <a:t>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③プロジェクト統括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④～～～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EC4DCEF-32A4-8797-BE02-904D19A1F636}"/>
              </a:ext>
            </a:extLst>
          </p:cNvPr>
          <p:cNvSpPr/>
          <p:nvPr/>
        </p:nvSpPr>
        <p:spPr>
          <a:xfrm>
            <a:off x="2425393" y="3204567"/>
            <a:ext cx="181170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PL/0.7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③○○リーダー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C77469C-1CB6-D7C3-A8F2-92F29CD23F10}"/>
              </a:ext>
            </a:extLst>
          </p:cNvPr>
          <p:cNvSpPr/>
          <p:nvPr/>
        </p:nvSpPr>
        <p:spPr>
          <a:xfrm>
            <a:off x="6241817" y="3204567"/>
            <a:ext cx="181170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PL/0.5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③○○リーダー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C202407-4108-66A9-31B8-D16849184DC6}"/>
              </a:ext>
            </a:extLst>
          </p:cNvPr>
          <p:cNvSpPr/>
          <p:nvPr/>
        </p:nvSpPr>
        <p:spPr>
          <a:xfrm>
            <a:off x="1494272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9621F6C-80CE-AFB1-59F3-E8D0FA52D443}"/>
              </a:ext>
            </a:extLst>
          </p:cNvPr>
          <p:cNvSpPr/>
          <p:nvPr/>
        </p:nvSpPr>
        <p:spPr>
          <a:xfrm>
            <a:off x="3404660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SE/1.0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B1C0C84-9E62-EDED-52A8-8A5209375873}"/>
              </a:ext>
            </a:extLst>
          </p:cNvPr>
          <p:cNvSpPr/>
          <p:nvPr/>
        </p:nvSpPr>
        <p:spPr>
          <a:xfrm>
            <a:off x="5315048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SE/1.0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1DD0666-50E7-C04C-02A2-9D5A4FA45DD1}"/>
              </a:ext>
            </a:extLst>
          </p:cNvPr>
          <p:cNvSpPr/>
          <p:nvPr/>
        </p:nvSpPr>
        <p:spPr>
          <a:xfrm>
            <a:off x="7225435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16" name="コネクタ: カギ線 15">
            <a:extLst>
              <a:ext uri="{FF2B5EF4-FFF2-40B4-BE49-F238E27FC236}">
                <a16:creationId xmlns:a16="http://schemas.microsoft.com/office/drawing/2014/main" id="{D63E211D-1580-99DD-96A2-A3EEE1C97412}"/>
              </a:ext>
            </a:extLst>
          </p:cNvPr>
          <p:cNvCxnSpPr>
            <a:stCxn id="6" idx="2"/>
            <a:endCxn id="8" idx="0"/>
          </p:cNvCxnSpPr>
          <p:nvPr/>
        </p:nvCxnSpPr>
        <p:spPr>
          <a:xfrm rot="5400000">
            <a:off x="2556156" y="3833630"/>
            <a:ext cx="619065" cy="931121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コネクタ: カギ線 16">
            <a:extLst>
              <a:ext uri="{FF2B5EF4-FFF2-40B4-BE49-F238E27FC236}">
                <a16:creationId xmlns:a16="http://schemas.microsoft.com/office/drawing/2014/main" id="{DBEF30A3-034C-9364-C3BA-D00583381E18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 rot="16200000" flipH="1">
            <a:off x="3511349" y="3809556"/>
            <a:ext cx="619065" cy="979267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コネクタ: カギ線 17">
            <a:extLst>
              <a:ext uri="{FF2B5EF4-FFF2-40B4-BE49-F238E27FC236}">
                <a16:creationId xmlns:a16="http://schemas.microsoft.com/office/drawing/2014/main" id="{C655BE83-9C51-C6F0-3350-00D32B5EFE1A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 rot="5400000">
            <a:off x="6374756" y="3835806"/>
            <a:ext cx="619065" cy="926769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コネクタ: カギ線 18">
            <a:extLst>
              <a:ext uri="{FF2B5EF4-FFF2-40B4-BE49-F238E27FC236}">
                <a16:creationId xmlns:a16="http://schemas.microsoft.com/office/drawing/2014/main" id="{4B166D74-079F-C721-8A28-D0C6D4A17981}"/>
              </a:ext>
            </a:extLst>
          </p:cNvPr>
          <p:cNvCxnSpPr>
            <a:cxnSpLocks/>
            <a:stCxn id="7" idx="2"/>
            <a:endCxn id="11" idx="0"/>
          </p:cNvCxnSpPr>
          <p:nvPr/>
        </p:nvCxnSpPr>
        <p:spPr>
          <a:xfrm rot="16200000" flipH="1">
            <a:off x="7329949" y="3807381"/>
            <a:ext cx="619065" cy="98361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コネクタ: カギ線 19">
            <a:extLst>
              <a:ext uri="{FF2B5EF4-FFF2-40B4-BE49-F238E27FC236}">
                <a16:creationId xmlns:a16="http://schemas.microsoft.com/office/drawing/2014/main" id="{A63D6989-CC89-055F-635C-B3A995E5717E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 rot="16200000" flipH="1">
            <a:off x="6067166" y="2124061"/>
            <a:ext cx="360040" cy="1800971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コネクタ: カギ線 20">
            <a:extLst>
              <a:ext uri="{FF2B5EF4-FFF2-40B4-BE49-F238E27FC236}">
                <a16:creationId xmlns:a16="http://schemas.microsoft.com/office/drawing/2014/main" id="{615E5C21-6424-E643-18A0-D9F0FC4DC07A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rot="5400000">
            <a:off x="4158955" y="2016821"/>
            <a:ext cx="360040" cy="2015453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70208F3-E4C2-EC1B-8F25-5E5A78B55C2D}"/>
              </a:ext>
            </a:extLst>
          </p:cNvPr>
          <p:cNvSpPr/>
          <p:nvPr/>
        </p:nvSpPr>
        <p:spPr>
          <a:xfrm>
            <a:off x="1494272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DFCD0BF-3B76-3542-6CB3-FF7A9982C02F}"/>
              </a:ext>
            </a:extLst>
          </p:cNvPr>
          <p:cNvSpPr/>
          <p:nvPr/>
        </p:nvSpPr>
        <p:spPr>
          <a:xfrm>
            <a:off x="3404660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6555B313-A46B-3A26-7A50-8807FD7D7C04}"/>
              </a:ext>
            </a:extLst>
          </p:cNvPr>
          <p:cNvSpPr/>
          <p:nvPr/>
        </p:nvSpPr>
        <p:spPr>
          <a:xfrm>
            <a:off x="5328481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6D1D123-545F-DD4F-2A7A-91A7BFA28F2E}"/>
              </a:ext>
            </a:extLst>
          </p:cNvPr>
          <p:cNvSpPr/>
          <p:nvPr/>
        </p:nvSpPr>
        <p:spPr>
          <a:xfrm>
            <a:off x="7225434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51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2A131-20D5-4026-BCDC-2951E63C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１．提案概要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321D20-D092-4C7C-838D-AE938426FE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１．</a:t>
            </a:r>
            <a:r>
              <a:rPr lang="ja-JP" altLang="en-US" dirty="0">
                <a:solidFill>
                  <a:schemeClr val="tx1"/>
                </a:solidFill>
              </a:rPr>
              <a:t>本業務</a:t>
            </a:r>
            <a:r>
              <a:rPr lang="ja-JP" altLang="en-US" dirty="0"/>
              <a:t>に対する理解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4989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01845-AB23-5301-7242-AF2F20669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CF2026-DB28-6072-6725-3BBA0EE69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４．実施体制及び管理者・従事者の実績・能力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962E63-A515-3594-51B1-622FC1CD55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３．構築実績</a:t>
            </a:r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C7ACBEB-F990-376E-2482-69B568F84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077456"/>
              </p:ext>
            </p:extLst>
          </p:nvPr>
        </p:nvGraphicFramePr>
        <p:xfrm>
          <a:off x="89999" y="1872419"/>
          <a:ext cx="10315970" cy="473199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900217">
                  <a:extLst>
                    <a:ext uri="{9D8B030D-6E8A-4147-A177-3AD203B41FA5}">
                      <a16:colId xmlns:a16="http://schemas.microsoft.com/office/drawing/2014/main" val="280017658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00909346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545313471"/>
                    </a:ext>
                  </a:extLst>
                </a:gridCol>
                <a:gridCol w="2412268">
                  <a:extLst>
                    <a:ext uri="{9D8B030D-6E8A-4147-A177-3AD203B41FA5}">
                      <a16:colId xmlns:a16="http://schemas.microsoft.com/office/drawing/2014/main" val="1911973334"/>
                    </a:ext>
                  </a:extLst>
                </a:gridCol>
                <a:gridCol w="2180710">
                  <a:extLst>
                    <a:ext uri="{9D8B030D-6E8A-4147-A177-3AD203B41FA5}">
                      <a16:colId xmlns:a16="http://schemas.microsoft.com/office/drawing/2014/main" val="566956641"/>
                    </a:ext>
                  </a:extLst>
                </a:gridCol>
                <a:gridCol w="2014463">
                  <a:extLst>
                    <a:ext uri="{9D8B030D-6E8A-4147-A177-3AD203B41FA5}">
                      <a16:colId xmlns:a16="http://schemas.microsoft.com/office/drawing/2014/main" val="2903546854"/>
                    </a:ext>
                  </a:extLst>
                </a:gridCol>
              </a:tblGrid>
              <a:tr h="147452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役職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同種・類似業務名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業務概要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発注機関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履行期間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575379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9585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619075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881570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285791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59612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096067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8B180FC-2330-31A8-5D64-ADAEC6CA67E2}"/>
              </a:ext>
            </a:extLst>
          </p:cNvPr>
          <p:cNvSpPr txBox="1"/>
          <p:nvPr/>
        </p:nvSpPr>
        <p:spPr>
          <a:xfrm>
            <a:off x="6588879" y="5435"/>
            <a:ext cx="4093356" cy="156966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+mn-ea"/>
                <a:ea typeface="+mn-ea"/>
              </a:rPr>
              <a:t>注）構築実績</a:t>
            </a:r>
            <a:endParaRPr lang="en-US" altLang="ja-JP" sz="1200" b="1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下表を参考に、</a:t>
            </a:r>
            <a:r>
              <a:rPr lang="en-US" altLang="ja-JP" sz="1200" dirty="0">
                <a:latin typeface="+mn-ea"/>
                <a:ea typeface="+mn-ea"/>
              </a:rPr>
              <a:t>PM</a:t>
            </a:r>
            <a:r>
              <a:rPr lang="ja-JP" altLang="en-US" sz="1200" dirty="0">
                <a:latin typeface="+mn-ea"/>
                <a:ea typeface="+mn-ea"/>
              </a:rPr>
              <a:t>の実績を中心として構築実績の記載をお願いいたします。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kumimoji="1" lang="ja-JP" altLang="en-US" sz="1200" dirty="0">
                <a:latin typeface="+mn-ea"/>
                <a:ea typeface="+mn-ea"/>
              </a:rPr>
              <a:t>記載にあたっては、下記の内容の記載をお願いします。</a:t>
            </a:r>
            <a:endParaRPr kumimoji="1"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・同種・類似業務名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kumimoji="1" lang="ja-JP" altLang="en-US" sz="1200" dirty="0">
                <a:latin typeface="+mn-ea"/>
                <a:ea typeface="+mn-ea"/>
              </a:rPr>
              <a:t>・業務概要</a:t>
            </a:r>
            <a:endParaRPr kumimoji="1"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・発注機関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kumimoji="1" lang="ja-JP" altLang="en-US" sz="1200" dirty="0">
                <a:latin typeface="+mn-ea"/>
                <a:ea typeface="+mn-ea"/>
              </a:rPr>
              <a:t>・履行期間（○年○月～○年○月）</a:t>
            </a:r>
          </a:p>
        </p:txBody>
      </p:sp>
    </p:spTree>
    <p:extLst>
      <p:ext uri="{BB962C8B-B14F-4D97-AF65-F5344CB8AC3E}">
        <p14:creationId xmlns:p14="http://schemas.microsoft.com/office/powerpoint/2010/main" val="2261819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4606-6088-B8E9-9AFE-713C66970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4F7AFC-33CD-3C84-E685-54B8E0614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４．実施体制及び管理者・従事者の実績・能力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9D27BB-F817-E8F3-4E11-FDB6AB70347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４．組織の所有する認証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7872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2A131-20D5-4026-BCDC-2951E63C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５．コスト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8DF85D-4C97-4C9E-B35D-CB3D54C977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１．コスト（設計・開発）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A3DF624-22E9-0DBE-0896-529D29FA5C1E}"/>
              </a:ext>
            </a:extLst>
          </p:cNvPr>
          <p:cNvSpPr/>
          <p:nvPr/>
        </p:nvSpPr>
        <p:spPr>
          <a:xfrm>
            <a:off x="594172" y="936315"/>
            <a:ext cx="9469052" cy="6048672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「</a:t>
            </a:r>
            <a:r>
              <a:rPr kumimoji="1" lang="ja-JP" altLang="en-US" sz="1200" dirty="0">
                <a:solidFill>
                  <a:schemeClr val="tx2"/>
                </a:solidFill>
              </a:rPr>
              <a:t>様式</a:t>
            </a:r>
            <a:r>
              <a:rPr lang="en-US" altLang="ja-JP" sz="1200" dirty="0">
                <a:solidFill>
                  <a:schemeClr val="tx2"/>
                </a:solidFill>
              </a:rPr>
              <a:t>6</a:t>
            </a:r>
            <a:r>
              <a:rPr kumimoji="1" lang="en-US" altLang="ja-JP" sz="1200" dirty="0">
                <a:solidFill>
                  <a:schemeClr val="tx2"/>
                </a:solidFill>
              </a:rPr>
              <a:t>_</a:t>
            </a:r>
            <a:r>
              <a:rPr kumimoji="1" lang="ja-JP" altLang="en-US" sz="1200" dirty="0">
                <a:solidFill>
                  <a:schemeClr val="tx2"/>
                </a:solidFill>
              </a:rPr>
              <a:t>見積書</a:t>
            </a:r>
            <a:r>
              <a:rPr lang="ja-JP" altLang="en-US" sz="1200" dirty="0">
                <a:solidFill>
                  <a:schemeClr val="tx2"/>
                </a:solidFill>
              </a:rPr>
              <a:t>」</a:t>
            </a:r>
            <a:r>
              <a:rPr kumimoji="1" lang="ja-JP" altLang="en-US" sz="1200" dirty="0">
                <a:solidFill>
                  <a:schemeClr val="tx2"/>
                </a:solidFill>
              </a:rPr>
              <a:t>へ回答した上で強みや特徴を中心に記載</a:t>
            </a:r>
            <a:endParaRPr kumimoji="1" lang="en-US" altLang="ja-JP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2505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B8091-104D-F74F-DF9C-D4D47CD4A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41FACE-B49A-F252-C4CE-83C0EB264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５．コスト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C2E0E7-0E36-1DEE-D9E6-3924379834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２．コスト（運用・保守）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23DB3A3-2900-37E2-1C50-B584DDEA97E1}"/>
              </a:ext>
            </a:extLst>
          </p:cNvPr>
          <p:cNvSpPr/>
          <p:nvPr/>
        </p:nvSpPr>
        <p:spPr>
          <a:xfrm>
            <a:off x="594172" y="936315"/>
            <a:ext cx="9469052" cy="6048672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「様式</a:t>
            </a:r>
            <a:r>
              <a:rPr lang="en-US" altLang="ja-JP" sz="1200" dirty="0">
                <a:solidFill>
                  <a:schemeClr val="tx2"/>
                </a:solidFill>
              </a:rPr>
              <a:t>6_</a:t>
            </a:r>
            <a:r>
              <a:rPr lang="ja-JP" altLang="en-US" sz="1200" dirty="0">
                <a:solidFill>
                  <a:schemeClr val="tx2"/>
                </a:solidFill>
              </a:rPr>
              <a:t>見積書」へ回答した上で強みや特徴を中心に記載</a:t>
            </a:r>
            <a:endParaRPr lang="en-US" altLang="ja-JP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912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2A131-20D5-4026-BCDC-2951E63C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１．提案概要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321D20-D092-4C7C-838D-AE938426FE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２．提案ソリューションの考え方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34082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2A131-20D5-4026-BCDC-2951E63C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２．システムに求める要件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E5F51F9-FB27-4E23-BFF0-02239AD23D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１．機能要件・帳票要件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D67161E-9C02-C9E4-053E-827CE8B2C775}"/>
              </a:ext>
            </a:extLst>
          </p:cNvPr>
          <p:cNvSpPr/>
          <p:nvPr/>
        </p:nvSpPr>
        <p:spPr>
          <a:xfrm>
            <a:off x="594172" y="936315"/>
            <a:ext cx="9469052" cy="6048672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「様式７</a:t>
            </a:r>
            <a:r>
              <a:rPr kumimoji="1" lang="en-US" altLang="ja-JP" sz="1200" dirty="0">
                <a:solidFill>
                  <a:schemeClr val="tx2"/>
                </a:solidFill>
              </a:rPr>
              <a:t>_</a:t>
            </a:r>
            <a:r>
              <a:rPr kumimoji="1" lang="ja-JP" altLang="en-US" sz="1200" dirty="0">
                <a:solidFill>
                  <a:schemeClr val="tx2"/>
                </a:solidFill>
              </a:rPr>
              <a:t>機能要件回答票</a:t>
            </a:r>
            <a:r>
              <a:rPr lang="ja-JP" altLang="en-US" sz="1200" dirty="0">
                <a:solidFill>
                  <a:schemeClr val="tx2"/>
                </a:solidFill>
              </a:rPr>
              <a:t>」へ回答した上で、強みや特徴を中心に記載</a:t>
            </a:r>
            <a:endParaRPr kumimoji="1" lang="en-US" altLang="ja-JP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195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BDE27-9FB0-1821-764B-4EDDB00A5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664A38-9414-D797-8D01-BCFC2DDA8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２．システムに求める要件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708C63A-DB54-1E4F-F6D7-F20E5ED38E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２．機能性・操作性（製品特性）</a:t>
            </a:r>
          </a:p>
        </p:txBody>
      </p:sp>
    </p:spTree>
    <p:extLst>
      <p:ext uri="{BB962C8B-B14F-4D97-AF65-F5344CB8AC3E}">
        <p14:creationId xmlns:p14="http://schemas.microsoft.com/office/powerpoint/2010/main" val="647933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02A86-F13A-DBA1-1781-934FA9EAB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6A28C6-81B9-8229-A2BE-C8F0AEE4C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２．システムに求める要件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F7271D4-6CBA-2613-DBEA-B4E664BED5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３．連携要件</a:t>
            </a:r>
          </a:p>
        </p:txBody>
      </p:sp>
    </p:spTree>
    <p:extLst>
      <p:ext uri="{BB962C8B-B14F-4D97-AF65-F5344CB8AC3E}">
        <p14:creationId xmlns:p14="http://schemas.microsoft.com/office/powerpoint/2010/main" val="3320463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7C154-EB93-F403-C8B3-83BF5BC80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E67CB6-22E3-4A27-B1DF-EB1EBEBA7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２．システムに求める要件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EE925CC-45CA-CF24-32B6-AE88E2F90E1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４．システム構成</a:t>
            </a:r>
          </a:p>
        </p:txBody>
      </p:sp>
    </p:spTree>
    <p:extLst>
      <p:ext uri="{BB962C8B-B14F-4D97-AF65-F5344CB8AC3E}">
        <p14:creationId xmlns:p14="http://schemas.microsoft.com/office/powerpoint/2010/main" val="4193600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74A16-9902-0F71-B7CD-CA5D9BFA4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2B5656-FF3D-7B34-94A4-E9C331F0E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２．システムに求める要件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75F6C06-0C0F-97D6-FB7C-6263960CFA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５．セキュリティ・安全対策</a:t>
            </a:r>
          </a:p>
        </p:txBody>
      </p:sp>
    </p:spTree>
    <p:extLst>
      <p:ext uri="{BB962C8B-B14F-4D97-AF65-F5344CB8AC3E}">
        <p14:creationId xmlns:p14="http://schemas.microsoft.com/office/powerpoint/2010/main" val="3782541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245587-93EE-4C2F-8407-DC4FDECB8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FBD56-97E1-408F-8017-A51302D120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１．開発計画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7067109"/>
      </p:ext>
    </p:extLst>
  </p:cSld>
  <p:clrMapOvr>
    <a:masterClrMapping/>
  </p:clrMapOvr>
</p:sld>
</file>

<file path=ppt/theme/theme1.xml><?xml version="1.0" encoding="utf-8"?>
<a:theme xmlns:a="http://schemas.openxmlformats.org/drawingml/2006/main" name="Consulting Template-1a Proposal v2.3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9525"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Clr>
            <a:schemeClr val="accent1"/>
          </a:buClr>
          <a:defRPr kumimoji="1" sz="1200" dirty="0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08000" tIns="72000" rIns="108000" bIns="72000" rtlCol="0" anchor="t">
        <a:noAutofit/>
      </a:bodyPr>
      <a:lstStyle>
        <a:defPPr marL="174625" indent="-174625" algn="l" defTabSz="1043056" fontAlgn="auto">
          <a:spcBef>
            <a:spcPts val="0"/>
          </a:spcBef>
          <a:spcAft>
            <a:spcPts val="600"/>
          </a:spcAft>
          <a:buClr>
            <a:srgbClr val="747480"/>
          </a:buClr>
          <a:buFont typeface="EYInterstate" panose="02000503020000020004" pitchFamily="2" charset="0"/>
          <a:buChar char="•"/>
          <a:defRPr kumimoji="1" sz="1400" dirty="0" smtClean="0">
            <a:solidFill>
              <a:srgbClr val="2E2E38"/>
            </a:solidFill>
            <a:latin typeface="+mn-lt"/>
            <a:ea typeface="+mn-ea"/>
          </a:defRPr>
        </a:defPPr>
      </a:lstStyle>
    </a:txDef>
  </a:objectDefaults>
  <a:extraClrSchemeLst/>
  <a:custClrLst>
    <a:custClr name="Maroon_01">
      <a:srgbClr val="C981B2"/>
    </a:custClr>
    <a:custClr name="Red_01">
      <a:srgbClr val="FF9A91"/>
    </a:custClr>
    <a:custClr name="Orange_01">
      <a:srgbClr val="FFB46A"/>
    </a:custClr>
    <a:custClr name="Green_01">
      <a:srgbClr val="8CE8AD"/>
    </a:custClr>
    <a:custClr name="Teal_01">
      <a:srgbClr val="93F0E6"/>
    </a:custClr>
    <a:custClr name="Blue_01">
      <a:srgbClr val="87D3F2"/>
    </a:custClr>
    <a:custClr name="Purple_01">
      <a:srgbClr val="9C82D4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2">
      <a:srgbClr val="B14891"/>
    </a:custClr>
    <a:custClr name="Red_02">
      <a:srgbClr val="FF736A"/>
    </a:custClr>
    <a:custClr name="Orange_02">
      <a:srgbClr val="FF9831"/>
    </a:custClr>
    <a:custClr name="Green_02">
      <a:srgbClr val="57E188"/>
    </a:custClr>
    <a:custClr name="Teal_02">
      <a:srgbClr val="60E6E1"/>
    </a:custClr>
    <a:custClr name="Blue_02">
      <a:srgbClr val="4EBEEB"/>
    </a:custClr>
    <a:custClr name="Purple_02">
      <a:srgbClr val="724BC3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4">
      <a:srgbClr val="750E5C"/>
    </a:custClr>
    <a:custClr name="Red_04">
      <a:srgbClr val="FF4136"/>
    </a:custClr>
    <a:custClr name="Orange_04">
      <a:srgbClr val="FF6D00"/>
    </a:custClr>
    <a:custClr name="Green_04">
      <a:srgbClr val="2DB757"/>
    </a:custClr>
    <a:custClr name="Teal_04">
      <a:srgbClr val="27ACAA"/>
    </a:custClr>
    <a:custClr name="Blue_04">
      <a:srgbClr val="188CE5"/>
    </a:custClr>
    <a:custClr name="Purple_04">
      <a:srgbClr val="3D108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6">
      <a:srgbClr val="42152D"/>
    </a:custClr>
    <a:custClr name="Red_06">
      <a:srgbClr val="B9251C"/>
    </a:custClr>
    <a:custClr name="Orange_06">
      <a:srgbClr val="EB4F00"/>
    </a:custClr>
    <a:custClr name="Green_06">
      <a:srgbClr val="168756"/>
    </a:custClr>
    <a:custClr name="Teal_06">
      <a:srgbClr val="0D7575"/>
    </a:custClr>
    <a:custClr name="Blue_06">
      <a:srgbClr val="155CB4"/>
    </a:custClr>
    <a:custClr name="Purple_06">
      <a:srgbClr val="0A095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7">
      <a:srgbClr val="351C21"/>
    </a:custClr>
    <a:custClr name="Red_07">
      <a:srgbClr val="7A130D"/>
    </a:custClr>
    <a:custClr name="Orange_07">
      <a:srgbClr val="BC2F00"/>
    </a:custClr>
    <a:custClr name="Green_07">
      <a:srgbClr val="13652A"/>
    </a:custClr>
    <a:custClr name="Teal_07">
      <a:srgbClr val="004F4F"/>
    </a:custClr>
    <a:custClr name="Blue_07">
      <a:srgbClr val="082C65"/>
    </a:custClr>
    <a:custClr name="Purple_07">
      <a:srgbClr val="15173E"/>
    </a:custClr>
    <a:custClr name="blank">
      <a:srgbClr val="FFFFFF"/>
    </a:custClr>
    <a:custClr name="blank">
      <a:srgbClr val="FFFFFF"/>
    </a:custClr>
    <a:custClr name="blank">
      <a:srgbClr val="FFFFFF"/>
    </a:custClr>
  </a:custClrLst>
  <a:extLst>
    <a:ext uri="{05A4C25C-085E-4340-85A3-A5531E510DB2}">
      <thm15:themeFamily xmlns:thm15="http://schemas.microsoft.com/office/thememl/2012/main" name="Consulting Template-1a Proposal A4 Landscape JPN 20221108 (v2.3).pptx" id="{E59B43AD-7B13-40E4-B1A4-3B5CD308E9B9}" vid="{FC092422-0B27-4CE4-8820-06D834EA5043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FDC204"/>
      </a:dk2>
      <a:lt2>
        <a:srgbClr val="FFFFFF"/>
      </a:lt2>
      <a:accent1>
        <a:srgbClr val="F00000"/>
      </a:accent1>
      <a:accent2>
        <a:srgbClr val="00B511"/>
      </a:accent2>
      <a:accent3>
        <a:srgbClr val="FFFFFF"/>
      </a:accent3>
      <a:accent4>
        <a:srgbClr val="000000"/>
      </a:accent4>
      <a:accent5>
        <a:srgbClr val="F6AAAA"/>
      </a:accent5>
      <a:accent6>
        <a:srgbClr val="00A40E"/>
      </a:accent6>
      <a:hlink>
        <a:srgbClr val="F66708"/>
      </a:hlink>
      <a:folHlink>
        <a:srgbClr val="0097E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436fffe2-e74d-4f21-833f-6f054a10cb50}" enabled="1" method="Privileged" siteId="{a4dd5294-24e4-4102-8420-cb86d0baae1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Consulting Template-1a Proposal A4 Landscape JPN 20221108 (v2.3)</Template>
  <TotalTime>0</TotalTime>
  <Words>1074</Words>
  <Application>Microsoft Office PowerPoint</Application>
  <PresentationFormat>ユーザー設定</PresentationFormat>
  <Paragraphs>188</Paragraphs>
  <Slides>23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9" baseType="lpstr">
      <vt:lpstr>EYInterstate</vt:lpstr>
      <vt:lpstr>EYInterstate Light</vt:lpstr>
      <vt:lpstr>Meiryo UI</vt:lpstr>
      <vt:lpstr>Arial</vt:lpstr>
      <vt:lpstr>Century</vt:lpstr>
      <vt:lpstr>Consulting Template-1a Proposal v2.3</vt:lpstr>
      <vt:lpstr>PowerPoint プレゼンテーション</vt:lpstr>
      <vt:lpstr>１．提案概要</vt:lpstr>
      <vt:lpstr>１．提案概要</vt:lpstr>
      <vt:lpstr>２．システムに求める要件</vt:lpstr>
      <vt:lpstr>２．システムに求める要件</vt:lpstr>
      <vt:lpstr>２．システムに求める要件</vt:lpstr>
      <vt:lpstr>２．システムに求める要件</vt:lpstr>
      <vt:lpstr>２．システムに求める要件</vt:lpstr>
      <vt:lpstr>３．作業の実施内容</vt:lpstr>
      <vt:lpstr>３．作業の実施内容</vt:lpstr>
      <vt:lpstr>３．作業の実施内容</vt:lpstr>
      <vt:lpstr>３．作業の実施内容</vt:lpstr>
      <vt:lpstr>３．作業の実施内容</vt:lpstr>
      <vt:lpstr>３．作業の実施内容</vt:lpstr>
      <vt:lpstr>３．作業の実施内容</vt:lpstr>
      <vt:lpstr>３．作業の実施内容</vt:lpstr>
      <vt:lpstr>３．作業の実施内容</vt:lpstr>
      <vt:lpstr>４．実施体制及び管理者・従事者の実績・能力</vt:lpstr>
      <vt:lpstr>４．実施体制及び管理者・従事者の実績・能力</vt:lpstr>
      <vt:lpstr>４．実施体制及び管理者・従事者の実績・能力</vt:lpstr>
      <vt:lpstr>４．実施体制及び管理者・従事者の実績・能力</vt:lpstr>
      <vt:lpstr>５．コスト</vt:lpstr>
      <vt:lpstr>５．コスト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cp:keywords/>
  <cp:lastModifiedBy/>
  <cp:revision>1</cp:revision>
  <dcterms:created xsi:type="dcterms:W3CDTF">2026-07-03T03:10:09Z</dcterms:created>
  <dcterms:modified xsi:type="dcterms:W3CDTF">2026-07-08T11:16:54Z</dcterms:modified>
</cp:coreProperties>
</file>