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15119350" cy="10691813"/>
  <p:notesSz cx="9869488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54F79D-C0ED-A4F1-60F9-D611D660FF44}" name="井上　朋" initials="TI" userId="S::Inoue150@mb.city.setagaya.tokyo.jp::2dbeb81b-28ae-4583-a698-3897713bad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C920E"/>
    <a:srgbClr val="FFFFFF"/>
    <a:srgbClr val="E7F7E1"/>
    <a:srgbClr val="E9A215"/>
    <a:srgbClr val="BB8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473E6-1CB4-4633-B442-1782FF7D98E6}" v="30" dt="2026-03-06T08:13:47.808"/>
    <p1510:client id="{A44922D0-3361-4F1D-BF22-862B524A1C49}" v="272" dt="2026-03-06T08:47:55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4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8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303B4-8092-4B54-9745-EE52BB0F36A1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28988" y="841375"/>
            <a:ext cx="3211512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49" y="3241586"/>
            <a:ext cx="789559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6778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8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7A248-8FCA-4330-BCFC-BA6B0A9BE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87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2992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1pPr>
    <a:lvl2pPr marL="526496" algn="l" defTabSz="1052992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2pPr>
    <a:lvl3pPr marL="1052992" algn="l" defTabSz="1052992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3pPr>
    <a:lvl4pPr marL="1579491" algn="l" defTabSz="1052992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4pPr>
    <a:lvl5pPr marL="2105987" algn="l" defTabSz="1052992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5pPr>
    <a:lvl6pPr marL="2632484" algn="l" defTabSz="1052992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6pPr>
    <a:lvl7pPr marL="3158980" algn="l" defTabSz="1052992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7pPr>
    <a:lvl8pPr marL="3685477" algn="l" defTabSz="1052992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8pPr>
    <a:lvl9pPr marL="4211974" algn="l" defTabSz="1052992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93645-6AB5-977D-2071-EC22E81CA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AAD8759-CFF0-3731-B722-1E6336B4F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28988" y="841375"/>
            <a:ext cx="3211512" cy="22733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EB2983F-C2E7-E38D-E9FA-47F07AE69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CB94AD-7756-409B-24CD-B82FB1B8E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7A248-8FCA-4330-BCFC-BA6B0A9BED3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96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D061-9001-4E99-B941-4968AE610F0E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2589-8AE0-4FD3-85E9-E7F8EBB60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93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D061-9001-4E99-B941-4968AE610F0E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2589-8AE0-4FD3-85E9-E7F8EBB60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57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D061-9001-4E99-B941-4968AE610F0E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2589-8AE0-4FD3-85E9-E7F8EBB60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98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D061-9001-4E99-B941-4968AE610F0E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2589-8AE0-4FD3-85E9-E7F8EBB60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35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D061-9001-4E99-B941-4968AE610F0E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2589-8AE0-4FD3-85E9-E7F8EBB60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13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D061-9001-4E99-B941-4968AE610F0E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2589-8AE0-4FD3-85E9-E7F8EBB60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8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D061-9001-4E99-B941-4968AE610F0E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2589-8AE0-4FD3-85E9-E7F8EBB60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89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D061-9001-4E99-B941-4968AE610F0E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2589-8AE0-4FD3-85E9-E7F8EBB60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15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D061-9001-4E99-B941-4968AE610F0E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2589-8AE0-4FD3-85E9-E7F8EBB60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30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D061-9001-4E99-B941-4968AE610F0E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2589-8AE0-4FD3-85E9-E7F8EBB60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36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D061-9001-4E99-B941-4968AE610F0E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2589-8AE0-4FD3-85E9-E7F8EBB60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38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ADD061-9001-4E99-B941-4968AE610F0E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402589-8AE0-4FD3-85E9-E7F8EBB60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00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EEE754-9357-16A0-5B15-04265DC3D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2205BCDF-19D6-3816-6ECE-6C8E6117B8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19065" y="6"/>
            <a:ext cx="13768485" cy="10458458"/>
            <a:chOff x="437562" y="1"/>
            <a:chExt cx="12364038" cy="9391649"/>
          </a:xfrm>
        </p:grpSpPr>
        <p:sp>
          <p:nvSpPr>
            <p:cNvPr id="17" name="平行四辺形 16">
              <a:extLst>
                <a:ext uri="{FF2B5EF4-FFF2-40B4-BE49-F238E27FC236}">
                  <a16:creationId xmlns:a16="http://schemas.microsoft.com/office/drawing/2014/main" id="{EED55576-0864-A98A-9D8A-05E338BAE4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7562" y="8360560"/>
              <a:ext cx="12364038" cy="1029287"/>
            </a:xfrm>
            <a:prstGeom prst="parallelogram">
              <a:avLst>
                <a:gd name="adj" fmla="val 66911"/>
              </a:avLst>
            </a:prstGeom>
            <a:solidFill>
              <a:srgbClr val="FFFF99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742"/>
            </a:p>
          </p:txBody>
        </p:sp>
        <p:sp>
          <p:nvSpPr>
            <p:cNvPr id="14" name="平行四辺形 13">
              <a:extLst>
                <a:ext uri="{FF2B5EF4-FFF2-40B4-BE49-F238E27FC236}">
                  <a16:creationId xmlns:a16="http://schemas.microsoft.com/office/drawing/2014/main" id="{C06CBFE0-A6A9-8B7E-0142-DBD4F0A379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7562" y="1"/>
              <a:ext cx="12364038" cy="676603"/>
            </a:xfrm>
            <a:prstGeom prst="parallelogram">
              <a:avLst>
                <a:gd name="adj" fmla="val 102522"/>
              </a:avLst>
            </a:prstGeom>
            <a:solidFill>
              <a:srgbClr val="FFFF99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742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B480B07-742B-DB86-DDC0-CE934D529C5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7562" y="669799"/>
              <a:ext cx="11678527" cy="87218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3742"/>
            </a:p>
          </p:txBody>
        </p:sp>
      </p:grp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433CD5D4-3C53-F256-E5EC-0A154306DB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6303" y="1917685"/>
            <a:ext cx="11950629" cy="5298474"/>
          </a:xfrm>
          <a:prstGeom prst="roundRect">
            <a:avLst>
              <a:gd name="adj" fmla="val 5949"/>
            </a:avLst>
          </a:prstGeom>
          <a:solidFill>
            <a:srgbClr val="E7F7E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310"/>
          </a:p>
        </p:txBody>
      </p:sp>
      <p:pic>
        <p:nvPicPr>
          <p:cNvPr id="10" name="図 9" descr="線画, ネックレス, 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8B7DAEA-70F6-5B31-8825-F1C69D8919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1268" y="1304411"/>
            <a:ext cx="1611424" cy="1611424"/>
          </a:xfrm>
          <a:prstGeom prst="flowChartConnector">
            <a:avLst/>
          </a:prstGeom>
          <a:ln w="57150">
            <a:solidFill>
              <a:srgbClr val="00B050"/>
            </a:solidFill>
          </a:ln>
        </p:spPr>
      </p:pic>
      <p:sp>
        <p:nvSpPr>
          <p:cNvPr id="68" name="四角形: 角を丸くする 67">
            <a:extLst>
              <a:ext uri="{FF2B5EF4-FFF2-40B4-BE49-F238E27FC236}">
                <a16:creationId xmlns:a16="http://schemas.microsoft.com/office/drawing/2014/main" id="{F744C4DC-2969-1C1E-57B2-ACE5F2421F13}"/>
              </a:ext>
            </a:extLst>
          </p:cNvPr>
          <p:cNvSpPr/>
          <p:nvPr/>
        </p:nvSpPr>
        <p:spPr>
          <a:xfrm>
            <a:off x="7642474" y="7612343"/>
            <a:ext cx="5754458" cy="2528692"/>
          </a:xfrm>
          <a:prstGeom prst="roundRect">
            <a:avLst>
              <a:gd name="adj" fmla="val 10487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310"/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089EF569-CE70-314C-2C9E-91A6455B539B}"/>
              </a:ext>
            </a:extLst>
          </p:cNvPr>
          <p:cNvSpPr/>
          <p:nvPr/>
        </p:nvSpPr>
        <p:spPr>
          <a:xfrm>
            <a:off x="1481267" y="7611469"/>
            <a:ext cx="5995611" cy="2528692"/>
          </a:xfrm>
          <a:prstGeom prst="roundRect">
            <a:avLst>
              <a:gd name="adj" fmla="val 10487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31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1D4FBF21-61D4-4D1B-9C61-9B8096B9B2D9}"/>
              </a:ext>
            </a:extLst>
          </p:cNvPr>
          <p:cNvGrpSpPr/>
          <p:nvPr/>
        </p:nvGrpSpPr>
        <p:grpSpPr>
          <a:xfrm>
            <a:off x="3410361" y="1625823"/>
            <a:ext cx="8710378" cy="926312"/>
            <a:chOff x="227997" y="917567"/>
            <a:chExt cx="3353403" cy="613343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A2224110-9426-28C7-639B-681F2B9CBCE2}"/>
                </a:ext>
              </a:extLst>
            </p:cNvPr>
            <p:cNvSpPr/>
            <p:nvPr/>
          </p:nvSpPr>
          <p:spPr>
            <a:xfrm>
              <a:off x="260693" y="979506"/>
              <a:ext cx="3320707" cy="551404"/>
            </a:xfrm>
            <a:prstGeom prst="roundRect">
              <a:avLst/>
            </a:prstGeom>
            <a:pattFill prst="pct75">
              <a:fgClr>
                <a:srgbClr val="00B050"/>
              </a:fgClr>
              <a:bgClr>
                <a:schemeClr val="bg1"/>
              </a:bgClr>
            </a:pattFill>
            <a:ln w="127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3564" b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1D5F64B1-BCC1-D190-1185-899F27CC55A0}"/>
                </a:ext>
              </a:extLst>
            </p:cNvPr>
            <p:cNvSpPr/>
            <p:nvPr/>
          </p:nvSpPr>
          <p:spPr>
            <a:xfrm>
              <a:off x="227997" y="917567"/>
              <a:ext cx="3320707" cy="551404"/>
            </a:xfrm>
            <a:prstGeom prst="roundRect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9" b="1">
                  <a:solidFill>
                    <a:schemeClr val="accent3">
                      <a:lumMod val="75000"/>
                    </a:schemeClr>
                  </a:solidFill>
                </a:rPr>
                <a:t>その紙！リサイクル</a:t>
              </a:r>
              <a:r>
                <a:rPr kumimoji="1" lang="ja-JP" altLang="en-US" sz="3118" b="1">
                  <a:solidFill>
                    <a:schemeClr val="accent3">
                      <a:lumMod val="75000"/>
                    </a:schemeClr>
                  </a:solidFill>
                </a:rPr>
                <a:t>できますよ！</a:t>
              </a:r>
              <a:endParaRPr kumimoji="1" lang="ja-JP" altLang="en-US" sz="2673" b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D506443A-2AD0-E50E-078E-CEC40A746367}"/>
              </a:ext>
            </a:extLst>
          </p:cNvPr>
          <p:cNvGrpSpPr/>
          <p:nvPr/>
        </p:nvGrpSpPr>
        <p:grpSpPr>
          <a:xfrm>
            <a:off x="8244818" y="7409692"/>
            <a:ext cx="4654112" cy="637255"/>
            <a:chOff x="190589" y="891114"/>
            <a:chExt cx="3390811" cy="639796"/>
          </a:xfrm>
        </p:grpSpPr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D178BBBD-8D77-A0A7-5459-8E0F09499789}"/>
                </a:ext>
              </a:extLst>
            </p:cNvPr>
            <p:cNvSpPr/>
            <p:nvPr/>
          </p:nvSpPr>
          <p:spPr>
            <a:xfrm>
              <a:off x="260693" y="979506"/>
              <a:ext cx="3320707" cy="551404"/>
            </a:xfrm>
            <a:prstGeom prst="roundRect">
              <a:avLst/>
            </a:prstGeom>
            <a:pattFill prst="pct75">
              <a:fgClr>
                <a:srgbClr val="0070C0"/>
              </a:fgClr>
              <a:bgClr>
                <a:schemeClr val="bg1"/>
              </a:bgClr>
            </a:pattFill>
            <a:ln w="127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910" b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57F7B2AF-EC6F-716F-1F94-F66D902A33A5}"/>
                </a:ext>
              </a:extLst>
            </p:cNvPr>
            <p:cNvSpPr/>
            <p:nvPr/>
          </p:nvSpPr>
          <p:spPr>
            <a:xfrm>
              <a:off x="190589" y="891114"/>
              <a:ext cx="3320707" cy="551404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310" b="1" dirty="0">
                  <a:solidFill>
                    <a:srgbClr val="0070C0"/>
                  </a:solidFill>
                </a:rPr>
                <a:t>プラスチックごみ（不燃ごみ）</a:t>
              </a:r>
              <a:endParaRPr kumimoji="1" lang="en-US" altLang="ja-JP" sz="231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19941EC-7B79-B406-EFFA-280EAD96B615}"/>
              </a:ext>
            </a:extLst>
          </p:cNvPr>
          <p:cNvSpPr txBox="1"/>
          <p:nvPr/>
        </p:nvSpPr>
        <p:spPr>
          <a:xfrm>
            <a:off x="1889954" y="9181235"/>
            <a:ext cx="5334539" cy="661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68"/>
              </a:spcAft>
            </a:pPr>
            <a:r>
              <a:rPr kumimoji="1" lang="ja-JP" altLang="en-US" sz="1559" b="1">
                <a:solidFill>
                  <a:srgbClr val="C00000"/>
                </a:solidFill>
              </a:rPr>
              <a:t>・使用済みティッシュ・汚れた紙・レシートや感熱紙</a:t>
            </a:r>
            <a:endParaRPr kumimoji="1" lang="en-US" altLang="ja-JP" sz="1559" b="1">
              <a:solidFill>
                <a:srgbClr val="C00000"/>
              </a:solidFill>
            </a:endParaRPr>
          </a:p>
          <a:p>
            <a:pPr>
              <a:spcAft>
                <a:spcPts val="668"/>
              </a:spcAft>
            </a:pPr>
            <a:r>
              <a:rPr kumimoji="1" lang="ja-JP" altLang="en-US" sz="1559" b="1">
                <a:solidFill>
                  <a:srgbClr val="C00000"/>
                </a:solidFill>
              </a:rPr>
              <a:t>・カップ麺容器等の防水加工された紙　・圧着はがき 等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EA3F55C-0753-635E-A3CF-59B3D171F3F5}"/>
              </a:ext>
            </a:extLst>
          </p:cNvPr>
          <p:cNvSpPr txBox="1"/>
          <p:nvPr/>
        </p:nvSpPr>
        <p:spPr>
          <a:xfrm>
            <a:off x="12145844" y="2015141"/>
            <a:ext cx="2155898" cy="50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336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336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ビニール等は</a:t>
            </a:r>
            <a:endParaRPr kumimoji="1" lang="en-US" altLang="ja-JP" sz="1336" dirty="0">
              <a:solidFill>
                <a:schemeClr val="accent3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/>
            <a:r>
              <a:rPr kumimoji="1" lang="ja-JP" altLang="en-US" sz="1336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取り外して不燃ごみへ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3714332-054F-255D-4565-A2749CAD54A0}"/>
              </a:ext>
            </a:extLst>
          </p:cNvPr>
          <p:cNvGrpSpPr/>
          <p:nvPr/>
        </p:nvGrpSpPr>
        <p:grpSpPr>
          <a:xfrm>
            <a:off x="2286982" y="7411215"/>
            <a:ext cx="4286840" cy="648247"/>
            <a:chOff x="190589" y="891114"/>
            <a:chExt cx="3390811" cy="639796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BE76B887-F5B8-CE5D-706E-04B7FCF4CE41}"/>
                </a:ext>
              </a:extLst>
            </p:cNvPr>
            <p:cNvSpPr/>
            <p:nvPr/>
          </p:nvSpPr>
          <p:spPr>
            <a:xfrm>
              <a:off x="260693" y="979506"/>
              <a:ext cx="3320707" cy="551404"/>
            </a:xfrm>
            <a:prstGeom prst="roundRect">
              <a:avLst/>
            </a:prstGeom>
            <a:pattFill prst="pct75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910" b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A38C7AB3-A370-90FF-E940-DE8861042D27}"/>
                </a:ext>
              </a:extLst>
            </p:cNvPr>
            <p:cNvSpPr/>
            <p:nvPr/>
          </p:nvSpPr>
          <p:spPr>
            <a:xfrm>
              <a:off x="190589" y="891114"/>
              <a:ext cx="3320707" cy="551404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310" b="1">
                  <a:solidFill>
                    <a:srgbClr val="C00000"/>
                  </a:solidFill>
                </a:rPr>
                <a:t>紙くず等（可燃ごみ）</a:t>
              </a:r>
            </a:p>
          </p:txBody>
        </p:sp>
      </p:grpSp>
      <p:pic>
        <p:nvPicPr>
          <p:cNvPr id="54" name="図 53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DA5E545A-E0F3-52D0-1902-2B045A6185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930" t="11036" r="6154" b="12604"/>
          <a:stretch/>
        </p:blipFill>
        <p:spPr>
          <a:xfrm>
            <a:off x="4742701" y="7985902"/>
            <a:ext cx="966829" cy="1049052"/>
          </a:xfrm>
          <a:prstGeom prst="rect">
            <a:avLst/>
          </a:prstGeom>
        </p:spPr>
      </p:pic>
      <p:pic>
        <p:nvPicPr>
          <p:cNvPr id="56" name="図 5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12DC91E8-0874-6AF3-424C-EDD3871C0C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368" t="20407" r="54456" b="19890"/>
          <a:stretch>
            <a:fillRect/>
          </a:stretch>
        </p:blipFill>
        <p:spPr>
          <a:xfrm>
            <a:off x="2994209" y="8341501"/>
            <a:ext cx="846303" cy="931140"/>
          </a:xfrm>
          <a:prstGeom prst="rect">
            <a:avLst/>
          </a:prstGeom>
        </p:spPr>
      </p:pic>
      <p:pic>
        <p:nvPicPr>
          <p:cNvPr id="58" name="図 57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0BB70F4D-989B-7699-9CED-96797B101F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540" t="18085" r="4383" b="25230"/>
          <a:stretch>
            <a:fillRect/>
          </a:stretch>
        </p:blipFill>
        <p:spPr>
          <a:xfrm>
            <a:off x="9407786" y="8037905"/>
            <a:ext cx="1811823" cy="1395135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C2A29C3-40D5-9600-F4D1-5A83363DBD34}"/>
              </a:ext>
            </a:extLst>
          </p:cNvPr>
          <p:cNvSpPr txBox="1"/>
          <p:nvPr/>
        </p:nvSpPr>
        <p:spPr>
          <a:xfrm>
            <a:off x="8039081" y="9184397"/>
            <a:ext cx="4013022" cy="661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68"/>
              </a:spcAft>
            </a:pPr>
            <a:r>
              <a:rPr kumimoji="1" lang="ja-JP" altLang="en-US" sz="1559" b="1">
                <a:solidFill>
                  <a:schemeClr val="tx2">
                    <a:lumMod val="75000"/>
                    <a:lumOff val="25000"/>
                  </a:schemeClr>
                </a:solidFill>
              </a:rPr>
              <a:t>・お菓子の包み紙</a:t>
            </a:r>
            <a:endParaRPr kumimoji="1" lang="en-US" altLang="ja-JP" sz="1559" b="1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68"/>
              </a:spcAft>
            </a:pPr>
            <a:r>
              <a:rPr kumimoji="1" lang="ja-JP" altLang="en-US" sz="1559" b="1">
                <a:solidFill>
                  <a:schemeClr val="tx2">
                    <a:lumMod val="75000"/>
                    <a:lumOff val="25000"/>
                  </a:schemeClr>
                </a:solidFill>
              </a:rPr>
              <a:t>・プラスチック製のお弁当の空き箱</a:t>
            </a:r>
            <a:r>
              <a:rPr kumimoji="1" lang="en-US" altLang="ja-JP" sz="1559" b="1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ja-JP" altLang="en-US" sz="1559" b="1">
                <a:solidFill>
                  <a:schemeClr val="tx2">
                    <a:lumMod val="75000"/>
                    <a:lumOff val="25000"/>
                  </a:schemeClr>
                </a:solidFill>
              </a:rPr>
              <a:t>等</a:t>
            </a:r>
          </a:p>
        </p:txBody>
      </p:sp>
      <p:pic>
        <p:nvPicPr>
          <p:cNvPr id="61" name="図 60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857B89AD-4D33-4FF7-D43A-5052D2AF0E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5165" y="8995851"/>
            <a:ext cx="797655" cy="797655"/>
          </a:xfrm>
          <a:prstGeom prst="rect">
            <a:avLst/>
          </a:prstGeom>
        </p:spPr>
      </p:pic>
      <p:pic>
        <p:nvPicPr>
          <p:cNvPr id="64" name="図 63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67DF4AE-61F4-A675-905B-6D373FBD9A5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593" r="17684"/>
          <a:stretch>
            <a:fillRect/>
          </a:stretch>
        </p:blipFill>
        <p:spPr>
          <a:xfrm>
            <a:off x="8229358" y="8011572"/>
            <a:ext cx="1029775" cy="1130580"/>
          </a:xfrm>
          <a:prstGeom prst="rect">
            <a:avLst/>
          </a:prstGeom>
        </p:spPr>
      </p:pic>
      <p:pic>
        <p:nvPicPr>
          <p:cNvPr id="62" name="図 61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0A3848DF-CCF3-471E-1D7C-BF25F5F8D2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212" t="21705" r="54228" b="29932"/>
          <a:stretch>
            <a:fillRect/>
          </a:stretch>
        </p:blipFill>
        <p:spPr>
          <a:xfrm>
            <a:off x="8969317" y="8004211"/>
            <a:ext cx="1029775" cy="883993"/>
          </a:xfrm>
          <a:prstGeom prst="rect">
            <a:avLst/>
          </a:prstGeom>
        </p:spPr>
      </p:pic>
      <p:pic>
        <p:nvPicPr>
          <p:cNvPr id="7" name="図 6" descr="テキスト, 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9A8F8982-946B-7B24-A74E-8746CB0101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2745" r="10092" b="46313"/>
          <a:stretch>
            <a:fillRect/>
          </a:stretch>
        </p:blipFill>
        <p:spPr>
          <a:xfrm>
            <a:off x="10246093" y="2774444"/>
            <a:ext cx="2373596" cy="1100961"/>
          </a:xfrm>
          <a:prstGeom prst="rect">
            <a:avLst/>
          </a:prstGeom>
        </p:spPr>
      </p:pic>
      <p:pic>
        <p:nvPicPr>
          <p:cNvPr id="43" name="図 42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CCA0638D-F9DF-1FA4-39DE-1944BADAA7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368" t="20407" r="54456" b="19890"/>
          <a:stretch>
            <a:fillRect/>
          </a:stretch>
        </p:blipFill>
        <p:spPr>
          <a:xfrm>
            <a:off x="3796060" y="8366727"/>
            <a:ext cx="846303" cy="931140"/>
          </a:xfrm>
          <a:prstGeom prst="rect">
            <a:avLst/>
          </a:prstGeom>
        </p:spPr>
      </p:pic>
      <p:pic>
        <p:nvPicPr>
          <p:cNvPr id="44" name="図 43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A18B4195-4F6D-7C3A-1FE3-8F1A4F1691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368" t="20407" r="54456" b="19890"/>
          <a:stretch>
            <a:fillRect/>
          </a:stretch>
        </p:blipFill>
        <p:spPr>
          <a:xfrm>
            <a:off x="3486518" y="7983353"/>
            <a:ext cx="845259" cy="929992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01BAEF4-240A-604D-DF2A-FD416C38C814}"/>
              </a:ext>
            </a:extLst>
          </p:cNvPr>
          <p:cNvGrpSpPr/>
          <p:nvPr/>
        </p:nvGrpSpPr>
        <p:grpSpPr>
          <a:xfrm>
            <a:off x="2218608" y="65550"/>
            <a:ext cx="13005107" cy="1620364"/>
            <a:chOff x="2044156" y="593643"/>
            <a:chExt cx="6256354" cy="779508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4F4F6122-E9C1-5696-8CDB-1ADDF3CCC5C6}"/>
                </a:ext>
              </a:extLst>
            </p:cNvPr>
            <p:cNvSpPr txBox="1"/>
            <p:nvPr/>
          </p:nvSpPr>
          <p:spPr>
            <a:xfrm>
              <a:off x="2044156" y="625040"/>
              <a:ext cx="6256354" cy="54193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ts val="9146"/>
                </a:lnSpc>
              </a:pPr>
              <a:r>
                <a:rPr kumimoji="1" lang="ja-JP" altLang="en-US" sz="4454" b="1" spc="-167">
                  <a:solidFill>
                    <a:srgbClr val="00B050"/>
                  </a:solidFill>
                </a:rPr>
                <a:t>ちょっと</a:t>
              </a:r>
              <a:r>
                <a:rPr kumimoji="1" lang="ja-JP" altLang="en-US" sz="4454" b="1" spc="415">
                  <a:solidFill>
                    <a:schemeClr val="accent3">
                      <a:lumMod val="75000"/>
                    </a:schemeClr>
                  </a:solidFill>
                </a:rPr>
                <a:t>の分別が 自分を　　　 幸せに</a:t>
              </a:r>
              <a:endParaRPr kumimoji="1" lang="en-US" altLang="ja-JP" sz="4454" b="1" spc="415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41AFD783-69FF-5AA0-75EF-F4B45405D0FD}"/>
                </a:ext>
              </a:extLst>
            </p:cNvPr>
            <p:cNvGrpSpPr/>
            <p:nvPr/>
          </p:nvGrpSpPr>
          <p:grpSpPr>
            <a:xfrm>
              <a:off x="5336462" y="593643"/>
              <a:ext cx="841429" cy="779508"/>
              <a:chOff x="4355614" y="861028"/>
              <a:chExt cx="841429" cy="779508"/>
            </a:xfrm>
          </p:grpSpPr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1A16A845-BEC2-0597-A880-8F588CF05DD8}"/>
                  </a:ext>
                </a:extLst>
              </p:cNvPr>
              <p:cNvSpPr/>
              <p:nvPr/>
            </p:nvSpPr>
            <p:spPr>
              <a:xfrm>
                <a:off x="4355614" y="861028"/>
                <a:ext cx="841429" cy="66516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742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B662D1C-2D53-6E4D-5487-4693F156BFAF}"/>
                  </a:ext>
                </a:extLst>
              </p:cNvPr>
              <p:cNvSpPr txBox="1"/>
              <p:nvPr/>
            </p:nvSpPr>
            <p:spPr>
              <a:xfrm>
                <a:off x="4405793" y="966695"/>
                <a:ext cx="748945" cy="242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673" b="1">
                    <a:solidFill>
                      <a:schemeClr val="bg1"/>
                    </a:solidFill>
                  </a:rPr>
                  <a:t>ちょっと</a:t>
                </a:r>
              </a:p>
            </p:txBody>
          </p:sp>
          <p:pic>
            <p:nvPicPr>
              <p:cNvPr id="25" name="図 24" descr="シャツ が含まれている画像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4BBE223F-C99D-2BB8-FA27-C483A3762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20250" r="10057"/>
              <a:stretch>
                <a:fillRect/>
              </a:stretch>
            </p:blipFill>
            <p:spPr>
              <a:xfrm>
                <a:off x="4548992" y="1155192"/>
                <a:ext cx="507370" cy="485344"/>
              </a:xfrm>
              <a:prstGeom prst="rect">
                <a:avLst/>
              </a:prstGeom>
            </p:spPr>
          </p:pic>
        </p:grpSp>
      </p:grpSp>
      <p:sp>
        <p:nvSpPr>
          <p:cNvPr id="29" name="フローチャート: 結合子 28">
            <a:extLst>
              <a:ext uri="{FF2B5EF4-FFF2-40B4-BE49-F238E27FC236}">
                <a16:creationId xmlns:a16="http://schemas.microsoft.com/office/drawing/2014/main" id="{95BA7ECC-1C84-CFEC-EAF2-F883EFAC3FE3}"/>
              </a:ext>
            </a:extLst>
          </p:cNvPr>
          <p:cNvSpPr/>
          <p:nvPr/>
        </p:nvSpPr>
        <p:spPr>
          <a:xfrm>
            <a:off x="10526779" y="2955254"/>
            <a:ext cx="1620335" cy="803740"/>
          </a:xfrm>
          <a:prstGeom prst="flowChartConnector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31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F958FB2-C53B-A865-1985-378632F6B55B}"/>
              </a:ext>
            </a:extLst>
          </p:cNvPr>
          <p:cNvSpPr txBox="1">
            <a:spLocks/>
          </p:cNvSpPr>
          <p:nvPr/>
        </p:nvSpPr>
        <p:spPr>
          <a:xfrm>
            <a:off x="10093479" y="3983995"/>
            <a:ext cx="3194021" cy="61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34"/>
              </a:spcAft>
            </a:pPr>
            <a:r>
              <a:rPr kumimoji="1" lang="ja-JP" altLang="en-US" sz="1559" b="1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セロハンテープ・のり・ホチキス</a:t>
            </a:r>
            <a:endParaRPr kumimoji="1" lang="en-US" altLang="ja-JP" sz="1559" b="1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spcAft>
                <a:spcPts val="334"/>
              </a:spcAft>
            </a:pPr>
            <a:r>
              <a:rPr kumimoji="1" lang="ja-JP" altLang="en-US" sz="1559" b="1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はついていても</a:t>
            </a:r>
            <a:r>
              <a:rPr kumimoji="1" lang="en-US" altLang="ja-JP" sz="1559" b="1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OK</a:t>
            </a:r>
            <a:r>
              <a:rPr kumimoji="1" lang="ja-JP" altLang="en-US" sz="1559" b="1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です！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53F1593-2890-C82E-BD7E-01AAACD6A959}"/>
              </a:ext>
            </a:extLst>
          </p:cNvPr>
          <p:cNvSpPr txBox="1"/>
          <p:nvPr/>
        </p:nvSpPr>
        <p:spPr>
          <a:xfrm>
            <a:off x="8982161" y="9818299"/>
            <a:ext cx="5107608" cy="539735"/>
          </a:xfrm>
          <a:prstGeom prst="rect">
            <a:avLst/>
          </a:prstGeom>
          <a:noFill/>
        </p:spPr>
        <p:txBody>
          <a:bodyPr wrap="square" lIns="101827" tIns="50913" rIns="101827" bIns="50913" rtlCol="0" anchor="t">
            <a:spAutoFit/>
          </a:bodyPr>
          <a:lstStyle/>
          <a:p>
            <a:pPr algn="just">
              <a:lnSpc>
                <a:spcPts val="4157"/>
              </a:lnSpc>
            </a:pPr>
            <a:r>
              <a:rPr kumimoji="1" lang="ja-JP" altLang="en-US" sz="1782" b="1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</a:rPr>
              <a:t>※事業系ごみは家庭ごみと分別が異なります！</a:t>
            </a:r>
          </a:p>
        </p:txBody>
      </p: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BDE82313-7CB3-93AC-1309-9E993AFBCDB3}"/>
              </a:ext>
            </a:extLst>
          </p:cNvPr>
          <p:cNvGrpSpPr/>
          <p:nvPr/>
        </p:nvGrpSpPr>
        <p:grpSpPr>
          <a:xfrm>
            <a:off x="12414399" y="2879742"/>
            <a:ext cx="1568924" cy="1225953"/>
            <a:chOff x="9663433" y="4546751"/>
            <a:chExt cx="1408887" cy="1100900"/>
          </a:xfrm>
        </p:grpSpPr>
        <p:sp>
          <p:nvSpPr>
            <p:cNvPr id="52" name="二等辺三角形 51">
              <a:extLst>
                <a:ext uri="{FF2B5EF4-FFF2-40B4-BE49-F238E27FC236}">
                  <a16:creationId xmlns:a16="http://schemas.microsoft.com/office/drawing/2014/main" id="{C97A1A3B-1A4E-6B18-61CD-CF44BA19D772}"/>
                </a:ext>
              </a:extLst>
            </p:cNvPr>
            <p:cNvSpPr/>
            <p:nvPr/>
          </p:nvSpPr>
          <p:spPr>
            <a:xfrm rot="17529397">
              <a:off x="9774953" y="4718827"/>
              <a:ext cx="299664" cy="522704"/>
            </a:xfrm>
            <a:prstGeom prst="triangle">
              <a:avLst/>
            </a:prstGeom>
            <a:solidFill>
              <a:srgbClr val="EC92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310"/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D26EAC7E-F088-B66C-B8E7-12967DB2FA90}"/>
                </a:ext>
              </a:extLst>
            </p:cNvPr>
            <p:cNvGrpSpPr/>
            <p:nvPr/>
          </p:nvGrpSpPr>
          <p:grpSpPr>
            <a:xfrm>
              <a:off x="9956547" y="4546751"/>
              <a:ext cx="1115773" cy="1100900"/>
              <a:chOff x="9700409" y="2941183"/>
              <a:chExt cx="1115773" cy="1100900"/>
            </a:xfrm>
          </p:grpSpPr>
          <p:sp>
            <p:nvSpPr>
              <p:cNvPr id="50" name="フローチャート: 結合子 49">
                <a:extLst>
                  <a:ext uri="{FF2B5EF4-FFF2-40B4-BE49-F238E27FC236}">
                    <a16:creationId xmlns:a16="http://schemas.microsoft.com/office/drawing/2014/main" id="{D3A3926D-30D3-AC2D-8E0F-64F9798981EC}"/>
                  </a:ext>
                </a:extLst>
              </p:cNvPr>
              <p:cNvSpPr/>
              <p:nvPr/>
            </p:nvSpPr>
            <p:spPr>
              <a:xfrm>
                <a:off x="9700409" y="2941183"/>
                <a:ext cx="1115773" cy="1100900"/>
              </a:xfrm>
              <a:prstGeom prst="flowChartConnector">
                <a:avLst/>
              </a:prstGeom>
              <a:solidFill>
                <a:srgbClr val="EC920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310"/>
              </a:p>
            </p:txBody>
          </p:sp>
          <p:pic>
            <p:nvPicPr>
              <p:cNvPr id="49" name="グラフィックス 48" descr="電球と歯車 単色塗りつぶし">
                <a:extLst>
                  <a:ext uri="{FF2B5EF4-FFF2-40B4-BE49-F238E27FC236}">
                    <a16:creationId xmlns:a16="http://schemas.microsoft.com/office/drawing/2014/main" id="{12F6EE51-C586-AEB2-BFD7-E3C998211B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842402" y="3075740"/>
                <a:ext cx="831786" cy="831786"/>
              </a:xfrm>
              <a:prstGeom prst="rect">
                <a:avLst/>
              </a:prstGeom>
            </p:spPr>
          </p:pic>
        </p:grpSp>
      </p:grpSp>
      <p:pic>
        <p:nvPicPr>
          <p:cNvPr id="63" name="図 62">
            <a:extLst>
              <a:ext uri="{FF2B5EF4-FFF2-40B4-BE49-F238E27FC236}">
                <a16:creationId xmlns:a16="http://schemas.microsoft.com/office/drawing/2014/main" id="{13A2313D-A9AA-18B3-133A-296366495B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1300" y="3885597"/>
            <a:ext cx="1215998" cy="1013331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CF755FC8-3D9B-1C2F-2968-DF9876187A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1524" y="5136784"/>
            <a:ext cx="1960879" cy="1470659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1CC4760D-E3CD-5530-E8EC-20E4F4FE72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3288" y="4860247"/>
            <a:ext cx="1960666" cy="1321452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E13CAACE-BB2F-C7DF-E56D-E2F167B5CAC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6420" r="7763"/>
          <a:stretch>
            <a:fillRect/>
          </a:stretch>
        </p:blipFill>
        <p:spPr>
          <a:xfrm>
            <a:off x="3285807" y="2943491"/>
            <a:ext cx="1972710" cy="1376375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86583BA0-D86D-C073-B01E-DB9E5B4470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75456" y="2844002"/>
            <a:ext cx="1695497" cy="1621134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9900F84C-E42D-3D06-F729-D70BFEC248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68778" y="5473695"/>
            <a:ext cx="2213520" cy="1176556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D01475CC-AC61-DA16-C667-F09468FA9E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047510">
            <a:off x="7667717" y="5111679"/>
            <a:ext cx="1935851" cy="1653702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7A1C61E3-DA75-CF57-4D72-2E573A0D7A5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00530" y="3567748"/>
            <a:ext cx="2002767" cy="1296707"/>
          </a:xfrm>
          <a:prstGeom prst="rect">
            <a:avLst/>
          </a:prstGeom>
        </p:spPr>
      </p:pic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43127704-A3FE-A8B7-458E-889812329832}"/>
              </a:ext>
            </a:extLst>
          </p:cNvPr>
          <p:cNvGrpSpPr/>
          <p:nvPr/>
        </p:nvGrpSpPr>
        <p:grpSpPr>
          <a:xfrm>
            <a:off x="1657469" y="3571391"/>
            <a:ext cx="1259030" cy="499438"/>
            <a:chOff x="1554929" y="3913665"/>
            <a:chExt cx="1130603" cy="448493"/>
          </a:xfrm>
        </p:grpSpPr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EC21941F-BD53-29D1-B359-D013CE3FFB28}"/>
                </a:ext>
              </a:extLst>
            </p:cNvPr>
            <p:cNvSpPr/>
            <p:nvPr/>
          </p:nvSpPr>
          <p:spPr>
            <a:xfrm>
              <a:off x="1554929" y="3913665"/>
              <a:ext cx="1130603" cy="448493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310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9B891A1-4305-1EC3-E3E5-81F83325AE45}"/>
                </a:ext>
              </a:extLst>
            </p:cNvPr>
            <p:cNvSpPr txBox="1"/>
            <p:nvPr/>
          </p:nvSpPr>
          <p:spPr>
            <a:xfrm>
              <a:off x="1643558" y="3940628"/>
              <a:ext cx="1031173" cy="390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68"/>
                </a:spcAft>
              </a:pPr>
              <a:r>
                <a:rPr kumimoji="1" lang="ja-JP" altLang="en-US" sz="2227" b="1">
                  <a:solidFill>
                    <a:schemeClr val="bg1"/>
                  </a:solidFill>
                </a:rPr>
                <a:t>ふせん</a:t>
              </a:r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D0286C43-A043-61E8-1452-620B4BBE4568}"/>
              </a:ext>
            </a:extLst>
          </p:cNvPr>
          <p:cNvGrpSpPr/>
          <p:nvPr/>
        </p:nvGrpSpPr>
        <p:grpSpPr>
          <a:xfrm>
            <a:off x="1703608" y="5527190"/>
            <a:ext cx="1003276" cy="499438"/>
            <a:chOff x="1554930" y="3913665"/>
            <a:chExt cx="900937" cy="448493"/>
          </a:xfrm>
        </p:grpSpPr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A186E2D7-1D05-2002-CA3A-CFEAD75CC5E5}"/>
                </a:ext>
              </a:extLst>
            </p:cNvPr>
            <p:cNvSpPr/>
            <p:nvPr/>
          </p:nvSpPr>
          <p:spPr>
            <a:xfrm>
              <a:off x="1554930" y="3913665"/>
              <a:ext cx="818800" cy="448493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59"/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50AE0FA1-EB53-25D2-A865-A40083E356DC}"/>
                </a:ext>
              </a:extLst>
            </p:cNvPr>
            <p:cNvSpPr txBox="1"/>
            <p:nvPr/>
          </p:nvSpPr>
          <p:spPr>
            <a:xfrm>
              <a:off x="1575258" y="3979249"/>
              <a:ext cx="880609" cy="329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68"/>
                </a:spcAft>
              </a:pPr>
              <a:r>
                <a:rPr kumimoji="1" lang="ja-JP" altLang="en-US" sz="1782" b="1">
                  <a:solidFill>
                    <a:schemeClr val="bg1"/>
                  </a:solidFill>
                </a:rPr>
                <a:t>ちらし</a:t>
              </a: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176CEBF1-F65A-9CFF-8BF6-CBBBFA6273A0}"/>
              </a:ext>
            </a:extLst>
          </p:cNvPr>
          <p:cNvGrpSpPr/>
          <p:nvPr/>
        </p:nvGrpSpPr>
        <p:grpSpPr>
          <a:xfrm>
            <a:off x="3350062" y="4060714"/>
            <a:ext cx="2066744" cy="499438"/>
            <a:chOff x="1554929" y="3913665"/>
            <a:chExt cx="1134204" cy="448493"/>
          </a:xfrm>
        </p:grpSpPr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6F0632C8-38F6-3ED0-974C-D9B62691B3B3}"/>
                </a:ext>
              </a:extLst>
            </p:cNvPr>
            <p:cNvSpPr/>
            <p:nvPr/>
          </p:nvSpPr>
          <p:spPr>
            <a:xfrm>
              <a:off x="1554929" y="3913665"/>
              <a:ext cx="1130603" cy="448493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310"/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B00E3466-6FB7-B326-02D3-F32BC9B24825}"/>
                </a:ext>
              </a:extLst>
            </p:cNvPr>
            <p:cNvSpPr txBox="1"/>
            <p:nvPr/>
          </p:nvSpPr>
          <p:spPr>
            <a:xfrm>
              <a:off x="1604538" y="3950779"/>
              <a:ext cx="1084595" cy="39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68"/>
                </a:spcAft>
              </a:pPr>
              <a:r>
                <a:rPr kumimoji="1" lang="ja-JP" altLang="en-US" sz="2227" b="1">
                  <a:solidFill>
                    <a:schemeClr val="bg1"/>
                  </a:solidFill>
                </a:rPr>
                <a:t>パンフレット</a:t>
              </a:r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F51FAC19-6539-533E-45D7-D1CA208152C2}"/>
              </a:ext>
            </a:extLst>
          </p:cNvPr>
          <p:cNvGrpSpPr/>
          <p:nvPr/>
        </p:nvGrpSpPr>
        <p:grpSpPr>
          <a:xfrm>
            <a:off x="3285808" y="6199491"/>
            <a:ext cx="2066744" cy="499438"/>
            <a:chOff x="1554929" y="3913665"/>
            <a:chExt cx="1134204" cy="448493"/>
          </a:xfrm>
        </p:grpSpPr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72BEC950-4B45-E517-FBBD-2783856FA6A5}"/>
                </a:ext>
              </a:extLst>
            </p:cNvPr>
            <p:cNvSpPr/>
            <p:nvPr/>
          </p:nvSpPr>
          <p:spPr>
            <a:xfrm>
              <a:off x="1554929" y="3913665"/>
              <a:ext cx="1130603" cy="448493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310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BDEBB96A-97E8-EFC9-063F-DF0AD8FC0514}"/>
                </a:ext>
              </a:extLst>
            </p:cNvPr>
            <p:cNvSpPr txBox="1"/>
            <p:nvPr/>
          </p:nvSpPr>
          <p:spPr>
            <a:xfrm>
              <a:off x="1604538" y="3950779"/>
              <a:ext cx="1084595" cy="39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68"/>
                </a:spcAft>
              </a:pPr>
              <a:r>
                <a:rPr kumimoji="1" lang="ja-JP" altLang="en-US" sz="2227" b="1">
                  <a:solidFill>
                    <a:schemeClr val="bg1"/>
                  </a:solidFill>
                </a:rPr>
                <a:t>お菓子の空箱</a:t>
              </a:r>
            </a:p>
          </p:txBody>
        </p: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96BD2894-88CA-1332-E5FE-A0EF266B1303}"/>
              </a:ext>
            </a:extLst>
          </p:cNvPr>
          <p:cNvGrpSpPr/>
          <p:nvPr/>
        </p:nvGrpSpPr>
        <p:grpSpPr>
          <a:xfrm>
            <a:off x="7739782" y="5066994"/>
            <a:ext cx="1004458" cy="499438"/>
            <a:chOff x="1554929" y="3913665"/>
            <a:chExt cx="1137201" cy="448493"/>
          </a:xfrm>
        </p:grpSpPr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3F15A9A8-31EE-0840-92D7-3A487461CD0E}"/>
                </a:ext>
              </a:extLst>
            </p:cNvPr>
            <p:cNvSpPr/>
            <p:nvPr/>
          </p:nvSpPr>
          <p:spPr>
            <a:xfrm>
              <a:off x="1554929" y="3913665"/>
              <a:ext cx="1130603" cy="448493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310"/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70001522-97AF-CC62-C67F-9148E6882988}"/>
                </a:ext>
              </a:extLst>
            </p:cNvPr>
            <p:cNvSpPr txBox="1"/>
            <p:nvPr/>
          </p:nvSpPr>
          <p:spPr>
            <a:xfrm>
              <a:off x="1660957" y="3939487"/>
              <a:ext cx="1031173" cy="39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68"/>
                </a:spcAft>
              </a:pPr>
              <a:r>
                <a:rPr kumimoji="1" lang="ja-JP" altLang="en-US" sz="2227" b="1">
                  <a:solidFill>
                    <a:schemeClr val="bg1"/>
                  </a:solidFill>
                </a:rPr>
                <a:t>封筒</a:t>
              </a:r>
            </a:p>
          </p:txBody>
        </p: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BA384961-1570-B15B-162F-71F79CC10AAA}"/>
              </a:ext>
            </a:extLst>
          </p:cNvPr>
          <p:cNvGrpSpPr/>
          <p:nvPr/>
        </p:nvGrpSpPr>
        <p:grpSpPr>
          <a:xfrm>
            <a:off x="6257306" y="3612362"/>
            <a:ext cx="1004458" cy="499438"/>
            <a:chOff x="1554929" y="3913665"/>
            <a:chExt cx="1137201" cy="448493"/>
          </a:xfrm>
        </p:grpSpPr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54024399-4A65-3E53-67FC-B7D2858215CE}"/>
                </a:ext>
              </a:extLst>
            </p:cNvPr>
            <p:cNvSpPr/>
            <p:nvPr/>
          </p:nvSpPr>
          <p:spPr>
            <a:xfrm>
              <a:off x="1554929" y="3913665"/>
              <a:ext cx="1130603" cy="448493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310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D6F4F2BB-F87F-32AB-0046-D1B5E3394B74}"/>
                </a:ext>
              </a:extLst>
            </p:cNvPr>
            <p:cNvSpPr txBox="1"/>
            <p:nvPr/>
          </p:nvSpPr>
          <p:spPr>
            <a:xfrm>
              <a:off x="1660957" y="3939487"/>
              <a:ext cx="1031173" cy="39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68"/>
                </a:spcAft>
              </a:pPr>
              <a:r>
                <a:rPr kumimoji="1" lang="ja-JP" altLang="en-US" sz="2227" b="1">
                  <a:solidFill>
                    <a:schemeClr val="bg1"/>
                  </a:solidFill>
                </a:rPr>
                <a:t>紙袋</a:t>
              </a:r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1C8A9DFC-5B3D-1C3A-CA0D-1C23BC7004FA}"/>
              </a:ext>
            </a:extLst>
          </p:cNvPr>
          <p:cNvGrpSpPr/>
          <p:nvPr/>
        </p:nvGrpSpPr>
        <p:grpSpPr>
          <a:xfrm>
            <a:off x="5620299" y="4823701"/>
            <a:ext cx="1516179" cy="873270"/>
            <a:chOff x="1554930" y="3913665"/>
            <a:chExt cx="905083" cy="784193"/>
          </a:xfrm>
        </p:grpSpPr>
        <p:sp>
          <p:nvSpPr>
            <p:cNvPr id="96" name="正方形/長方形 95">
              <a:extLst>
                <a:ext uri="{FF2B5EF4-FFF2-40B4-BE49-F238E27FC236}">
                  <a16:creationId xmlns:a16="http://schemas.microsoft.com/office/drawing/2014/main" id="{92987778-986B-4A9D-92CA-FFCEE14ADC71}"/>
                </a:ext>
              </a:extLst>
            </p:cNvPr>
            <p:cNvSpPr/>
            <p:nvPr/>
          </p:nvSpPr>
          <p:spPr>
            <a:xfrm>
              <a:off x="1554930" y="3913665"/>
              <a:ext cx="905083" cy="784193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310"/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A63B495E-9EF5-0017-E1CC-1427947944E4}"/>
                </a:ext>
              </a:extLst>
            </p:cNvPr>
            <p:cNvSpPr txBox="1"/>
            <p:nvPr/>
          </p:nvSpPr>
          <p:spPr>
            <a:xfrm>
              <a:off x="1594779" y="3964952"/>
              <a:ext cx="825385" cy="656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68"/>
                </a:spcAft>
              </a:pPr>
              <a:r>
                <a:rPr kumimoji="1" lang="ja-JP" altLang="en-US" sz="1782" b="1">
                  <a:solidFill>
                    <a:schemeClr val="bg1"/>
                  </a:solidFill>
                </a:rPr>
                <a:t>コピー用紙</a:t>
              </a:r>
              <a:endParaRPr kumimoji="1" lang="en-US" altLang="ja-JP" sz="1782" b="1">
                <a:solidFill>
                  <a:schemeClr val="bg1"/>
                </a:solidFill>
              </a:endParaRPr>
            </a:p>
            <a:p>
              <a:pPr>
                <a:spcAft>
                  <a:spcPts val="668"/>
                </a:spcAft>
              </a:pPr>
              <a:r>
                <a:rPr kumimoji="1" lang="ja-JP" altLang="en-US" sz="1782" b="1">
                  <a:solidFill>
                    <a:schemeClr val="bg1"/>
                  </a:solidFill>
                </a:rPr>
                <a:t>の包み紙</a:t>
              </a: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8EFD4173-3610-BCF1-152F-24148746C570}"/>
              </a:ext>
            </a:extLst>
          </p:cNvPr>
          <p:cNvGrpSpPr/>
          <p:nvPr/>
        </p:nvGrpSpPr>
        <p:grpSpPr>
          <a:xfrm>
            <a:off x="7559682" y="3112960"/>
            <a:ext cx="2305077" cy="499438"/>
            <a:chOff x="1554929" y="3913665"/>
            <a:chExt cx="957756" cy="448493"/>
          </a:xfrm>
        </p:grpSpPr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D9C21734-A11F-F423-0A7A-822A1C56FEE7}"/>
                </a:ext>
              </a:extLst>
            </p:cNvPr>
            <p:cNvSpPr/>
            <p:nvPr/>
          </p:nvSpPr>
          <p:spPr>
            <a:xfrm>
              <a:off x="1554929" y="3913665"/>
              <a:ext cx="957756" cy="448493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310"/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5F3F95C8-7AE4-F67C-DE01-B752A6ACEAC0}"/>
                </a:ext>
              </a:extLst>
            </p:cNvPr>
            <p:cNvSpPr txBox="1"/>
            <p:nvPr/>
          </p:nvSpPr>
          <p:spPr>
            <a:xfrm>
              <a:off x="1604538" y="3950779"/>
              <a:ext cx="853928" cy="329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68"/>
                </a:spcAft>
              </a:pPr>
              <a:r>
                <a:rPr kumimoji="1" lang="ja-JP" altLang="en-US" sz="1782" b="1">
                  <a:solidFill>
                    <a:schemeClr val="bg1"/>
                  </a:solidFill>
                </a:rPr>
                <a:t>ダイレクトメール</a:t>
              </a:r>
            </a:p>
          </p:txBody>
        </p:sp>
      </p:grpSp>
      <p:sp>
        <p:nvSpPr>
          <p:cNvPr id="13" name="月 12">
            <a:extLst>
              <a:ext uri="{FF2B5EF4-FFF2-40B4-BE49-F238E27FC236}">
                <a16:creationId xmlns:a16="http://schemas.microsoft.com/office/drawing/2014/main" id="{BCCA449B-F587-4DB6-077D-0ACC56B8C1AD}"/>
              </a:ext>
            </a:extLst>
          </p:cNvPr>
          <p:cNvSpPr/>
          <p:nvPr/>
        </p:nvSpPr>
        <p:spPr>
          <a:xfrm rot="9751281">
            <a:off x="12503024" y="8454614"/>
            <a:ext cx="643976" cy="646342"/>
          </a:xfrm>
          <a:prstGeom prst="mo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310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75C0A890-7FF7-3BB0-4E2E-3DA0637E6BF6}"/>
              </a:ext>
            </a:extLst>
          </p:cNvPr>
          <p:cNvSpPr/>
          <p:nvPr/>
        </p:nvSpPr>
        <p:spPr>
          <a:xfrm>
            <a:off x="11475108" y="8320447"/>
            <a:ext cx="1970267" cy="5607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27" b="1"/>
              <a:t>プラの目印！</a:t>
            </a:r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360D4226-F736-F6FC-409C-47BCFD975BE1}"/>
              </a:ext>
            </a:extLst>
          </p:cNvPr>
          <p:cNvSpPr/>
          <p:nvPr/>
        </p:nvSpPr>
        <p:spPr>
          <a:xfrm rot="5400000">
            <a:off x="9620610" y="5345952"/>
            <a:ext cx="962418" cy="487692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310"/>
          </a:p>
        </p:txBody>
      </p:sp>
      <p:sp>
        <p:nvSpPr>
          <p:cNvPr id="32" name="二等辺三角形 31">
            <a:extLst>
              <a:ext uri="{FF2B5EF4-FFF2-40B4-BE49-F238E27FC236}">
                <a16:creationId xmlns:a16="http://schemas.microsoft.com/office/drawing/2014/main" id="{FAB8A5E6-0973-4118-BD84-B0D270259CEF}"/>
              </a:ext>
            </a:extLst>
          </p:cNvPr>
          <p:cNvSpPr/>
          <p:nvPr/>
        </p:nvSpPr>
        <p:spPr>
          <a:xfrm rot="5400000">
            <a:off x="9832484" y="5342246"/>
            <a:ext cx="962418" cy="487692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310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0B0335E4-7316-CE72-4471-B2D81CDF182E}"/>
              </a:ext>
            </a:extLst>
          </p:cNvPr>
          <p:cNvSpPr/>
          <p:nvPr/>
        </p:nvSpPr>
        <p:spPr>
          <a:xfrm>
            <a:off x="11432894" y="6657529"/>
            <a:ext cx="1157225" cy="34466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310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9EB89EE2-0FBC-C193-F5AA-CE5D927CA821}"/>
              </a:ext>
            </a:extLst>
          </p:cNvPr>
          <p:cNvGrpSpPr/>
          <p:nvPr/>
        </p:nvGrpSpPr>
        <p:grpSpPr>
          <a:xfrm>
            <a:off x="10472634" y="4883510"/>
            <a:ext cx="3065012" cy="1967100"/>
            <a:chOff x="9325084" y="4265838"/>
            <a:chExt cx="2752367" cy="1766447"/>
          </a:xfrm>
        </p:grpSpPr>
        <p:sp>
          <p:nvSpPr>
            <p:cNvPr id="36" name="円柱 35">
              <a:extLst>
                <a:ext uri="{FF2B5EF4-FFF2-40B4-BE49-F238E27FC236}">
                  <a16:creationId xmlns:a16="http://schemas.microsoft.com/office/drawing/2014/main" id="{EC8A58DF-FADA-3783-4205-5F161330A4A5}"/>
                </a:ext>
              </a:extLst>
            </p:cNvPr>
            <p:cNvSpPr/>
            <p:nvPr/>
          </p:nvSpPr>
          <p:spPr>
            <a:xfrm>
              <a:off x="10395396" y="5295241"/>
              <a:ext cx="400207" cy="737044"/>
            </a:xfrm>
            <a:prstGeom prst="can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310"/>
            </a:p>
          </p:txBody>
        </p:sp>
        <p:sp>
          <p:nvSpPr>
            <p:cNvPr id="35" name="直方体 34">
              <a:extLst>
                <a:ext uri="{FF2B5EF4-FFF2-40B4-BE49-F238E27FC236}">
                  <a16:creationId xmlns:a16="http://schemas.microsoft.com/office/drawing/2014/main" id="{37F2DA1F-7F6E-4EA5-3429-24C533CEC151}"/>
                </a:ext>
              </a:extLst>
            </p:cNvPr>
            <p:cNvSpPr/>
            <p:nvPr/>
          </p:nvSpPr>
          <p:spPr>
            <a:xfrm>
              <a:off x="9325084" y="4265838"/>
              <a:ext cx="2529993" cy="1203985"/>
            </a:xfrm>
            <a:prstGeom prst="cube">
              <a:avLst>
                <a:gd name="adj" fmla="val 6910"/>
              </a:avLst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310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0F576534-52CF-5BA5-D971-A69AB7342E04}"/>
                </a:ext>
              </a:extLst>
            </p:cNvPr>
            <p:cNvSpPr txBox="1">
              <a:spLocks/>
            </p:cNvSpPr>
            <p:nvPr/>
          </p:nvSpPr>
          <p:spPr>
            <a:xfrm>
              <a:off x="9484762" y="4455944"/>
              <a:ext cx="2592689" cy="890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334"/>
                </a:spcAft>
              </a:pPr>
              <a:r>
                <a:rPr lang="ja-JP" altLang="en-US" sz="1782" b="1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ミックスペーパー</a:t>
              </a:r>
              <a:endParaRPr lang="en-US" altLang="ja-JP" sz="1782" b="1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just">
                <a:spcAft>
                  <a:spcPts val="334"/>
                </a:spcAft>
              </a:pPr>
              <a:r>
                <a:rPr lang="ja-JP" altLang="en-US" sz="1782" b="1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雑がみ等の</a:t>
              </a:r>
              <a:endParaRPr lang="en-US" altLang="ja-JP" sz="1782" b="1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just">
                <a:spcAft>
                  <a:spcPts val="334"/>
                </a:spcAft>
              </a:pPr>
              <a:r>
                <a:rPr lang="ja-JP" altLang="en-US" sz="1782" b="1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リサイクルボックスへ</a:t>
              </a:r>
              <a:endParaRPr kumimoji="1" lang="ja-JP" altLang="en-US" sz="1782" b="1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34" name="図 33" descr="線画, ネックレス, 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A732915-9B01-1060-F278-178AFA840D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88446" y="4897790"/>
            <a:ext cx="811768" cy="811768"/>
          </a:xfrm>
          <a:prstGeom prst="flowChartConnector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577420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7DCF5803373974187B0510A771A6EC3" ma:contentTypeVersion="11" ma:contentTypeDescription="新しいドキュメントを作成します。" ma:contentTypeScope="" ma:versionID="05bb4e0e26128d45f2d26f7cfde68050">
  <xsd:schema xmlns:xsd="http://www.w3.org/2001/XMLSchema" xmlns:xs="http://www.w3.org/2001/XMLSchema" xmlns:p="http://schemas.microsoft.com/office/2006/metadata/properties" xmlns:ns2="86b8ea22-2e0c-46ac-93ac-dd5e506fb601" xmlns:ns3="bb7c7e4c-03bc-4510-8cd8-7789869eae3a" targetNamespace="http://schemas.microsoft.com/office/2006/metadata/properties" ma:root="true" ma:fieldsID="58a38591288275c1a1a25b9d747f36fd" ns2:_="" ns3:_="">
    <xsd:import namespace="86b8ea22-2e0c-46ac-93ac-dd5e506fb601"/>
    <xsd:import namespace="bb7c7e4c-03bc-4510-8cd8-7789869eae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8ea22-2e0c-46ac-93ac-dd5e506fb6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1c12ca15-d75a-4e6f-b212-e447ae3c3e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c7e4c-03bc-4510-8cd8-7789869eae3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5ce2dfe-5077-4247-980b-4ce6f3f2ac98}" ma:internalName="TaxCatchAll" ma:showField="CatchAllData" ma:web="bb7c7e4c-03bc-4510-8cd8-7789869eae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b8ea22-2e0c-46ac-93ac-dd5e506fb601">
      <Terms xmlns="http://schemas.microsoft.com/office/infopath/2007/PartnerControls"/>
    </lcf76f155ced4ddcb4097134ff3c332f>
    <TaxCatchAll xmlns="bb7c7e4c-03bc-4510-8cd8-7789869eae3a" xsi:nil="true"/>
  </documentManagement>
</p:properties>
</file>

<file path=customXml/itemProps1.xml><?xml version="1.0" encoding="utf-8"?>
<ds:datastoreItem xmlns:ds="http://schemas.openxmlformats.org/officeDocument/2006/customXml" ds:itemID="{7290E5CF-73C3-426D-9CE2-99A320D82F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22101E-568C-44F8-A7EB-3CE88DDD46E9}">
  <ds:schemaRefs>
    <ds:schemaRef ds:uri="86b8ea22-2e0c-46ac-93ac-dd5e506fb601"/>
    <ds:schemaRef ds:uri="bb7c7e4c-03bc-4510-8cd8-7789869eae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97F6290-FA42-4E6B-9E8A-FE5B7395DF96}">
  <ds:schemaRefs>
    <ds:schemaRef ds:uri="http://purl.org/dc/dcmitype/"/>
    <ds:schemaRef ds:uri="http://purl.org/dc/terms/"/>
    <ds:schemaRef ds:uri="bb7c7e4c-03bc-4510-8cd8-7789869eae3a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6b8ea22-2e0c-46ac-93ac-dd5e506fb601"/>
  </ds:schemaRefs>
</ds:datastoreItem>
</file>

<file path=docMetadata/LabelInfo.xml><?xml version="1.0" encoding="utf-8"?>
<clbl:labelList xmlns:clbl="http://schemas.microsoft.com/office/2020/mipLabelMetadata">
  <clbl:label id="{4bf764db-51be-4ffd-b877-e85a80b14f65}" enabled="0" method="" siteId="{4bf764db-51be-4ffd-b877-e85a80b14f6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120</Words>
  <Application>Microsoft Office PowerPoint</Application>
  <PresentationFormat>ユーザー設定</PresentationFormat>
  <Paragraphs>28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游ゴシック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井上　朋</dc:creator>
  <cp:lastModifiedBy>矢野　健人</cp:lastModifiedBy>
  <cp:revision>4</cp:revision>
  <cp:lastPrinted>2025-12-16T01:25:00Z</cp:lastPrinted>
  <dcterms:created xsi:type="dcterms:W3CDTF">2025-12-10T12:04:59Z</dcterms:created>
  <dcterms:modified xsi:type="dcterms:W3CDTF">2026-03-16T00:16:18Z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0x01010057DCF5803373974187B0510A771A6EC3</vt:lpwstr>
  </property>
  <property fmtid="{D5CDD505-2E9C-101B-9397-08002B2CF9AE}" pid="3" name="MediaServiceImageTags">
    <vt:lpwstr/>
  </property>
</Properties>
</file>