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256" r:id="rId5"/>
    <p:sldId id="257" r:id="rId6"/>
    <p:sldId id="399" r:id="rId7"/>
    <p:sldId id="1907" r:id="rId8"/>
    <p:sldId id="1904" r:id="rId9"/>
    <p:sldId id="1834" r:id="rId10"/>
    <p:sldId id="1835" r:id="rId11"/>
    <p:sldId id="1836" r:id="rId12"/>
    <p:sldId id="1837" r:id="rId13"/>
    <p:sldId id="1838" r:id="rId14"/>
    <p:sldId id="1908" r:id="rId15"/>
    <p:sldId id="1885" r:id="rId16"/>
    <p:sldId id="1839" r:id="rId17"/>
    <p:sldId id="1840" r:id="rId18"/>
    <p:sldId id="1746" r:id="rId19"/>
    <p:sldId id="1889" r:id="rId20"/>
    <p:sldId id="1890" r:id="rId21"/>
    <p:sldId id="1893" r:id="rId22"/>
    <p:sldId id="1905" r:id="rId23"/>
    <p:sldId id="1891" r:id="rId24"/>
    <p:sldId id="1784" r:id="rId25"/>
    <p:sldId id="1894" r:id="rId26"/>
    <p:sldId id="1892" r:id="rId27"/>
    <p:sldId id="1847" r:id="rId28"/>
    <p:sldId id="1844" r:id="rId29"/>
    <p:sldId id="1895" r:id="rId30"/>
    <p:sldId id="1887" r:id="rId31"/>
    <p:sldId id="1849" r:id="rId32"/>
    <p:sldId id="1896" r:id="rId33"/>
    <p:sldId id="1897" r:id="rId34"/>
    <p:sldId id="1898" r:id="rId35"/>
    <p:sldId id="1900" r:id="rId36"/>
    <p:sldId id="1899" r:id="rId37"/>
    <p:sldId id="1901" r:id="rId38"/>
    <p:sldId id="1865" r:id="rId39"/>
    <p:sldId id="1866" r:id="rId40"/>
    <p:sldId id="1867" r:id="rId41"/>
    <p:sldId id="1868" r:id="rId42"/>
    <p:sldId id="1888" r:id="rId43"/>
    <p:sldId id="1906" r:id="rId44"/>
    <p:sldId id="1902" r:id="rId45"/>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480157-576D-FC48-92AE-BCBCE2A83290}" name="渡邊　俊介" initials="SW" userId="S::Watanabe101@mb.city.setagaya.tokyo.jp::f3783040-03f7-46f6-9c51-edcbe35c7127" providerId="AD"/>
  <p188:author id="{C54D4D7D-5E7C-A489-ADE0-8D5207C3A33B}" name="佐藤　祐太朗" initials="YS" userId="S::Sato282@mb.city.setagaya.tokyo.jp::37e7109e-8a5d-4fcc-a4ec-4532fb03e95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和田 秀司" initials="和田" lastIdx="2" clrIdx="0">
    <p:extLst>
      <p:ext uri="{19B8F6BF-5375-455C-9EA6-DF929625EA0E}">
        <p15:presenceInfo xmlns:p15="http://schemas.microsoft.com/office/powerpoint/2012/main" userId="bfebb714fece498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66FFFF"/>
    <a:srgbClr val="FF99CC"/>
    <a:srgbClr val="FF66FF"/>
    <a:srgbClr val="FF99FF"/>
    <a:srgbClr val="FF3399"/>
    <a:srgbClr val="66FF66"/>
    <a:srgbClr val="99FF99"/>
    <a:srgbClr val="CC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273" autoAdjust="0"/>
    <p:restoredTop sz="96318" autoAdjust="0"/>
  </p:normalViewPr>
  <p:slideViewPr>
    <p:cSldViewPr snapToGrid="0">
      <p:cViewPr>
        <p:scale>
          <a:sx n="110" d="100"/>
          <a:sy n="110" d="100"/>
        </p:scale>
        <p:origin x="-402" y="-48"/>
      </p:cViewPr>
      <p:guideLst/>
    </p:cSldViewPr>
  </p:slideViewPr>
  <p:outlineViewPr>
    <p:cViewPr>
      <p:scale>
        <a:sx n="33" d="100"/>
        <a:sy n="33" d="100"/>
      </p:scale>
      <p:origin x="0" y="-4074"/>
    </p:cViewPr>
  </p:outlineViewPr>
  <p:notesTextViewPr>
    <p:cViewPr>
      <p:scale>
        <a:sx n="150" d="100"/>
        <a:sy n="150" d="100"/>
      </p:scale>
      <p:origin x="0" y="0"/>
    </p:cViewPr>
  </p:notesTextViewPr>
  <p:sorterViewPr>
    <p:cViewPr>
      <p:scale>
        <a:sx n="82" d="100"/>
        <a:sy n="8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B50C26A-6374-FFA0-989C-3409993132AA}"/>
              </a:ext>
            </a:extLst>
          </p:cNvPr>
          <p:cNvSpPr>
            <a:spLocks noGrp="1"/>
          </p:cNvSpPr>
          <p:nvPr>
            <p:ph type="hdr" sz="quarter"/>
          </p:nvPr>
        </p:nvSpPr>
        <p:spPr>
          <a:xfrm>
            <a:off x="2" y="1"/>
            <a:ext cx="2919413" cy="495300"/>
          </a:xfrm>
          <a:prstGeom prst="rect">
            <a:avLst/>
          </a:prstGeom>
        </p:spPr>
        <p:txBody>
          <a:bodyPr vert="horz" lIns="91425" tIns="45713" rIns="91425" bIns="45713"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2859DDAA-64C2-B076-C510-5E7C9EC92F4B}"/>
              </a:ext>
            </a:extLst>
          </p:cNvPr>
          <p:cNvSpPr>
            <a:spLocks noGrp="1"/>
          </p:cNvSpPr>
          <p:nvPr>
            <p:ph type="dt" sz="quarter" idx="1"/>
          </p:nvPr>
        </p:nvSpPr>
        <p:spPr>
          <a:xfrm>
            <a:off x="3814763" y="1"/>
            <a:ext cx="2919412" cy="495300"/>
          </a:xfrm>
          <a:prstGeom prst="rect">
            <a:avLst/>
          </a:prstGeom>
        </p:spPr>
        <p:txBody>
          <a:bodyPr vert="horz" lIns="91425" tIns="45713" rIns="91425" bIns="45713" rtlCol="0"/>
          <a:lstStyle>
            <a:lvl1pPr algn="r">
              <a:defRPr sz="1200"/>
            </a:lvl1pPr>
          </a:lstStyle>
          <a:p>
            <a:fld id="{E499804C-ACD6-40F4-A7EE-627A5DD1CC8B}" type="datetimeFigureOut">
              <a:rPr kumimoji="1" lang="ja-JP" altLang="en-US" smtClean="0"/>
              <a:t>2026/3/17</a:t>
            </a:fld>
            <a:endParaRPr kumimoji="1" lang="ja-JP" altLang="en-US"/>
          </a:p>
        </p:txBody>
      </p:sp>
      <p:sp>
        <p:nvSpPr>
          <p:cNvPr id="4" name="フッター プレースホルダー 3">
            <a:extLst>
              <a:ext uri="{FF2B5EF4-FFF2-40B4-BE49-F238E27FC236}">
                <a16:creationId xmlns:a16="http://schemas.microsoft.com/office/drawing/2014/main" id="{0A0A33F6-6F21-E227-3B9C-625034395476}"/>
              </a:ext>
            </a:extLst>
          </p:cNvPr>
          <p:cNvSpPr>
            <a:spLocks noGrp="1"/>
          </p:cNvSpPr>
          <p:nvPr>
            <p:ph type="ftr" sz="quarter" idx="2"/>
          </p:nvPr>
        </p:nvSpPr>
        <p:spPr>
          <a:xfrm>
            <a:off x="2" y="9371015"/>
            <a:ext cx="2919413" cy="495300"/>
          </a:xfrm>
          <a:prstGeom prst="rect">
            <a:avLst/>
          </a:prstGeom>
        </p:spPr>
        <p:txBody>
          <a:bodyPr vert="horz" lIns="91425" tIns="45713" rIns="91425" bIns="45713"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779AADBE-D2C1-738A-A4C5-CE6AB26A9092}"/>
              </a:ext>
            </a:extLst>
          </p:cNvPr>
          <p:cNvSpPr>
            <a:spLocks noGrp="1"/>
          </p:cNvSpPr>
          <p:nvPr>
            <p:ph type="sldNum" sz="quarter" idx="3"/>
          </p:nvPr>
        </p:nvSpPr>
        <p:spPr>
          <a:xfrm>
            <a:off x="3814763" y="9371015"/>
            <a:ext cx="2919412" cy="495300"/>
          </a:xfrm>
          <a:prstGeom prst="rect">
            <a:avLst/>
          </a:prstGeom>
        </p:spPr>
        <p:txBody>
          <a:bodyPr vert="horz" lIns="91425" tIns="45713" rIns="91425" bIns="45713" rtlCol="0" anchor="b"/>
          <a:lstStyle>
            <a:lvl1pPr algn="r">
              <a:defRPr sz="1200"/>
            </a:lvl1pPr>
          </a:lstStyle>
          <a:p>
            <a:fld id="{EBEAB163-53A5-403D-B9B7-E06E08468450}" type="slidenum">
              <a:rPr kumimoji="1" lang="ja-JP" altLang="en-US" smtClean="0"/>
              <a:t>‹#›</a:t>
            </a:fld>
            <a:endParaRPr kumimoji="1" lang="ja-JP" altLang="en-US"/>
          </a:p>
        </p:txBody>
      </p:sp>
    </p:spTree>
    <p:extLst>
      <p:ext uri="{BB962C8B-B14F-4D97-AF65-F5344CB8AC3E}">
        <p14:creationId xmlns:p14="http://schemas.microsoft.com/office/powerpoint/2010/main" val="78456329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19413" cy="495300"/>
          </a:xfrm>
          <a:prstGeom prst="rect">
            <a:avLst/>
          </a:prstGeom>
        </p:spPr>
        <p:txBody>
          <a:bodyPr vert="horz" lIns="91425" tIns="45713" rIns="91425"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1"/>
            <a:ext cx="2919412" cy="495300"/>
          </a:xfrm>
          <a:prstGeom prst="rect">
            <a:avLst/>
          </a:prstGeom>
        </p:spPr>
        <p:txBody>
          <a:bodyPr vert="horz" lIns="91425" tIns="45713" rIns="91425" bIns="45713" rtlCol="0"/>
          <a:lstStyle>
            <a:lvl1pPr algn="r">
              <a:defRPr sz="1200"/>
            </a:lvl1pPr>
          </a:lstStyle>
          <a:p>
            <a:fld id="{E3933C52-94AC-4ADC-8FFA-43BFE00F6456}" type="datetimeFigureOut">
              <a:rPr kumimoji="1" lang="ja-JP" altLang="en-US" smtClean="0"/>
              <a:t>2026/3/17</a:t>
            </a:fld>
            <a:endParaRPr kumimoji="1" lang="ja-JP" altLang="en-US"/>
          </a:p>
        </p:txBody>
      </p:sp>
      <p:sp>
        <p:nvSpPr>
          <p:cNvPr id="4" name="スライド イメージ プレースホルダー 3"/>
          <p:cNvSpPr>
            <a:spLocks noGrp="1" noRot="1" noChangeAspect="1"/>
          </p:cNvSpPr>
          <p:nvPr>
            <p:ph type="sldImg" idx="2"/>
          </p:nvPr>
        </p:nvSpPr>
        <p:spPr>
          <a:xfrm>
            <a:off x="407988" y="1231900"/>
            <a:ext cx="5919787" cy="3330575"/>
          </a:xfrm>
          <a:prstGeom prst="rect">
            <a:avLst/>
          </a:prstGeom>
          <a:noFill/>
          <a:ln w="12700">
            <a:solidFill>
              <a:prstClr val="black"/>
            </a:solidFill>
          </a:ln>
        </p:spPr>
        <p:txBody>
          <a:bodyPr vert="horz" lIns="91425" tIns="45713" rIns="91425" bIns="45713" rtlCol="0" anchor="ctr"/>
          <a:lstStyle/>
          <a:p>
            <a:endParaRPr lang="ja-JP" altLang="en-US"/>
          </a:p>
        </p:txBody>
      </p:sp>
      <p:sp>
        <p:nvSpPr>
          <p:cNvPr id="5" name="ノート プレースホルダー 4"/>
          <p:cNvSpPr>
            <a:spLocks noGrp="1"/>
          </p:cNvSpPr>
          <p:nvPr>
            <p:ph type="body" sz="quarter" idx="3"/>
          </p:nvPr>
        </p:nvSpPr>
        <p:spPr>
          <a:xfrm>
            <a:off x="673102" y="4748214"/>
            <a:ext cx="5389563" cy="3884612"/>
          </a:xfrm>
          <a:prstGeom prst="rect">
            <a:avLst/>
          </a:prstGeom>
        </p:spPr>
        <p:txBody>
          <a:bodyPr vert="horz" lIns="91425" tIns="45713" rIns="91425" bIns="457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371015"/>
            <a:ext cx="2919413" cy="495300"/>
          </a:xfrm>
          <a:prstGeom prst="rect">
            <a:avLst/>
          </a:prstGeom>
        </p:spPr>
        <p:txBody>
          <a:bodyPr vert="horz" lIns="91425" tIns="45713" rIns="91425"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5"/>
            <a:ext cx="2919412" cy="495300"/>
          </a:xfrm>
          <a:prstGeom prst="rect">
            <a:avLst/>
          </a:prstGeom>
        </p:spPr>
        <p:txBody>
          <a:bodyPr vert="horz" lIns="91425" tIns="45713" rIns="91425" bIns="45713" rtlCol="0" anchor="b"/>
          <a:lstStyle>
            <a:lvl1pPr algn="r">
              <a:defRPr sz="1200"/>
            </a:lvl1pPr>
          </a:lstStyle>
          <a:p>
            <a:fld id="{68288922-75A5-4AD2-90EC-6F92675FA32F}" type="slidenum">
              <a:rPr kumimoji="1" lang="ja-JP" altLang="en-US" smtClean="0"/>
              <a:t>‹#›</a:t>
            </a:fld>
            <a:endParaRPr kumimoji="1" lang="ja-JP" altLang="en-US"/>
          </a:p>
        </p:txBody>
      </p:sp>
    </p:spTree>
    <p:extLst>
      <p:ext uri="{BB962C8B-B14F-4D97-AF65-F5344CB8AC3E}">
        <p14:creationId xmlns:p14="http://schemas.microsoft.com/office/powerpoint/2010/main" val="358181424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それでは次第の</a:t>
            </a:r>
            <a:r>
              <a:rPr lang="en-US" altLang="ja-JP" sz="1300" b="0" dirty="0">
                <a:latin typeface="BIZ UDPゴシック" panose="020B0400000000000000" pitchFamily="50" charset="-128"/>
                <a:ea typeface="BIZ UDPゴシック" panose="020B0400000000000000" pitchFamily="50" charset="-128"/>
              </a:rPr>
              <a:t>1</a:t>
            </a:r>
            <a:r>
              <a:rPr lang="ja-JP" altLang="en-US" sz="1300" b="0" dirty="0">
                <a:latin typeface="BIZ UDPゴシック" panose="020B0400000000000000" pitchFamily="50" charset="-128"/>
                <a:ea typeface="BIZ UDPゴシック" panose="020B0400000000000000" pitchFamily="50" charset="-128"/>
              </a:rPr>
              <a:t>　エリア及び通り沿いの「将来ビジョン」と「具体的なルール案」の提案</a:t>
            </a:r>
            <a:endParaRPr lang="en-US" altLang="ja-JP" sz="13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の説明に入らせて頂きます。</a:t>
            </a:r>
            <a:endParaRPr lang="en-US" altLang="ja-JP" sz="13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私は株式会社双葉の川俣と申します。　どうぞよろしくお願いいたします。</a:t>
            </a:r>
            <a:endParaRPr lang="en-US" altLang="ja-JP" sz="13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では、スライドをご覧ください。　また、お手元には資料２　としてスライドをそのまま資料化してありますので、そちらとあわせてご覧頂ければと思います。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3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着座のママ説明させて頂きます。よろしくお願いいたします。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（クリック）</a:t>
            </a:r>
            <a:endParaRPr lang="en-US" altLang="ja-JP" sz="13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71550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●最後に、</a:t>
            </a:r>
            <a:r>
              <a:rPr lang="ja-JP" altLang="en-US"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垣又はさくの構造の制限</a:t>
            </a:r>
            <a:r>
              <a:rPr lang="ja-JP" altLang="ja-JP"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ですが、</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これも➀の</a:t>
            </a:r>
            <a:r>
              <a:rPr lang="ja-JP" altLang="en-US" sz="1200" b="0" dirty="0">
                <a:solidFill>
                  <a:schemeClr val="tx1"/>
                </a:solidFill>
                <a:latin typeface="BIZ UDPゴシック" panose="020B0400000000000000" pitchFamily="50" charset="-128"/>
                <a:ea typeface="BIZ UDPゴシック" panose="020B0400000000000000" pitchFamily="50" charset="-128"/>
              </a:rPr>
              <a:t>国道２４６号沿道（駅直近）商業エリアにおける具体的なルールと同じです。</a:t>
            </a:r>
            <a:endParaRPr lang="ja-JP" altLang="en-US"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防災性の向上を図るため、道路に面して設けるコンクリートブロック塀等は築造できません。</a:t>
            </a:r>
            <a:endParaRPr lang="en-US" altLang="ja-JP"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ただし、地盤面からの高さが０．６ｍ以下の部分についてはこの限りではありません。</a:t>
            </a:r>
            <a:endParaRPr lang="en-US" altLang="ja-JP"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以上が、駅周辺商業エリアにおける具体的なルールの提案です。</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（クリック）</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758511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ゴシック" panose="020B0400000000000000" pitchFamily="49" charset="-128"/>
                <a:ea typeface="BIZ UDゴシック" panose="020B0400000000000000" pitchFamily="49" charset="-128"/>
              </a:rPr>
              <a:t>➂の、にぎわいを繋ぐ通り</a:t>
            </a:r>
            <a:r>
              <a:rPr lang="ja-JP" altLang="en-US" sz="1200" b="0" kern="100" dirty="0">
                <a:solidFill>
                  <a:schemeClr val="tx1"/>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のビジョン　ですが、</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地区のにぎわいを生み出す栄通りと、地区外周で店舗等が建ち並ぶ国道２４６号やバス通りをつなぐ道路として、歩行者が安全で快適に通行できる空間をつくる</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algn="just">
              <a:spcAft>
                <a:spcPts val="600"/>
              </a:spcAft>
              <a:buNone/>
            </a:pPr>
            <a:r>
              <a:rPr lang="ja-JP" altLang="en-US" sz="12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具体的なルール案の項目は、</a:t>
            </a:r>
          </a:p>
          <a:p>
            <a:pPr algn="just">
              <a:buNone/>
            </a:pPr>
            <a:r>
              <a:rPr lang="ja-JP" altLang="en-US" sz="12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rPr>
              <a:t>・</a:t>
            </a:r>
            <a:r>
              <a:rPr lang="ja-JP" altLang="en-US" sz="12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狭あい道路の解消</a:t>
            </a:r>
            <a:r>
              <a:rPr lang="ja-JP" altLang="en-US" sz="12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1200" dirty="0">
                <a:latin typeface="BIZ UDゴシック" panose="020B0400000000000000" pitchFamily="49" charset="-128"/>
                <a:ea typeface="BIZ UDゴシック" panose="020B0400000000000000" pitchFamily="49" charset="-128"/>
              </a:rPr>
              <a:t>の</a:t>
            </a:r>
            <a:r>
              <a:rPr lang="en-US" altLang="ja-JP" sz="1200" dirty="0">
                <a:latin typeface="BIZ UDゴシック" panose="020B0400000000000000" pitchFamily="49" charset="-128"/>
                <a:ea typeface="BIZ UDゴシック" panose="020B0400000000000000" pitchFamily="49" charset="-128"/>
              </a:rPr>
              <a:t>1</a:t>
            </a:r>
            <a:r>
              <a:rPr lang="ja-JP" altLang="en-US" sz="1200" dirty="0">
                <a:latin typeface="BIZ UDゴシック" panose="020B0400000000000000" pitchFamily="49" charset="-128"/>
                <a:ea typeface="BIZ UDゴシック" panose="020B0400000000000000" pitchFamily="49" charset="-128"/>
              </a:rPr>
              <a:t>つだけです。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955984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bg1"/>
                </a:solidFill>
                <a:latin typeface="BIZ UDPゴシック" panose="020B0400000000000000" pitchFamily="50" charset="-128"/>
                <a:ea typeface="BIZ UDPゴシック" panose="020B0400000000000000" pitchFamily="50" charset="-128"/>
              </a:rPr>
              <a:t>にぎわいを繋ぐ通りにおける</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●狭あい道路の解消　です。　これは　　</a:t>
            </a: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にぎわいの軸をつなぐ道路として、歩行者が安全で快適に通行できる空間をつくるため、</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狭あい道路の後退部分及び隅切り部分は、原則として前面道路と一体的に整備することとします。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イラストでは、現在　道路の車道部分が</a:t>
            </a:r>
            <a:r>
              <a:rPr lang="en-US" altLang="ja-JP" sz="1200" b="0" dirty="0">
                <a:latin typeface="BIZ UDPゴシック" panose="020B0400000000000000" pitchFamily="50" charset="-128"/>
                <a:ea typeface="BIZ UDPゴシック" panose="020B0400000000000000" pitchFamily="50" charset="-128"/>
              </a:rPr>
              <a:t>4m</a:t>
            </a:r>
            <a:r>
              <a:rPr lang="ja-JP" altLang="en-US" sz="1200" b="0" dirty="0">
                <a:latin typeface="BIZ UDPゴシック" panose="020B0400000000000000" pitchFamily="50" charset="-128"/>
                <a:ea typeface="BIZ UDPゴシック" panose="020B0400000000000000" pitchFamily="50" charset="-128"/>
              </a:rPr>
              <a:t>未満で、空間的には</a:t>
            </a:r>
            <a:r>
              <a:rPr lang="en-US" altLang="ja-JP" sz="1200" b="0" dirty="0">
                <a:latin typeface="BIZ UDPゴシック" panose="020B0400000000000000" pitchFamily="50" charset="-128"/>
                <a:ea typeface="BIZ UDPゴシック" panose="020B0400000000000000" pitchFamily="50" charset="-128"/>
              </a:rPr>
              <a:t>4m</a:t>
            </a:r>
            <a:r>
              <a:rPr lang="ja-JP" altLang="en-US" sz="1200" b="0" dirty="0">
                <a:latin typeface="BIZ UDPゴシック" panose="020B0400000000000000" pitchFamily="50" charset="-128"/>
                <a:ea typeface="BIZ UDPゴシック" panose="020B0400000000000000" pitchFamily="50" charset="-128"/>
              </a:rPr>
              <a:t>あるのですが、物が置かれていたりして、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拡幅部分が車道と一体的になっていない場合、車道と連続的に幅員</a:t>
            </a:r>
            <a:r>
              <a:rPr lang="en-US" altLang="ja-JP" sz="1200" b="0" dirty="0">
                <a:latin typeface="BIZ UDPゴシック" panose="020B0400000000000000" pitchFamily="50" charset="-128"/>
                <a:ea typeface="BIZ UDPゴシック" panose="020B0400000000000000" pitchFamily="50" charset="-128"/>
              </a:rPr>
              <a:t>4m</a:t>
            </a:r>
            <a:r>
              <a:rPr lang="ja-JP" altLang="en-US" sz="1200" b="0" dirty="0">
                <a:latin typeface="BIZ UDPゴシック" panose="020B0400000000000000" pitchFamily="50" charset="-128"/>
                <a:ea typeface="BIZ UDPゴシック" panose="020B0400000000000000" pitchFamily="50" charset="-128"/>
              </a:rPr>
              <a:t>まで車道が拡幅整備されているようにしてくださいというものです。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（クリック）</a:t>
            </a: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941105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意見交換は三回に分けて行いますが、</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ここからはその</a:t>
            </a:r>
            <a:r>
              <a:rPr lang="en-US" altLang="ja-JP" sz="1200" dirty="0">
                <a:latin typeface="BIZ UDゴシック" panose="020B0400000000000000" pitchFamily="49" charset="-128"/>
                <a:ea typeface="BIZ UDゴシック" panose="020B0400000000000000" pitchFamily="49" charset="-128"/>
              </a:rPr>
              <a:t>1</a:t>
            </a:r>
            <a:r>
              <a:rPr lang="ja-JP" altLang="en-US" sz="1200" dirty="0">
                <a:latin typeface="BIZ UDゴシック" panose="020B0400000000000000" pitchFamily="49" charset="-128"/>
                <a:ea typeface="BIZ UDゴシック" panose="020B0400000000000000" pitchFamily="49" charset="-128"/>
              </a:rPr>
              <a:t>回目の意見交換にしたいと思います。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①　国道２４６号沿道（駅直近）商業エリア</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②　駅周辺の商業エリア</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③　にぎわいを繋ぐ通り</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の</a:t>
            </a:r>
            <a:r>
              <a:rPr lang="en-US" altLang="ja-JP" sz="1200" dirty="0">
                <a:latin typeface="BIZ UDゴシック" panose="020B0400000000000000" pitchFamily="49" charset="-128"/>
                <a:ea typeface="BIZ UDゴシック" panose="020B0400000000000000" pitchFamily="49" charset="-128"/>
              </a:rPr>
              <a:t>3</a:t>
            </a:r>
            <a:r>
              <a:rPr lang="ja-JP" altLang="en-US" sz="1200" dirty="0">
                <a:latin typeface="BIZ UDゴシック" panose="020B0400000000000000" pitchFamily="49" charset="-128"/>
                <a:ea typeface="BIZ UDゴシック" panose="020B0400000000000000" pitchFamily="49" charset="-128"/>
              </a:rPr>
              <a:t>つのエリアと通りについてです。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それでは進行役　意見交換の進行を　お願いします。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46511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9F503-89EB-3B6A-989B-0CE4CAD8E6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D19FF01-9EC3-43A7-A01A-939AE0F3861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DA17960-01AA-D1F6-B16B-20077D96FD94}"/>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それでは　説明を続けさせていただきます。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➃として、栄通りのビジョンです。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個性的な店舗が建ち並ぶ通りのにぎわいを維持・継承しつつ、安全で快適な歩行者環境や</a:t>
            </a:r>
            <a:endParaRPr lang="en-US" altLang="ja-JP"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誰もが立ち寄りやすく長居したくなる軒先空間が充実した、買い物や散策が楽しくなる空間を</a:t>
            </a:r>
            <a:endParaRPr lang="en-US" altLang="ja-JP"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つくると ともに、秩序ある景観のそろった街並みを形成し、</a:t>
            </a:r>
            <a:endParaRPr lang="en-US" altLang="ja-JP"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人々をより引き込む魅力ある商店街通りとしていきます。</a:t>
            </a:r>
            <a:endParaRPr lang="ja-JP" altLang="ja-JP" sz="8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具体的なルール案の項目は、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・建築物等の用途（１階店舗等、性風俗営業等）の制限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・低層階の壁面の位置の制限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・壁面後退区域における工作物の設置の制限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・建築物の高さの最高限度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・中高層階の壁面の位置</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・敷地面積の最低限度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・容積率の最高限度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・建築物等の形態又は色彩の制限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・垣又はさくの構造の制限　　　の</a:t>
            </a:r>
            <a:r>
              <a:rPr lang="en-US" altLang="ja-JP" sz="1200" dirty="0">
                <a:latin typeface="BIZ UDゴシック" panose="020B0400000000000000" pitchFamily="49" charset="-128"/>
                <a:ea typeface="BIZ UDゴシック" panose="020B0400000000000000" pitchFamily="49" charset="-128"/>
              </a:rPr>
              <a:t>9</a:t>
            </a:r>
            <a:r>
              <a:rPr lang="ja-JP" altLang="en-US" sz="1200" dirty="0">
                <a:latin typeface="BIZ UDゴシック" panose="020B0400000000000000" pitchFamily="49" charset="-128"/>
                <a:ea typeface="BIZ UDゴシック" panose="020B0400000000000000" pitchFamily="49" charset="-128"/>
              </a:rPr>
              <a:t>つです。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101154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E6A1A-F64A-5FEB-3EF9-6C3347CDB6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7A2C16-C2AD-7357-51EF-0CB417EF89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5B0DB62-8438-79A1-9F6F-08F0CC0C5492}"/>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栄通りにおける</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●建築物等の用途の制限は、</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1" dirty="0">
                <a:latin typeface="BIZ UDPゴシック" panose="020B0400000000000000" pitchFamily="50" charset="-128"/>
                <a:ea typeface="BIZ UDPゴシック" panose="020B0400000000000000" pitchFamily="50" charset="-128"/>
              </a:rPr>
              <a:t>個性的な店舗等が連続する商店街のにぎわいを維持・継承するため、</a:t>
            </a: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栄通りに面する建築物の１階は店舗等とします。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また、健全で良好な商業地を形成するため、馬券投票券販売所や性風俗関連特殊営業の用に供する施設は建築できないこととします。</a:t>
            </a: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スライド右上には、１階に居室のあるマンションや、ラブホテルを制限するイメージをイラストにしてみました。</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基本的に、➀や➁の駅周辺商業エリアと同じ内容です。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294952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E6A1A-F64A-5FEB-3EF9-6C3347CDB6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7A2C16-C2AD-7357-51EF-0CB417EF89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5B0DB62-8438-79A1-9F6F-08F0CC0C5492}"/>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次に、低層階の壁面の位置の制限　 及び　壁面後退区域における工作物の設置の制限　です。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にぎわいの軸である栄通りに沿って　安全で快適な歩行者環境や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誰もが立ち寄りやすく長居したくなる 軒先空間が充実した、</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買い物や散策が楽しくなる空間をつくるため、低層階（高さ１０</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まで）は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栄通りから 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以上後退するとともに、</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１階部分（高さ２</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５ｍ以下）は道路から１</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０</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以上後退する　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また、道路から０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以内の壁面後退区域には門、フェンス等の工作物等を設置できない　</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　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　</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設置できないものの例としては、花壇、植栽、プランター、駐車場、駐輪場等のスペースなどです。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ただし、道路から０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以上の壁面後退区域には移動可能な商品棚や看板、プランター等の設置は　できることとします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これを</a:t>
            </a:r>
            <a:r>
              <a:rPr lang="en-US" altLang="ja-JP" sz="1200" dirty="0">
                <a:latin typeface="BIZ UDゴシック" panose="020B0400000000000000" pitchFamily="49" charset="-128"/>
                <a:ea typeface="BIZ UDゴシック" panose="020B0400000000000000" pitchFamily="49" charset="-128"/>
              </a:rPr>
              <a:t>A</a:t>
            </a:r>
            <a:r>
              <a:rPr lang="ja-JP" altLang="en-US" sz="1200" dirty="0">
                <a:latin typeface="BIZ UDゴシック" panose="020B0400000000000000" pitchFamily="49" charset="-128"/>
                <a:ea typeface="BIZ UDゴシック" panose="020B0400000000000000" pitchFamily="49" charset="-128"/>
              </a:rPr>
              <a:t>案としますと、</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64203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E6A1A-F64A-5FEB-3EF9-6C3347CDB6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7A2C16-C2AD-7357-51EF-0CB417EF89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5B0DB62-8438-79A1-9F6F-08F0CC0C5492}"/>
              </a:ext>
            </a:extLst>
          </p:cNvPr>
          <p:cNvSpPr>
            <a:spLocks noGrp="1"/>
          </p:cNvSpPr>
          <p:nvPr>
            <p:ph type="body" idx="1"/>
          </p:nvPr>
        </p:nvSpPr>
        <p:spPr/>
        <p:txBody>
          <a:bodyPr/>
          <a:lstStyle/>
          <a:p>
            <a:pPr algn="l">
              <a:spcAft>
                <a:spcPts val="600"/>
              </a:spcAft>
            </a:pP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続けて、</a:t>
            </a:r>
            <a:r>
              <a:rPr lang="en-US" altLang="ja-JP" sz="1600" dirty="0">
                <a:solidFill>
                  <a:srgbClr val="FF0000"/>
                </a:solidFill>
                <a:latin typeface="HGP創英角ﾎﾟｯﾌﾟ体" panose="040B0A00000000000000" pitchFamily="50" charset="-128"/>
                <a:ea typeface="HGP創英角ﾎﾟｯﾌﾟ体" panose="040B0A00000000000000" pitchFamily="50" charset="-128"/>
              </a:rPr>
              <a:t>B</a:t>
            </a: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案として　</a:t>
            </a:r>
          </a:p>
          <a:p>
            <a:pPr algn="l">
              <a:spcAft>
                <a:spcPts val="600"/>
              </a:spcAft>
            </a:pP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にぎわいの軸である栄通りに沿って　安全で快適な歩行者環境をつくるため、</a:t>
            </a:r>
          </a:p>
          <a:p>
            <a:pPr algn="l">
              <a:spcAft>
                <a:spcPts val="600"/>
              </a:spcAft>
            </a:pP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低層階（高さ１０</a:t>
            </a:r>
            <a:r>
              <a:rPr lang="en-US" altLang="ja-JP" sz="1600" dirty="0">
                <a:solidFill>
                  <a:srgbClr val="FF0000"/>
                </a:solidFill>
                <a:latin typeface="HGP創英角ﾎﾟｯﾌﾟ体" panose="040B0A00000000000000" pitchFamily="50" charset="-128"/>
                <a:ea typeface="HGP創英角ﾎﾟｯﾌﾟ体" panose="040B0A00000000000000" pitchFamily="50" charset="-128"/>
              </a:rPr>
              <a:t>m</a:t>
            </a: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まで）は栄通りから０</a:t>
            </a:r>
            <a:r>
              <a:rPr lang="en-US" altLang="ja-JP" sz="1600"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５</a:t>
            </a:r>
            <a:r>
              <a:rPr lang="en-US" altLang="ja-JP" sz="1600" dirty="0">
                <a:solidFill>
                  <a:srgbClr val="FF0000"/>
                </a:solidFill>
                <a:latin typeface="HGP創英角ﾎﾟｯﾌﾟ体" panose="040B0A00000000000000" pitchFamily="50" charset="-128"/>
                <a:ea typeface="HGP創英角ﾎﾟｯﾌﾟ体" panose="040B0A00000000000000" pitchFamily="50" charset="-128"/>
              </a:rPr>
              <a:t>m</a:t>
            </a: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以上後退する　こととします。</a:t>
            </a:r>
          </a:p>
          <a:p>
            <a:pPr algn="l">
              <a:spcAft>
                <a:spcPts val="600"/>
              </a:spcAft>
            </a:pP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また、道路から０</a:t>
            </a:r>
            <a:r>
              <a:rPr lang="en-US" altLang="ja-JP" sz="1600"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５</a:t>
            </a:r>
            <a:r>
              <a:rPr lang="en-US" altLang="ja-JP" sz="1600" dirty="0">
                <a:solidFill>
                  <a:srgbClr val="FF0000"/>
                </a:solidFill>
                <a:latin typeface="HGP創英角ﾎﾟｯﾌﾟ体" panose="040B0A00000000000000" pitchFamily="50" charset="-128"/>
                <a:ea typeface="HGP創英角ﾎﾟｯﾌﾟ体" panose="040B0A00000000000000" pitchFamily="50" charset="-128"/>
              </a:rPr>
              <a:t>m</a:t>
            </a: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以内の壁面後退区域には門、フェンス等の工作物等を設置できないこととします。</a:t>
            </a:r>
          </a:p>
          <a:p>
            <a:pPr algn="l">
              <a:spcAft>
                <a:spcPts val="600"/>
              </a:spcAft>
            </a:pPr>
            <a:endParaRPr lang="en-US" altLang="ja-JP" sz="1600" dirty="0">
              <a:solidFill>
                <a:srgbClr val="FF0000"/>
              </a:solidFill>
              <a:latin typeface="HGP創英角ﾎﾟｯﾌﾟ体" panose="040B0A00000000000000" pitchFamily="50" charset="-128"/>
              <a:ea typeface="HGP創英角ﾎﾟｯﾌﾟ体" panose="040B0A00000000000000" pitchFamily="50" charset="-128"/>
            </a:endParaRPr>
          </a:p>
          <a:p>
            <a:pPr algn="l">
              <a:spcAft>
                <a:spcPts val="600"/>
              </a:spcAft>
            </a:pP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また、図はありませんが、Ｃ案</a:t>
            </a:r>
            <a:r>
              <a:rPr lang="ja-JP" altLang="en-US" sz="1200" dirty="0">
                <a:solidFill>
                  <a:srgbClr val="FF0000"/>
                </a:solidFill>
                <a:latin typeface="HGP創英角ﾎﾟｯﾌﾟ体" panose="040B0A00000000000000" pitchFamily="50" charset="-128"/>
                <a:ea typeface="HGP創英角ﾎﾟｯﾌﾟ体" panose="040B0A00000000000000" pitchFamily="50" charset="-128"/>
              </a:rPr>
              <a:t>として　１階部だけ　壁面後退距離を０</a:t>
            </a:r>
            <a:r>
              <a:rPr lang="en-US" altLang="ja-JP" sz="1200"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sz="1200" dirty="0">
                <a:solidFill>
                  <a:srgbClr val="FF0000"/>
                </a:solidFill>
                <a:latin typeface="HGP創英角ﾎﾟｯﾌﾟ体" panose="040B0A00000000000000" pitchFamily="50" charset="-128"/>
                <a:ea typeface="HGP創英角ﾎﾟｯﾌﾟ体" panose="040B0A00000000000000" pitchFamily="50" charset="-128"/>
              </a:rPr>
              <a:t>５ｍとすることも考えられます。</a:t>
            </a:r>
          </a:p>
          <a:p>
            <a:pPr marL="0" marR="0" lvl="0" indent="0" algn="l" defTabSz="914253"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６ページのスライドの、２４６の壁面後退のイメージです。</a:t>
            </a:r>
          </a:p>
          <a:p>
            <a:pPr marL="0" marR="0" lvl="0" indent="0" algn="l" defTabSz="914253"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壁面後退距離は</a:t>
            </a:r>
            <a:r>
              <a:rPr kumimoji="1" lang="en-US" altLang="ja-JP" sz="1200" kern="1200" dirty="0">
                <a:solidFill>
                  <a:schemeClr val="tx1"/>
                </a:solidFill>
                <a:effectLst/>
                <a:latin typeface="+mn-lt"/>
                <a:ea typeface="+mn-ea"/>
                <a:cs typeface="+mn-cs"/>
              </a:rPr>
              <a:t>1.0m</a:t>
            </a:r>
            <a:r>
              <a:rPr kumimoji="1" lang="ja-JP" altLang="en-US" sz="1200" kern="1200" dirty="0">
                <a:solidFill>
                  <a:schemeClr val="tx1"/>
                </a:solidFill>
                <a:effectLst/>
                <a:latin typeface="+mn-lt"/>
                <a:ea typeface="+mn-ea"/>
                <a:cs typeface="+mn-cs"/>
              </a:rPr>
              <a:t>ではなく　</a:t>
            </a:r>
            <a:r>
              <a:rPr kumimoji="1" lang="en-US" altLang="ja-JP" sz="1200" kern="1200" dirty="0">
                <a:solidFill>
                  <a:schemeClr val="tx1"/>
                </a:solidFill>
                <a:effectLst/>
                <a:latin typeface="+mn-lt"/>
                <a:ea typeface="+mn-ea"/>
                <a:cs typeface="+mn-cs"/>
              </a:rPr>
              <a:t>0.5m</a:t>
            </a:r>
            <a:r>
              <a:rPr kumimoji="1" lang="ja-JP" altLang="en-US" sz="1200" kern="1200" dirty="0">
                <a:solidFill>
                  <a:schemeClr val="tx1"/>
                </a:solidFill>
                <a:effectLst/>
                <a:latin typeface="+mn-lt"/>
                <a:ea typeface="+mn-ea"/>
                <a:cs typeface="+mn-cs"/>
              </a:rPr>
              <a:t>に置き換えたイメージということになります。</a:t>
            </a: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403513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3125A-75B7-12B0-F48C-C798CD7BE4E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47A346-E20A-779E-F864-3BB3D78A9C7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40EF83B-3079-7EE7-6D76-A3181378801E}"/>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続けて、栄通りに面して秩序ある景観のそろった街並みを形成し、人々をより引き込む</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魅力ある商店街通りとしていくとともに、良好な市街地環境を形成するため、</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・建築物の高さの最高限度を２８ｍ（８～９階程度）まで</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・建築物の中高層階（高さ１０ｍ以上）の壁面の位置を 道路から２ｍ以上</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・敷地面積の最低限度を６０㎡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・容積率（敷地面積に対する延べ床面積の割合）の最高限度を３００％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を定めます。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スライドの断面図は、建築物の高さの最高限度と、建築物の中高層階（高さ１０ｍ以上）の壁面の位置、</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前のスライド</a:t>
            </a:r>
            <a:r>
              <a:rPr lang="en-US" altLang="ja-JP" sz="1200" dirty="0">
                <a:latin typeface="BIZ UDゴシック" panose="020B0400000000000000" pitchFamily="49" charset="-128"/>
                <a:ea typeface="BIZ UDゴシック" panose="020B0400000000000000" pitchFamily="49" charset="-128"/>
              </a:rPr>
              <a:t>A</a:t>
            </a:r>
            <a:r>
              <a:rPr lang="ja-JP" altLang="en-US" sz="1200" dirty="0">
                <a:latin typeface="BIZ UDゴシック" panose="020B0400000000000000" pitchFamily="49" charset="-128"/>
                <a:ea typeface="BIZ UDゴシック" panose="020B0400000000000000" pitchFamily="49" charset="-128"/>
              </a:rPr>
              <a:t>案の</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栄通りから 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以上後退するとともに、１階部分（高さ２</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５ｍ以下）は道路から１</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０</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以上後退</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を組み合わせてみたものになります。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栄通りでは、秩序ある景観のそろった街並みの形成を目指していくつかのルールを組み合わせています。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参考として区内の類似地区として、、、、</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989728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105">
              <a:defRPr/>
            </a:pPr>
            <a:r>
              <a:rPr lang="ja-JP" altLang="en-US" sz="1300" b="0" dirty="0">
                <a:latin typeface="BIZ UDゴシック" panose="020B0400000000000000" pitchFamily="49" charset="-128"/>
                <a:ea typeface="BIZ UDゴシック" panose="020B0400000000000000" pitchFamily="49" charset="-128"/>
              </a:rPr>
              <a:t>事例を二つご紹介しておきます。</a:t>
            </a:r>
          </a:p>
          <a:p>
            <a:pPr defTabSz="914105">
              <a:defRPr/>
            </a:pPr>
            <a:r>
              <a:rPr lang="ja-JP" altLang="en-US" sz="1300" b="0" dirty="0">
                <a:latin typeface="BIZ UDゴシック" panose="020B0400000000000000" pitchFamily="49" charset="-128"/>
                <a:ea typeface="BIZ UDゴシック" panose="020B0400000000000000" pitchFamily="49" charset="-128"/>
              </a:rPr>
              <a:t>左側の下北沢駅周辺地区では、</a:t>
            </a:r>
            <a:r>
              <a:rPr lang="en-US" altLang="ja-JP" sz="1300" b="0" dirty="0">
                <a:latin typeface="BIZ UDゴシック" panose="020B0400000000000000" pitchFamily="49" charset="-128"/>
                <a:ea typeface="BIZ UDゴシック" panose="020B0400000000000000" pitchFamily="49" charset="-128"/>
              </a:rPr>
              <a:t>2</a:t>
            </a:r>
            <a:r>
              <a:rPr lang="ja-JP" altLang="en-US" sz="1300" b="0" dirty="0">
                <a:latin typeface="BIZ UDゴシック" panose="020B0400000000000000" pitchFamily="49" charset="-128"/>
                <a:ea typeface="BIZ UDゴシック" panose="020B0400000000000000" pitchFamily="49" charset="-128"/>
              </a:rPr>
              <a:t>号壁面線として、計画図の緑色の点線ですが</a:t>
            </a:r>
          </a:p>
          <a:p>
            <a:pPr defTabSz="914105">
              <a:defRPr/>
            </a:pPr>
            <a:r>
              <a:rPr lang="ja-JP" altLang="en-US" sz="1300" b="0" dirty="0">
                <a:latin typeface="BIZ UDゴシック" panose="020B0400000000000000" pitchFamily="49" charset="-128"/>
                <a:ea typeface="BIZ UDゴシック" panose="020B0400000000000000" pitchFamily="49" charset="-128"/>
              </a:rPr>
              <a:t>道路面からの高さが１０ｍ以下の部分について、</a:t>
            </a:r>
          </a:p>
          <a:p>
            <a:pPr defTabSz="914105">
              <a:defRPr/>
            </a:pPr>
            <a:r>
              <a:rPr lang="ja-JP" altLang="en-US" sz="1300" b="0" dirty="0">
                <a:latin typeface="BIZ UDゴシック" panose="020B0400000000000000" pitchFamily="49" charset="-128"/>
                <a:ea typeface="BIZ UDゴシック" panose="020B0400000000000000" pitchFamily="49" charset="-128"/>
              </a:rPr>
              <a:t>壁面後退距離を５０</a:t>
            </a:r>
            <a:r>
              <a:rPr lang="en-US" altLang="ja-JP" sz="1300" b="0" dirty="0">
                <a:latin typeface="BIZ UDゴシック" panose="020B0400000000000000" pitchFamily="49" charset="-128"/>
                <a:ea typeface="BIZ UDゴシック" panose="020B0400000000000000" pitchFamily="49" charset="-128"/>
              </a:rPr>
              <a:t>cm</a:t>
            </a:r>
            <a:r>
              <a:rPr lang="ja-JP" altLang="en-US" sz="1300" b="0" dirty="0">
                <a:latin typeface="BIZ UDゴシック" panose="020B0400000000000000" pitchFamily="49" charset="-128"/>
                <a:ea typeface="BIZ UDゴシック" panose="020B0400000000000000" pitchFamily="49" charset="-128"/>
              </a:rPr>
              <a:t>以上と、定めています。</a:t>
            </a:r>
          </a:p>
          <a:p>
            <a:pPr defTabSz="914105">
              <a:defRPr/>
            </a:pPr>
            <a:r>
              <a:rPr lang="ja-JP" altLang="en-US" sz="1300" b="0" dirty="0">
                <a:latin typeface="BIZ UDゴシック" panose="020B0400000000000000" pitchFamily="49" charset="-128"/>
                <a:ea typeface="BIZ UDゴシック" panose="020B0400000000000000" pitchFamily="49" charset="-128"/>
              </a:rPr>
              <a:t>１０</a:t>
            </a:r>
            <a:r>
              <a:rPr lang="en-US" altLang="ja-JP" sz="1300" b="0" dirty="0">
                <a:latin typeface="BIZ UDゴシック" panose="020B0400000000000000" pitchFamily="49" charset="-128"/>
                <a:ea typeface="BIZ UDゴシック" panose="020B0400000000000000" pitchFamily="49" charset="-128"/>
              </a:rPr>
              <a:t>m</a:t>
            </a:r>
            <a:r>
              <a:rPr lang="ja-JP" altLang="en-US" sz="1300" b="0" dirty="0">
                <a:latin typeface="BIZ UDゴシック" panose="020B0400000000000000" pitchFamily="49" charset="-128"/>
                <a:ea typeface="BIZ UDゴシック" panose="020B0400000000000000" pitchFamily="49" charset="-128"/>
              </a:rPr>
              <a:t>を超える部分は２</a:t>
            </a:r>
            <a:r>
              <a:rPr lang="en-US" altLang="ja-JP" sz="1300" b="0" dirty="0">
                <a:latin typeface="BIZ UDゴシック" panose="020B0400000000000000" pitchFamily="49" charset="-128"/>
                <a:ea typeface="BIZ UDゴシック" panose="020B0400000000000000" pitchFamily="49" charset="-128"/>
              </a:rPr>
              <a:t>m</a:t>
            </a:r>
            <a:r>
              <a:rPr lang="ja-JP" altLang="en-US" sz="1300" b="0" dirty="0">
                <a:latin typeface="BIZ UDゴシック" panose="020B0400000000000000" pitchFamily="49" charset="-128"/>
                <a:ea typeface="BIZ UDゴシック" panose="020B0400000000000000" pitchFamily="49" charset="-128"/>
              </a:rPr>
              <a:t>以上　壁面後退するルールになっています。</a:t>
            </a:r>
            <a:endParaRPr lang="en-US" altLang="ja-JP" sz="1300" b="0" dirty="0">
              <a:latin typeface="BIZ UDゴシック" panose="020B0400000000000000" pitchFamily="49" charset="-128"/>
              <a:ea typeface="BIZ UDゴシック" panose="020B0400000000000000" pitchFamily="49" charset="-128"/>
            </a:endParaRPr>
          </a:p>
          <a:p>
            <a:pPr defTabSz="914105">
              <a:defRPr/>
            </a:pPr>
            <a:endParaRPr lang="en-US" altLang="ja-JP" sz="1300" b="0" dirty="0">
              <a:latin typeface="BIZ UDゴシック" panose="020B0400000000000000" pitchFamily="49" charset="-128"/>
              <a:ea typeface="BIZ UDゴシック" panose="020B0400000000000000" pitchFamily="49" charset="-128"/>
            </a:endParaRPr>
          </a:p>
          <a:p>
            <a:pPr defTabSz="914105">
              <a:defRPr/>
            </a:pPr>
            <a:r>
              <a:rPr lang="ja-JP" altLang="en-US" sz="1300" b="0" dirty="0">
                <a:latin typeface="BIZ UDゴシック" panose="020B0400000000000000" pitchFamily="49" charset="-128"/>
                <a:ea typeface="BIZ UDゴシック" panose="020B0400000000000000" pitchFamily="49" charset="-128"/>
              </a:rPr>
              <a:t>右側の、北沢</a:t>
            </a:r>
            <a:r>
              <a:rPr lang="en-US" altLang="ja-JP" sz="1300" b="0" dirty="0">
                <a:latin typeface="BIZ UDゴシック" panose="020B0400000000000000" pitchFamily="49" charset="-128"/>
                <a:ea typeface="BIZ UDゴシック" panose="020B0400000000000000" pitchFamily="49" charset="-128"/>
              </a:rPr>
              <a:t>3</a:t>
            </a:r>
            <a:r>
              <a:rPr lang="ja-JP" altLang="en-US" sz="1300" b="0" dirty="0">
                <a:latin typeface="BIZ UDゴシック" panose="020B0400000000000000" pitchFamily="49" charset="-128"/>
                <a:ea typeface="BIZ UDゴシック" panose="020B0400000000000000" pitchFamily="49" charset="-128"/>
              </a:rPr>
              <a:t>・</a:t>
            </a:r>
            <a:r>
              <a:rPr lang="en-US" altLang="ja-JP" sz="1300" b="0" dirty="0">
                <a:latin typeface="BIZ UDゴシック" panose="020B0400000000000000" pitchFamily="49" charset="-128"/>
                <a:ea typeface="BIZ UDゴシック" panose="020B0400000000000000" pitchFamily="49" charset="-128"/>
              </a:rPr>
              <a:t>4</a:t>
            </a:r>
            <a:r>
              <a:rPr lang="ja-JP" altLang="en-US" sz="1300" b="0" dirty="0">
                <a:latin typeface="BIZ UDゴシック" panose="020B0400000000000000" pitchFamily="49" charset="-128"/>
                <a:ea typeface="BIZ UDゴシック" panose="020B0400000000000000" pitchFamily="49" charset="-128"/>
              </a:rPr>
              <a:t>丁目地区の一番街本通り沿道でも、同様に</a:t>
            </a:r>
          </a:p>
          <a:p>
            <a:pPr defTabSz="914105">
              <a:defRPr/>
            </a:pPr>
            <a:r>
              <a:rPr lang="ja-JP" altLang="en-US" sz="1300" b="0" dirty="0">
                <a:latin typeface="BIZ UDゴシック" panose="020B0400000000000000" pitchFamily="49" charset="-128"/>
                <a:ea typeface="BIZ UDゴシック" panose="020B0400000000000000" pitchFamily="49" charset="-128"/>
              </a:rPr>
              <a:t>建物の１０</a:t>
            </a:r>
            <a:r>
              <a:rPr lang="en-US" altLang="ja-JP" sz="1300" b="0" dirty="0">
                <a:latin typeface="BIZ UDゴシック" panose="020B0400000000000000" pitchFamily="49" charset="-128"/>
                <a:ea typeface="BIZ UDゴシック" panose="020B0400000000000000" pitchFamily="49" charset="-128"/>
              </a:rPr>
              <a:t>m</a:t>
            </a:r>
            <a:r>
              <a:rPr lang="ja-JP" altLang="en-US" sz="1300" b="0" dirty="0">
                <a:latin typeface="BIZ UDゴシック" panose="020B0400000000000000" pitchFamily="49" charset="-128"/>
                <a:ea typeface="BIZ UDゴシック" panose="020B0400000000000000" pitchFamily="49" charset="-128"/>
              </a:rPr>
              <a:t>までは道路から５０</a:t>
            </a:r>
            <a:r>
              <a:rPr lang="en-US" altLang="ja-JP" sz="1300" b="0" dirty="0">
                <a:latin typeface="BIZ UDゴシック" panose="020B0400000000000000" pitchFamily="49" charset="-128"/>
                <a:ea typeface="BIZ UDゴシック" panose="020B0400000000000000" pitchFamily="49" charset="-128"/>
              </a:rPr>
              <a:t>cm</a:t>
            </a:r>
            <a:endParaRPr lang="ja-JP" altLang="en-US" sz="1300" b="0" dirty="0">
              <a:latin typeface="BIZ UDゴシック" panose="020B0400000000000000" pitchFamily="49" charset="-128"/>
              <a:ea typeface="BIZ UDゴシック" panose="020B0400000000000000" pitchFamily="49" charset="-128"/>
            </a:endParaRPr>
          </a:p>
          <a:p>
            <a:pPr defTabSz="914105">
              <a:defRPr/>
            </a:pPr>
            <a:r>
              <a:rPr lang="ja-JP" altLang="en-US" sz="1300" b="0" dirty="0">
                <a:latin typeface="BIZ UDゴシック" panose="020B0400000000000000" pitchFamily="49" charset="-128"/>
                <a:ea typeface="BIZ UDゴシック" panose="020B0400000000000000" pitchFamily="49" charset="-128"/>
              </a:rPr>
              <a:t>１０</a:t>
            </a:r>
            <a:r>
              <a:rPr lang="en-US" altLang="ja-JP" sz="1300" b="0" dirty="0">
                <a:latin typeface="BIZ UDゴシック" panose="020B0400000000000000" pitchFamily="49" charset="-128"/>
                <a:ea typeface="BIZ UDゴシック" panose="020B0400000000000000" pitchFamily="49" charset="-128"/>
              </a:rPr>
              <a:t>m</a:t>
            </a:r>
            <a:r>
              <a:rPr lang="ja-JP" altLang="en-US" sz="1300" b="0" dirty="0">
                <a:latin typeface="BIZ UDゴシック" panose="020B0400000000000000" pitchFamily="49" charset="-128"/>
                <a:ea typeface="BIZ UDゴシック" panose="020B0400000000000000" pitchFamily="49" charset="-128"/>
              </a:rPr>
              <a:t>を超える部分は２</a:t>
            </a:r>
            <a:r>
              <a:rPr lang="en-US" altLang="ja-JP" sz="1300" b="0" dirty="0">
                <a:latin typeface="BIZ UDゴシック" panose="020B0400000000000000" pitchFamily="49" charset="-128"/>
                <a:ea typeface="BIZ UDゴシック" panose="020B0400000000000000" pitchFamily="49" charset="-128"/>
              </a:rPr>
              <a:t>m</a:t>
            </a:r>
            <a:r>
              <a:rPr lang="ja-JP" altLang="en-US" sz="1300" b="0" dirty="0">
                <a:latin typeface="BIZ UDゴシック" panose="020B0400000000000000" pitchFamily="49" charset="-128"/>
                <a:ea typeface="BIZ UDゴシック" panose="020B0400000000000000" pitchFamily="49" charset="-128"/>
              </a:rPr>
              <a:t>以上　壁面後退するルールを定めています。</a:t>
            </a:r>
            <a:endParaRPr lang="en-US" altLang="ja-JP" sz="1300" b="0" dirty="0">
              <a:latin typeface="BIZ UDゴシック" panose="020B0400000000000000" pitchFamily="49" charset="-128"/>
              <a:ea typeface="BIZ UDゴシック" panose="020B0400000000000000" pitchFamily="49" charset="-128"/>
            </a:endParaRPr>
          </a:p>
          <a:p>
            <a:pPr defTabSz="914105">
              <a:defRPr/>
            </a:pPr>
            <a:r>
              <a:rPr lang="ja-JP" altLang="en-US" sz="1300" dirty="0">
                <a:latin typeface="BIZ UDゴシック" panose="020B0400000000000000" pitchFamily="49" charset="-128"/>
                <a:ea typeface="BIZ UDゴシック" panose="020B0400000000000000" pitchFamily="49" charset="-128"/>
              </a:rPr>
              <a:t>（クリック）</a:t>
            </a:r>
            <a:endParaRPr lang="en-US" altLang="ja-JP" sz="1300" dirty="0">
              <a:latin typeface="BIZ UDゴシック" panose="020B0400000000000000" pitchFamily="49" charset="-128"/>
              <a:ea typeface="BIZ UDゴシック" panose="020B0400000000000000" pitchFamily="49" charset="-128"/>
            </a:endParaRPr>
          </a:p>
          <a:p>
            <a:pPr defTabSz="914105">
              <a:defRPr/>
            </a:pPr>
            <a:endParaRPr kumimoji="1" lang="ja-JP" altLang="en-US" dirty="0">
              <a:solidFill>
                <a:schemeClr val="tx1"/>
              </a:solidFill>
            </a:endParaRPr>
          </a:p>
        </p:txBody>
      </p:sp>
    </p:spTree>
    <p:extLst>
      <p:ext uri="{BB962C8B-B14F-4D97-AF65-F5344CB8AC3E}">
        <p14:creationId xmlns:p14="http://schemas.microsoft.com/office/powerpoint/2010/main" val="3879154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まず、「将来ビジョン」と「具体的なルール案」とは　何なのか、ですが、</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3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「将来ビジョン」とは、これまでの三茶話会で検討・作成してきました本地区の「街づくりの方向性」に基づいて、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個々のエリアや通りごとの特性に応じた街並みや市街地環境をつくり上げていくため、その目指す街の展望をまとめたものです。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3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「具体的なルール案」とは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「将来ビジョン」を実現していくため、地区計画という手法を用いて、今後の土地利用や建築物の建替えに際して、</a:t>
            </a:r>
            <a:endParaRPr lang="en-US" altLang="ja-JP" sz="13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建築物の用途・敷地規模・大きさ・高さ・壁面の位置・形態意匠色彩をはじめ、</a:t>
            </a:r>
            <a:endParaRPr lang="en-US" altLang="ja-JP" sz="13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垣やさく、敷地内緑化等について定める、きめの細かい街づくりルール案のことです。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b="0" dirty="0">
                <a:latin typeface="BIZ UDPゴシック" panose="020B0400000000000000" pitchFamily="50" charset="-128"/>
                <a:ea typeface="BIZ UDPゴシック" panose="020B0400000000000000" pitchFamily="50" charset="-128"/>
              </a:rPr>
              <a:t>（クリック）</a:t>
            </a:r>
            <a:endParaRPr lang="en-US" altLang="ja-JP" sz="13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84983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3125A-75B7-12B0-F48C-C798CD7BE4E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47A346-E20A-779E-F864-3BB3D78A9C7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40EF83B-3079-7EE7-6D76-A3181378801E}"/>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さらに、秩序ある景観のそろった街並みを形成する上で、</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・敷地面積の最低限度を６０㎡　と</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・容積率（敷地面積に対する延べ床面積の割合）の最高限度を３００％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を定めます。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なお、容積率</a:t>
            </a:r>
            <a:r>
              <a:rPr lang="en-US" altLang="ja-JP" sz="1200" dirty="0">
                <a:latin typeface="BIZ UDゴシック" panose="020B0400000000000000" pitchFamily="49" charset="-128"/>
                <a:ea typeface="BIZ UDゴシック" panose="020B0400000000000000" pitchFamily="49" charset="-128"/>
              </a:rPr>
              <a:t>300</a:t>
            </a:r>
            <a:r>
              <a:rPr lang="ja-JP" altLang="en-US" sz="1200" dirty="0">
                <a:latin typeface="BIZ UDゴシック" panose="020B0400000000000000" pitchFamily="49" charset="-128"/>
                <a:ea typeface="BIZ UDゴシック" panose="020B0400000000000000" pitchFamily="49" charset="-128"/>
              </a:rPr>
              <a:t>％は、都市計画で指定されている容積率と同じです。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最低敷面積については、決定告示日において６０㎡未満の敷地等についてはその限りではないありません。として、このルールの適用をしないことになります。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627852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3125A-75B7-12B0-F48C-C798CD7BE4E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47A346-E20A-779E-F864-3BB3D78A9C7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40EF83B-3079-7EE7-6D76-A3181378801E}"/>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あと二つのルール案ですが、　この二つは基本的に、➀や➁の駅周辺商業エリアと同じ内容です。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●建築物等の形態又は色彩の制限　として、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建築物等の色彩は原色を避け、周辺の環境と調和したものとします。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また、屋外広告物の形態、意匠、色彩は、周辺の街並みに配慮したものとし、腐食、破損しやすい材料を使用してはならないこととします。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●垣又はさくの構造の制限　として、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防災性の向上を図るため、道路に面して設けるコンクリートブロック塀等は築造できません。</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ただし、地盤面からの高さが０．６ｍ以下の部分についてはこの限りではありません。</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以上が、栄通りにおける具体的なルールの提案です。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894762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5DE0A-FE82-7923-46DE-DE080084F68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A3FA55D-91EE-E567-36B7-048C9516355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E228D5-7440-E829-1A9F-AB1680556B82}"/>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⑤のバス通りのビジョンと具体的なルールの提案内容の説明に入ります。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バス通りのビジョンは、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路面店でのショッピング等を楽しめる今の買い物空間を維持・継承しつつ、</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歩行者や自転車の通行空間を確保した　安全で快適な歩行環境が形成された空間をつくります。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具体的なルール案の項目は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・建築物等の用途（１階店舗等、性風俗営業等）の制限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・１階部の壁面の位置の制限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・壁面後退区域における工作物の設置の制限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・建築物等の形態又は色彩の制限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・垣又はさくの構造の制限　　の</a:t>
            </a:r>
            <a:r>
              <a:rPr lang="en-US" altLang="ja-JP" sz="1200" dirty="0">
                <a:latin typeface="BIZ UDゴシック" panose="020B0400000000000000" pitchFamily="49" charset="-128"/>
                <a:ea typeface="BIZ UDゴシック" panose="020B0400000000000000" pitchFamily="49" charset="-128"/>
              </a:rPr>
              <a:t>5</a:t>
            </a:r>
            <a:r>
              <a:rPr lang="ja-JP" altLang="en-US" sz="1200" dirty="0">
                <a:latin typeface="BIZ UDゴシック" panose="020B0400000000000000" pitchFamily="49" charset="-128"/>
                <a:ea typeface="BIZ UDゴシック" panose="020B0400000000000000" pitchFamily="49" charset="-128"/>
              </a:rPr>
              <a:t>つです。　</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438026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913C-230D-284E-F9C6-4D6C2FD3CE5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236671D-DB12-003A-5008-1D64715A11E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CDFB2C8-9468-A7A4-A555-79214E25B186}"/>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バス通りにおける</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●建築物等の用途の制限は、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路面店でのショッピング等を楽しめる今の買い物空間を維持・継承するため、</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バス通りに面する建築物の１階は店舗等とします。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また、健全で良好な商業地を形成するため、馬券投票券販売所や性風俗関連特殊営業の用に供する施設は建築できないこととします。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●１階部の壁面の位置の制限 及び　壁面後退区域における工作物の設置の制限　は、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歩行者や自転車の通行空間を確保した安全で快適な歩行環境が形成された空間をつくるため、</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建築物の１階部分（高さ２</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以下）は道路から０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以上後退するとともに、</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壁面後退区域内には門、フェンス等の工作物等を設置できないこととします。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14723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2C6AC-42AF-674A-E299-33746B8DE60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EE0D439-C4B8-E2B9-64FB-879296F8F83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F028B7B-AE93-579C-B854-4D3180A45300}"/>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あと二つのルール案ですが、　この二つは基本的に、➀や➁の駅周辺商業エリアや➂栄通りと同じ内容です。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●建築物等の形態又は色彩の制限　として、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建築物等の色彩は原色を避け、周辺の環境と調和したものとします。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また、屋外広告物の形態、意匠、色彩は、周辺の街並みに配慮したものとし、腐食、破損しやすい材料を使用してはならないこととします。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●垣又はさくの構造の制限　として、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防災性の向上を図るため、道路に面して設けるコンクリートブロック塀等は築造できません。</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ただし、地盤面からの高さが０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６ｍ以下の部分についてはこの限りではありません。</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以上が、バス通りにおける具体的なルールの提案です。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97510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91FC0-0360-17C3-30CB-6DA1EA8905C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16DD2A9-2C4E-4654-45D1-1D4CEBCE162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664C9BA-86A7-915C-980F-D423EC9C154A}"/>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意見交換の</a:t>
            </a:r>
            <a:r>
              <a:rPr lang="en-US" altLang="ja-JP" sz="1200" dirty="0">
                <a:latin typeface="BIZ UDゴシック" panose="020B0400000000000000" pitchFamily="49" charset="-128"/>
                <a:ea typeface="BIZ UDゴシック" panose="020B0400000000000000" pitchFamily="49" charset="-128"/>
              </a:rPr>
              <a:t>2</a:t>
            </a:r>
            <a:r>
              <a:rPr lang="ja-JP" altLang="en-US" sz="1200" dirty="0">
                <a:latin typeface="BIZ UDゴシック" panose="020B0400000000000000" pitchFamily="49" charset="-128"/>
                <a:ea typeface="BIZ UDゴシック" panose="020B0400000000000000" pitchFamily="49" charset="-128"/>
              </a:rPr>
              <a:t>回目に入りたいと思います。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➃　栄通り</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⑤　バス通り</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の</a:t>
            </a:r>
            <a:r>
              <a:rPr lang="en-US" altLang="ja-JP" sz="1200" dirty="0">
                <a:latin typeface="BIZ UDゴシック" panose="020B0400000000000000" pitchFamily="49" charset="-128"/>
                <a:ea typeface="BIZ UDゴシック" panose="020B0400000000000000" pitchFamily="49" charset="-128"/>
              </a:rPr>
              <a:t>2</a:t>
            </a:r>
            <a:r>
              <a:rPr lang="ja-JP" altLang="en-US" sz="1200" dirty="0">
                <a:latin typeface="BIZ UDゴシック" panose="020B0400000000000000" pitchFamily="49" charset="-128"/>
                <a:ea typeface="BIZ UDゴシック" panose="020B0400000000000000" pitchFamily="49" charset="-128"/>
              </a:rPr>
              <a:t>つの通りについてです。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それでは進行役　意見交換の進行を　お願いします。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04954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DB386-EEAD-BDDB-6DD2-2D377A60FAE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D75EBA-2999-94A6-4DB9-4F6D5C1602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776B209-91E4-6A89-724E-E8CDAA0A47C6}"/>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それでは</a:t>
            </a:r>
            <a:r>
              <a:rPr lang="en-US" altLang="ja-JP" sz="1200" dirty="0">
                <a:latin typeface="BIZ UDゴシック" panose="020B0400000000000000" pitchFamily="49" charset="-128"/>
                <a:ea typeface="BIZ UDゴシック" panose="020B0400000000000000" pitchFamily="49" charset="-128"/>
              </a:rPr>
              <a:t>3</a:t>
            </a:r>
            <a:r>
              <a:rPr lang="ja-JP" altLang="en-US" sz="1200" dirty="0">
                <a:latin typeface="BIZ UDゴシック" panose="020B0400000000000000" pitchFamily="49" charset="-128"/>
                <a:ea typeface="BIZ UDゴシック" panose="020B0400000000000000" pitchFamily="49" charset="-128"/>
              </a:rPr>
              <a:t>回目の説明に入ります。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⑥として、国道２４６号沿道（駅直近以外）商業エリアのビジョン　ですが、</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現状の街並みを踏まえつつ、国道２４６号沿道では歩行者が　</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安全で快適に通行できる歩行空間を確保するとともに、</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沿道建物の不燃化・耐震化により防災機能を強化する、としました。</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具体的なルール案の項目は、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・建築物等の用途（１階店舗等、性風俗営業等）の制限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・１階部の壁面の位置の制限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・壁面後退区域における工作物の設置の制限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・建築物等の形態又は色彩の制限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・垣又はさくの構造の制限　　の</a:t>
            </a:r>
            <a:r>
              <a:rPr lang="en-US" altLang="ja-JP" sz="1200" dirty="0">
                <a:latin typeface="BIZ UDゴシック" panose="020B0400000000000000" pitchFamily="49" charset="-128"/>
                <a:ea typeface="BIZ UDゴシック" panose="020B0400000000000000" pitchFamily="49" charset="-128"/>
              </a:rPr>
              <a:t>5</a:t>
            </a:r>
            <a:r>
              <a:rPr lang="ja-JP" altLang="en-US" sz="1200" dirty="0">
                <a:latin typeface="BIZ UDゴシック" panose="020B0400000000000000" pitchFamily="49" charset="-128"/>
                <a:ea typeface="BIZ UDゴシック" panose="020B0400000000000000" pitchFamily="49" charset="-128"/>
              </a:rPr>
              <a:t>つです。　　</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33100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73BFA-DD80-30BD-15C9-0CB3976F247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EE7B0D7-D94D-85DE-5F19-626C6F08FC8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3FDF09F-C809-3C79-4C01-4839BDD54941}"/>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●建築物等の用途の制限は、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現状の街並みを踏まえつつ、にぎわいある商業地とするため、</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国道２４６号に面する建築物の１階は店舗等とします。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また、健全で良好な商業地を形成するため、馬券投票券販売所や性風俗関連特殊営業の用に供する施設は建築できないこととします。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➀の駅直近の国道</a:t>
            </a:r>
            <a:r>
              <a:rPr lang="en-US" altLang="ja-JP" sz="1200" dirty="0">
                <a:latin typeface="BIZ UDゴシック" panose="020B0400000000000000" pitchFamily="49" charset="-128"/>
                <a:ea typeface="BIZ UDゴシック" panose="020B0400000000000000" pitchFamily="49" charset="-128"/>
              </a:rPr>
              <a:t>246</a:t>
            </a:r>
            <a:r>
              <a:rPr lang="ja-JP" altLang="en-US" sz="1200" dirty="0">
                <a:latin typeface="BIZ UDゴシック" panose="020B0400000000000000" pitchFamily="49" charset="-128"/>
                <a:ea typeface="BIZ UDゴシック" panose="020B0400000000000000" pitchFamily="49" charset="-128"/>
              </a:rPr>
              <a:t>号沿道商業エリアと同じ内容です。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●１階部の壁面の位置の制限 及び　壁面後退区域における工作物の設置の制限　については、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国道２４６号に沿って安全で快適な歩行環境の確保するため、</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建築物の１階部分（高さ２</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以下）は国道２４６号の歩道から０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以上後退するとともに、</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壁面後退区域内には門、フェンス等の工作物等を設置できないこととします。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➀駅直近の国道</a:t>
            </a:r>
            <a:r>
              <a:rPr lang="en-US" altLang="ja-JP" sz="1200" dirty="0">
                <a:latin typeface="BIZ UDゴシック" panose="020B0400000000000000" pitchFamily="49" charset="-128"/>
                <a:ea typeface="BIZ UDゴシック" panose="020B0400000000000000" pitchFamily="49" charset="-128"/>
              </a:rPr>
              <a:t>246</a:t>
            </a:r>
            <a:r>
              <a:rPr lang="ja-JP" altLang="en-US" sz="1200" dirty="0">
                <a:latin typeface="BIZ UDゴシック" panose="020B0400000000000000" pitchFamily="49" charset="-128"/>
                <a:ea typeface="BIZ UDゴシック" panose="020B0400000000000000" pitchFamily="49" charset="-128"/>
              </a:rPr>
              <a:t>号沿道商業エリアの壁面後退距離は</a:t>
            </a:r>
            <a:r>
              <a:rPr lang="en-US" altLang="ja-JP" sz="1200" dirty="0">
                <a:latin typeface="BIZ UDゴシック" panose="020B0400000000000000" pitchFamily="49" charset="-128"/>
                <a:ea typeface="BIZ UDゴシック" panose="020B0400000000000000" pitchFamily="49" charset="-128"/>
              </a:rPr>
              <a:t>1.0m</a:t>
            </a:r>
            <a:r>
              <a:rPr lang="ja-JP" altLang="en-US" sz="1200" dirty="0">
                <a:latin typeface="BIZ UDゴシック" panose="020B0400000000000000" pitchFamily="49" charset="-128"/>
                <a:ea typeface="BIZ UDゴシック" panose="020B0400000000000000" pitchFamily="49" charset="-128"/>
              </a:rPr>
              <a:t>ですが、⑥の駅直近以外は</a:t>
            </a:r>
            <a:r>
              <a:rPr lang="en-US" altLang="ja-JP" sz="1200" dirty="0">
                <a:latin typeface="BIZ UDゴシック" panose="020B0400000000000000" pitchFamily="49" charset="-128"/>
                <a:ea typeface="BIZ UDゴシック" panose="020B0400000000000000" pitchFamily="49" charset="-128"/>
              </a:rPr>
              <a:t>0.5m</a:t>
            </a:r>
            <a:r>
              <a:rPr lang="ja-JP" altLang="en-US" sz="1200" dirty="0">
                <a:latin typeface="BIZ UDゴシック" panose="020B0400000000000000" pitchFamily="49" charset="-128"/>
                <a:ea typeface="BIZ UDゴシック" panose="020B0400000000000000" pitchFamily="49" charset="-128"/>
              </a:rPr>
              <a:t>にしているということです。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09611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56716-CFEA-7EBA-A83A-B12B099D03E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706329F-3369-0F93-7816-832D5AFBA1E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D10F72F-0900-979C-BEEA-59704FF9233C}"/>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あと二つのルール案ですが、　この二つは基本的に、➀駅直近の国道</a:t>
            </a:r>
            <a:r>
              <a:rPr lang="en-US" altLang="ja-JP" sz="1200" dirty="0">
                <a:latin typeface="BIZ UDゴシック" panose="020B0400000000000000" pitchFamily="49" charset="-128"/>
                <a:ea typeface="BIZ UDゴシック" panose="020B0400000000000000" pitchFamily="49" charset="-128"/>
              </a:rPr>
              <a:t>246</a:t>
            </a:r>
            <a:r>
              <a:rPr lang="ja-JP" altLang="en-US" sz="1200" dirty="0">
                <a:latin typeface="BIZ UDゴシック" panose="020B0400000000000000" pitchFamily="49" charset="-128"/>
                <a:ea typeface="BIZ UDゴシック" panose="020B0400000000000000" pitchFamily="49" charset="-128"/>
              </a:rPr>
              <a:t>号沿いや➁駅周辺商業エリア、➂栄通り、➃バス通りと同じ内容です。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en-US" altLang="ja-JP" sz="1200" dirty="0">
                <a:solidFill>
                  <a:srgbClr val="FF0000"/>
                </a:solidFill>
                <a:highlight>
                  <a:srgbClr val="FFFF00"/>
                </a:highlight>
                <a:latin typeface="BIZ UDゴシック" panose="020B0400000000000000" pitchFamily="49" charset="-128"/>
                <a:ea typeface="BIZ UDゴシック" panose="020B0400000000000000" pitchFamily="49" charset="-128"/>
              </a:rPr>
              <a:t>〔</a:t>
            </a:r>
            <a:r>
              <a:rPr lang="ja-JP" altLang="en-US" sz="1200" dirty="0">
                <a:solidFill>
                  <a:srgbClr val="FF0000"/>
                </a:solidFill>
                <a:highlight>
                  <a:srgbClr val="FFFF00"/>
                </a:highlight>
                <a:latin typeface="BIZ UDゴシック" panose="020B0400000000000000" pitchFamily="49" charset="-128"/>
                <a:ea typeface="BIZ UDゴシック" panose="020B0400000000000000" pitchFamily="49" charset="-128"/>
              </a:rPr>
              <a:t>時間によっては省略</a:t>
            </a:r>
            <a:r>
              <a:rPr lang="en-US" altLang="ja-JP" sz="1200" dirty="0">
                <a:solidFill>
                  <a:srgbClr val="FF0000"/>
                </a:solidFill>
                <a:highlight>
                  <a:srgbClr val="FFFF00"/>
                </a:highlight>
                <a:latin typeface="BIZ UDゴシック" panose="020B0400000000000000" pitchFamily="49" charset="-128"/>
                <a:ea typeface="BIZ UDゴシック" panose="020B0400000000000000" pitchFamily="49" charset="-128"/>
              </a:rPr>
              <a:t>?〕</a:t>
            </a:r>
            <a:endParaRPr lang="ja-JP" altLang="en-US" sz="1200" dirty="0">
              <a:solidFill>
                <a:srgbClr val="FF0000"/>
              </a:solidFill>
              <a:highlight>
                <a:srgbClr val="FFFF00"/>
              </a:highlight>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●建築物等の形態又は色彩の制限　として、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建築物等の色彩は原色を避け、周辺の環境と調和したものとします。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また、屋外広告物の形態、意匠、色彩は、周辺の街並みに配慮したものとし、腐食、破損しやすい材料を使用してはならないこととします。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●垣又はさくの構造の制限　として、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防災性の向上を図るため、道路に面して設けるコンクリートブロック塀等は築造できません。</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ただし、地盤面からの高さが０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６ｍ以下の部分についてはこの限りではありません。</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以上が、バス通りにおける具体的なルールの提案です。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435767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DB386-EEAD-BDDB-6DD2-2D377A60FAE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D75EBA-2999-94A6-4DB9-4F6D5C1602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776B209-91E4-6A89-724E-E8CDAA0A47C6}"/>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次に、　⑦駅から少し離れたの商業エリアのビジョン　ですが、</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現状の街並みを踏まえつつ、国道２４６号後背地の住宅エリアの住環境に配慮しながら、</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通行する人々に安全な道路環境が整った街並み　をつくるとしました。</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具体的なルール案の項目は、　</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・建築物等の用途（性風俗営業等）の制限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・建築物の敷地面積の最低限度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・建築物等の高さの最高限度の制限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・隣接地からの壁面の位置の制限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・建築物等の形態又は色彩の制限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・垣又はさくの構造の制限　　　の</a:t>
            </a:r>
            <a:r>
              <a:rPr lang="en-US" altLang="ja-JP" sz="1200" dirty="0">
                <a:latin typeface="BIZ UDゴシック" panose="020B0400000000000000" pitchFamily="49" charset="-128"/>
                <a:ea typeface="BIZ UDゴシック" panose="020B0400000000000000" pitchFamily="49" charset="-128"/>
              </a:rPr>
              <a:t>6</a:t>
            </a:r>
            <a:r>
              <a:rPr lang="ja-JP" altLang="en-US" sz="1200" dirty="0">
                <a:latin typeface="BIZ UDゴシック" panose="020B0400000000000000" pitchFamily="49" charset="-128"/>
                <a:ea typeface="BIZ UDゴシック" panose="020B0400000000000000" pitchFamily="49" charset="-128"/>
              </a:rPr>
              <a:t>つです。　　</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91208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スライドは、街づくり通信の第１２号でみなさまにご案内しました、三軒茶屋一丁目地区の将来ビジョン　をカラーでお示ししたものです。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地区全体の将来ビジョンとして、</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ja-JP"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三軒茶屋駅周辺の活力とにぎわいに溢れた魅力ある商業環境と、安全で災害に強く、誰もが住みやすい良好な住環境を併せ持った街並みを目指す</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としてみました。</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●商業エリア・各通り別には、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地区のにぎわいを生み出す栄通りを中心に、回遊性のある歩行者中心の安全・快適な道路環境や、住環境との調和に配慮した魅力ある商業空間を形成し、商業エリア全体のにぎわいや交流を創出する街並み</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●栄通り、国道</a:t>
            </a:r>
            <a:r>
              <a:rPr lang="en-US" altLang="ja-JP" sz="1200" b="0" dirty="0">
                <a:solidFill>
                  <a:schemeClr val="tx1"/>
                </a:solidFill>
                <a:latin typeface="BIZ UDPゴシック" panose="020B0400000000000000" pitchFamily="50" charset="-128"/>
                <a:ea typeface="BIZ UDPゴシック" panose="020B0400000000000000" pitchFamily="50" charset="-128"/>
              </a:rPr>
              <a:t>246</a:t>
            </a:r>
            <a:r>
              <a:rPr lang="ja-JP" altLang="en-US" sz="1200" b="0" dirty="0">
                <a:solidFill>
                  <a:schemeClr val="tx1"/>
                </a:solidFill>
                <a:latin typeface="BIZ UDPゴシック" panose="020B0400000000000000" pitchFamily="50" charset="-128"/>
                <a:ea typeface="BIZ UDPゴシック" panose="020B0400000000000000" pitchFamily="50" charset="-128"/>
              </a:rPr>
              <a:t>号、バス通りを位置付けたにぎわいの軸については、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駅周辺の回遊性や滞在性の向上に資する地区の主要な道路として、魅力ある店舗が建ち並び、安全で快適な歩行環境・買い物環境を備えた、地区のにぎわいの中心となる軸（通り）としました。</a:t>
            </a:r>
          </a:p>
          <a:p>
            <a:pPr algn="l">
              <a:buNone/>
            </a:pPr>
            <a:r>
              <a:rPr lang="ja-JP" altLang="en-US"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●また、栄通り、国道</a:t>
            </a:r>
            <a:r>
              <a:rPr lang="en-US" altLang="ja-JP"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246</a:t>
            </a:r>
            <a:r>
              <a:rPr lang="ja-JP" altLang="en-US"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号、バス通りを繋いでいる道路を「にぎわいを繋ぐ通り」として位置づけました。</a:t>
            </a:r>
          </a:p>
          <a:p>
            <a:pPr algn="l">
              <a:buNone/>
            </a:pPr>
            <a:r>
              <a:rPr lang="ja-JP" altLang="en-US"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●薄い緑色の</a:t>
            </a:r>
            <a:r>
              <a:rPr lang="ja-JP" altLang="ja-JP"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住宅エリア</a:t>
            </a:r>
            <a:r>
              <a:rPr lang="ja-JP" altLang="en-US"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は、</a:t>
            </a:r>
            <a:endParaRPr lang="en-US" altLang="ja-JP"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l">
              <a:buNone/>
            </a:pPr>
            <a:r>
              <a:rPr lang="ja-JP" altLang="ja-JP" sz="1200" b="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現状の街並みを踏まえつつ、通行する人々に安全な道路環境を備え、不燃化された低中層建築物による建て詰まりがなくゆとりある緑豊かな街並み</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（クリック）</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63563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1DAE4-3D2D-43A5-BEBD-FFE1B05DA96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EDDD922-D3C8-B13C-7670-B5E74BC04E5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7232E19-2F03-E430-E086-49E0E5A08108}"/>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駅から少し離れた商業エリアにおける</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●建築物等の用途（性風俗営業等）の制限は、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健全な商業地の形成とともに、良好な市街地環境を形成するため、馬券投票券販売所や性風俗関連特殊営業の用に供する施設は建築できないこととします。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●建築物の敷地面積の最低限度は、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敷地の細分化を防止し、良好な市街地環境を形成するため、敷地面積の最低限度を６０㎡とします。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ただし、決定告示日において</a:t>
            </a:r>
            <a:r>
              <a:rPr lang="en-US" altLang="ja-JP" sz="1200" dirty="0">
                <a:latin typeface="BIZ UDゴシック" panose="020B0400000000000000" pitchFamily="49" charset="-128"/>
                <a:ea typeface="BIZ UDゴシック" panose="020B0400000000000000" pitchFamily="49" charset="-128"/>
              </a:rPr>
              <a:t>60</a:t>
            </a:r>
            <a:r>
              <a:rPr lang="ja-JP" altLang="en-US" sz="1200" dirty="0">
                <a:latin typeface="BIZ UDゴシック" panose="020B0400000000000000" pitchFamily="49" charset="-128"/>
                <a:ea typeface="BIZ UDゴシック" panose="020B0400000000000000" pitchFamily="49" charset="-128"/>
              </a:rPr>
              <a:t>㎡未満の敷地等についてはその限りではないありません。として、このルールの適用をしないことになります。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3350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A4390-76CA-7411-BB64-468C637BBBA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035868-9795-3ECF-6A59-C73B2BEEDD9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571910E-B87D-D8F2-4C5C-4C2C7DB2EC5F}"/>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国道２４６号後背地の住宅エリアの住環境に配慮するため、</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●建築物等の高さの最高限度の制限として、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建築物の高さの最高限度を２８</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（８～９階程度）までとします。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建て詰まりのない住商複合市街地の環境を形成するため、</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●敷地の規模に応じて、隣地境界線からの壁面後退距離を定めます。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・５００㎡未満の敷地に建築する建築物は０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５ｍ以上</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・５００㎡以上の敷地に建築する建築物は１</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０ｍ以上</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244668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B8ED3-CCD9-8A87-61C2-B9E92384460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6115FC-3E8E-38EB-ED1F-8B6A7659AFF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E9BFF6A-58C2-B2A6-54F3-C95E1751BB2B}"/>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駅から少し離れた商業エリアのあと二つのルール案ですが、　この二つは基本的に、➀や⑥の国道</a:t>
            </a:r>
            <a:r>
              <a:rPr lang="en-US" altLang="ja-JP" sz="1200" dirty="0">
                <a:latin typeface="BIZ UDゴシック" panose="020B0400000000000000" pitchFamily="49" charset="-128"/>
                <a:ea typeface="BIZ UDゴシック" panose="020B0400000000000000" pitchFamily="49" charset="-128"/>
              </a:rPr>
              <a:t>246</a:t>
            </a:r>
            <a:r>
              <a:rPr lang="ja-JP" altLang="en-US" sz="1200" dirty="0">
                <a:latin typeface="BIZ UDゴシック" panose="020B0400000000000000" pitchFamily="49" charset="-128"/>
                <a:ea typeface="BIZ UDゴシック" panose="020B0400000000000000" pitchFamily="49" charset="-128"/>
              </a:rPr>
              <a:t>号沿いや➁駅周辺商業エリア、➂栄通り、➃バス通りと同じ内容です。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時間によっては省略</a:t>
            </a:r>
            <a:r>
              <a:rPr lang="en-US" altLang="ja-JP" sz="1200" dirty="0">
                <a:latin typeface="BIZ UDゴシック" panose="020B0400000000000000" pitchFamily="49" charset="-128"/>
                <a:ea typeface="BIZ UDゴシック" panose="020B0400000000000000" pitchFamily="49" charset="-128"/>
              </a:rPr>
              <a:t>?〕</a:t>
            </a:r>
          </a:p>
          <a:p>
            <a:pPr marL="0" marR="0" lvl="0" indent="0" algn="l" defTabSz="914253" rtl="0" eaLnBrk="1" fontAlgn="auto" latinLnBrk="0" hangingPunct="1">
              <a:lnSpc>
                <a:spcPct val="100000"/>
              </a:lnSpc>
              <a:spcBef>
                <a:spcPts val="0"/>
              </a:spcBef>
              <a:spcAft>
                <a:spcPts val="0"/>
              </a:spcAft>
              <a:buClrTx/>
              <a:buSzTx/>
              <a:buFontTx/>
              <a:buNone/>
              <a:tabLst/>
              <a:defRPr/>
            </a:pP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建築物等の形態又は色彩の制限　として、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建築物等の色彩は原色を避け、周辺の環境と調和したものとします。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また、屋外広告物の形態、意匠、色彩は、周辺の街並みに配慮したものとし、腐食、破損しやすい材料を使用してはならないこととします。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●垣又はさくの構造の制限　として、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防災性の向上を図るため、道路に面して設けるコンクリートブロック塀等は築造できません。</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ただし、地盤面からの高さが０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６ｍ以下の部分についてはこの限りではありません。</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以上が、駅から少し離れた商業エリア　における具体的なルールの提案です。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007161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63917-FC24-E127-F5CA-5D3DB0A0484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C9B4602-2916-87D0-EEE4-7D5CF2A82C0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DC41061-31E7-5C45-3ED5-E9969FEE71BE}"/>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これで最後のエリアの説明となります。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⑧　住宅エリアのビジョン　ですが、</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現状の街並みを踏まえつつ、通行する人々に安全な道路環境を備え、</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不燃化された低中層建物による建て詰まりがなくゆとりのある緑豊かな街並み　をつくります。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具体的なルール案の項目は、　</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・建築物の敷地面積の最低限度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・隣接地からの壁面の位置の制限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・建築物等の高さの最高限度の制限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・建築物等の形態又は色彩の制限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・垣又はさくの構造の制限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・土地の利用に関する制限（敷地内緑化及び接道緑化）　の６つです。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961362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CDFDE-C087-3B61-DD38-B41A745B3A8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8757AD-FAAE-9A56-F33D-0AC318EF47F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8CD2ECA-C066-3881-5DEE-8AD0E9878FEE}"/>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●建築物の敷地面積の最低限度は、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敷地の細分化による密集した住宅市街地の発生を防止するとともに、</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ゆとりある住宅市街地環境を形成するため、敷地面積の最低限度を７０㎡とします。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ただし、決定告示日において７０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未満の敷地等についてはその限りではないありません。として、このルールの適用をしないことになります。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建て詰まりのない住商複合市街地の環境を形成するため、</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●敷地の規模に応じて、隣地境界線からの壁面後退距離を定めます。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・５００㎡未満の敷地に建築する建築物は０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５ｍ以上</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・５００㎡以上の敷地に建築する建築物は１</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０ｍ以上</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114966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A0046-2C23-EA13-19D9-6F8F74746F2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9300D6A-2C42-757F-3CB1-CE5882DFA40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0E3B42D-2317-EF93-72BD-E578AC33CE63}"/>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●低中層建築物が調和した良好な街並みを形成するため、</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都市計画で指定されている高さの最高限度である１９</a:t>
            </a:r>
            <a:r>
              <a:rPr lang="en-US" altLang="ja-JP" sz="1200" dirty="0">
                <a:latin typeface="BIZ UDゴシック" panose="020B0400000000000000" pitchFamily="49" charset="-128"/>
                <a:ea typeface="BIZ UDゴシック" panose="020B0400000000000000" pitchFamily="49" charset="-128"/>
              </a:rPr>
              <a:t>m</a:t>
            </a:r>
            <a:r>
              <a:rPr lang="ja-JP" altLang="en-US" sz="1200" dirty="0">
                <a:latin typeface="BIZ UDゴシック" panose="020B0400000000000000" pitchFamily="49" charset="-128"/>
                <a:ea typeface="BIZ UDゴシック" panose="020B0400000000000000" pitchFamily="49" charset="-128"/>
              </a:rPr>
              <a:t>（６階程度）を定めます。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時間によっては省略</a:t>
            </a:r>
            <a:r>
              <a:rPr lang="en-US" altLang="ja-JP" sz="1200" dirty="0">
                <a:latin typeface="BIZ UDゴシック" panose="020B0400000000000000" pitchFamily="49" charset="-128"/>
                <a:ea typeface="BIZ UDゴシック" panose="020B0400000000000000" pitchFamily="49" charset="-128"/>
              </a:rPr>
              <a:t>?〕</a:t>
            </a:r>
          </a:p>
          <a:p>
            <a:pPr marL="0" marR="0" lvl="0" indent="0" algn="l" defTabSz="914253" rtl="0" eaLnBrk="1" fontAlgn="auto" latinLnBrk="0" hangingPunct="1">
              <a:lnSpc>
                <a:spcPct val="100000"/>
              </a:lnSpc>
              <a:spcBef>
                <a:spcPts val="0"/>
              </a:spcBef>
              <a:spcAft>
                <a:spcPts val="0"/>
              </a:spcAft>
              <a:buClrTx/>
              <a:buSzTx/>
              <a:buFontTx/>
              <a:buNone/>
              <a:tabLst/>
              <a:defRPr/>
            </a:pP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建築物等の形態又は色彩の制限　として、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建築物等の色彩は原色を避け、周辺の環境と調和したものとします。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また、屋外広告物の形態、意匠、色彩は、周辺の街並みに配慮したものとし、腐食、破損しやすい材料を使用してはならないこととします。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160661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61FC0-58A4-8BE8-13CB-C579155EFB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177C1E0-DEBB-E204-5ECD-D85D91A1445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B354000-A541-329E-1DDC-605CB8CA33D6}"/>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●垣又はさくの構造の制限　として、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防災性の向上を図るため、道路に面して設けるコンクリートブロック塀等は築造できません。</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ただし、地盤面からの高さが０</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６ｍ以下の部分についてはこの限りではありません。</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このルール案は、住宅エリアだけですが、</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●緑豊かで良好な住環境の形成を図るため、</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世田谷区の緑の基本条例の届出の対象にならない敷地においては、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敷地内の緑化や、道路に面する側の緑化に努めることとします。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スライド右下の表は、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「緑化計画の届出対象外敷地における建築に伴う緑化誘導基準」です。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良好な環境を維持し、街のみどりを増やすために、「世田谷区みどりの基本条例」に基づき緑化を</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推進し、届出が義務化されていない面積１５０㎡未満の敷地についても</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敷地面積、建ぺい率に応じた基準に基づき緑化に努めるというものです。</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以上が、住宅エリアにおける具体的なルールの提案です。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999689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55BB5-2F8D-54A2-01E2-546BD133C12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E046164-B5F1-961F-E190-547BFB3AB67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85C4D44-A1C5-C099-2B56-02B7E55B284D}"/>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BIZ UDゴシック" panose="020B0400000000000000" pitchFamily="49" charset="-128"/>
                <a:ea typeface="BIZ UDゴシック" panose="020B0400000000000000" pitchFamily="49" charset="-128"/>
              </a:rPr>
              <a:t>それでは最後の意見交換（３回目）に入りたいと思います。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BIZ UDゴシック" panose="020B0400000000000000" pitchFamily="49" charset="-128"/>
                <a:ea typeface="BIZ UDゴシック" panose="020B0400000000000000" pitchFamily="49" charset="-128"/>
              </a:rPr>
              <a:t>⑥　国道２４６号沿道（駅直近以外）商業エリア</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BIZ UDゴシック" panose="020B0400000000000000" pitchFamily="49" charset="-128"/>
                <a:ea typeface="BIZ UDゴシック" panose="020B0400000000000000" pitchFamily="49" charset="-128"/>
              </a:rPr>
              <a:t>⑦　駅から少し離れた商業エリア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BIZ UDゴシック" panose="020B0400000000000000" pitchFamily="49" charset="-128"/>
                <a:ea typeface="BIZ UDゴシック" panose="020B0400000000000000" pitchFamily="49" charset="-128"/>
              </a:rPr>
              <a:t>⑧　住宅エリア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の３つのエリアについてです。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それでは進行役　意見交換の進行を　お願いします。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9284624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61FC0-58A4-8BE8-13CB-C579155EFB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177C1E0-DEBB-E204-5ECD-D85D91A1445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B354000-A541-329E-1DDC-605CB8CA33D6}"/>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最後に、地区全体に共通した検討中のルール案として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雨水流出抑制施設の設置について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と</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脱炭素の地域づくりについて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があります。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どのようなルールを提案するかにつきましては、次回の懇談会の場を考えておりますので、</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その時に、ご意見をいただければと思います。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よろしくお願いいたします。　</a:t>
            </a:r>
            <a:endParaRPr lang="en-US" altLang="ja-JP" sz="12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（クリック）</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086000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EA3E6-D588-9BCC-758F-D623252BD3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D97DD55-6550-F450-4333-C9E790CA715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526F047-E202-3C7E-7A82-937ACCCC8349}"/>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dirty="0">
                <a:latin typeface="BIZ UDゴシック" panose="020B0400000000000000" pitchFamily="49" charset="-128"/>
                <a:ea typeface="BIZ UDゴシック" panose="020B0400000000000000" pitchFamily="49" charset="-128"/>
              </a:rPr>
              <a:t>エリア及び通り沿いの「将来ビジョン」と「具体的なルール案」の提案</a:t>
            </a:r>
            <a:endParaRPr lang="en-US" altLang="ja-JP" sz="13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dirty="0">
                <a:latin typeface="BIZ UDゴシック" panose="020B0400000000000000" pitchFamily="49" charset="-128"/>
                <a:ea typeface="BIZ UDゴシック" panose="020B0400000000000000" pitchFamily="49" charset="-128"/>
              </a:rPr>
              <a:t>につきまして、説明と意見交換を終了させて頂きます。</a:t>
            </a:r>
            <a:endParaRPr lang="en-US" altLang="ja-JP" sz="13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3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dirty="0">
                <a:latin typeface="BIZ UDゴシック" panose="020B0400000000000000" pitchFamily="49" charset="-128"/>
                <a:ea typeface="BIZ UDゴシック" panose="020B0400000000000000" pitchFamily="49" charset="-128"/>
              </a:rPr>
              <a:t>ありがとうございました。</a:t>
            </a:r>
            <a:endParaRPr lang="en-US" altLang="ja-JP" sz="1300" dirty="0">
              <a:latin typeface="BIZ UDゴシック" panose="020B0400000000000000" pitchFamily="49" charset="-128"/>
              <a:ea typeface="BIZ UDゴシック" panose="020B0400000000000000" pitchFamily="49"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300" dirty="0">
                <a:latin typeface="BIZ UDゴシック" panose="020B0400000000000000" pitchFamily="49" charset="-128"/>
                <a:ea typeface="BIZ UDゴシック" panose="020B0400000000000000" pitchFamily="49" charset="-128"/>
              </a:rPr>
              <a:t>（クリック）</a:t>
            </a:r>
            <a:endParaRPr lang="en-US" altLang="ja-JP" sz="13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111024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それでは、ここから、</a:t>
            </a: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エリア及び通りの</a:t>
            </a:r>
            <a:r>
              <a:rPr lang="ja-JP" altLang="en-US" sz="1200" b="0" kern="100" dirty="0">
                <a:latin typeface="BIZ UDPゴシック" panose="020B0400000000000000" pitchFamily="50" charset="-128"/>
                <a:ea typeface="BIZ UDPゴシック" panose="020B0400000000000000" pitchFamily="50" charset="-128"/>
                <a:cs typeface="Times New Roman" panose="02020603050405020304" pitchFamily="18" charset="0"/>
              </a:rPr>
              <a:t>区分ごとに、将来ビジョンと、</a:t>
            </a:r>
            <a:r>
              <a:rPr lang="ja-JP" altLang="en-US" sz="1200" b="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具体的なルール案の説明に入っていきたいと思います。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説明の流れとしては、土地利用の特性に応じて８つあります</a:t>
            </a: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エリア及び通り</a:t>
            </a: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について、</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まずは、まずは大きく「三軒茶屋駅周辺 及び にぎわい軸の沿道」と「</a:t>
            </a:r>
            <a:r>
              <a:rPr lang="ja-JP" altLang="ja-JP" sz="1200" b="0" kern="100" dirty="0">
                <a:solidFill>
                  <a:srgbClr val="24406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にぎわい軸の沿道以外</a:t>
            </a: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」の２つにわけた上で、</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ひとつずつ、将来ビジョンと、具体的なルール案の項目を　ご説明してから、</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個々のエリアや通りの具体的なルール案の内容を提案させて頂きたいと思います。　</a:t>
            </a: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（クリック）</a:t>
            </a:r>
            <a:endParaRPr lang="en-US" altLang="ja-JP" sz="12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88789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➀として、</a:t>
            </a:r>
            <a:r>
              <a:rPr lang="ja-JP" altLang="ja-JP" sz="1200" b="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国道２４６号沿道</a:t>
            </a:r>
            <a:r>
              <a:rPr lang="ja-JP" altLang="en-US" sz="1200" b="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200" b="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駅直近</a:t>
            </a:r>
            <a:r>
              <a:rPr lang="ja-JP" altLang="en-US" sz="1200" b="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200" b="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商業エリア</a:t>
            </a:r>
            <a:r>
              <a:rPr lang="ja-JP" altLang="en-US" sz="1200" b="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のビジョン　ですが、</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現状の街並みを踏まえつつ、国道２４６号沿いで安全で快適な歩行環境や、</a:t>
            </a: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駅出入口付近の交差点待機者による混雑緩和に資する軒先空間などオープンスペースを確保するとともに、</a:t>
            </a: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沿道建物の不燃化・耐震化により防災機能を強化する、としました。</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具体的なルール案の項目は、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・建築物等の用途（１階店舗等、性風俗営業等）の制限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・１階部の壁面の位置の制限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・壁面後退区域における工作物の設置の制限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・建築物等の形態又は色彩の制限</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・垣又はさくの構造の制限　　の５つです。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それでは、ひとつずつ、ルールの具体的な内容のご説明に入ります。</a:t>
            </a: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（クリック）</a:t>
            </a: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91036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国道２４６号沿道（駅直近）商業エリアにおける</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●建築物等の用途の制限は、</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駅前にふさわしいにぎわいある商業地とするため、国道２４６号に面する建築物の１階は店舗等とします。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また、健全で良好な商業地を形成するため、馬券投票券販売所や性風俗関連特殊営業の用に供する施設は建築できないこととします。</a:t>
            </a: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スライド右上には、１階に居室のあるマンションや、ラブホテルを制限するイメージをイラストにしてみました。</a:t>
            </a: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つぎに、スライドの右下に断面図のイラストにしましたが、</a:t>
            </a: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●１階部の壁面の位置の制限 及び　壁面後退区域における工作物の設置の制限です。これは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国道２４６号に沿ってにぎわいの軸にふさわしい</a:t>
            </a:r>
            <a:r>
              <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安全で快適な歩行環境の確保や、</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駅出入口付近の混雑緩和に資するため、建築物の１階部分（高さ２．５</a:t>
            </a:r>
            <a:r>
              <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以下）は</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国道２４６号の歩道から１．０</a:t>
            </a:r>
            <a:r>
              <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以上後退するとともに、</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壁面後退区域内には門、フェンス等の工作物等を設置できないこととします。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（クリック）</a:t>
            </a: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775346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●次に、建築物等の形態又は色彩の制限　として、</a:t>
            </a:r>
            <a:endParaRPr lang="en-US" altLang="ja-JP" sz="1200" b="0" kern="1200" dirty="0">
              <a:effectLst/>
              <a:latin typeface="BIZ UDPゴシック" panose="020B0400000000000000" pitchFamily="50" charset="-128"/>
              <a:ea typeface="BIZ UDPゴシック" panose="020B0400000000000000" pitchFamily="50" charset="-128"/>
              <a:cs typeface="+mn-cs"/>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建築物等の色彩は原色を避け、周辺の環境と調和したものとします。</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また、屋外広告物の形態、意匠、色彩は、周辺の街並みに配慮したものとし、腐食、破損しやすい材料を使用してはならないこととします。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●最後に、</a:t>
            </a:r>
            <a:r>
              <a:rPr lang="ja-JP" altLang="en-US" sz="1200" b="0" kern="10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垣又はさくの構造の制限</a:t>
            </a: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として、</a:t>
            </a:r>
            <a:endParaRPr lang="en-US" altLang="ja-JP" sz="1200" b="0" kern="1200" dirty="0">
              <a:effectLst/>
              <a:latin typeface="BIZ UDPゴシック" panose="020B0400000000000000" pitchFamily="50" charset="-128"/>
              <a:ea typeface="BIZ UDPゴシック" panose="020B0400000000000000" pitchFamily="50" charset="-128"/>
              <a:cs typeface="+mn-cs"/>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防災性の向上を図るため、道路に面して設けるコンクリートブロック塀等は築造できません。</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ただし、地盤面からの高さが０．６ｍ以下の部分についてはこの限りではありません。</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b="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bg1"/>
                </a:solidFill>
                <a:latin typeface="BIZ UDPゴシック" panose="020B0400000000000000" pitchFamily="50" charset="-128"/>
                <a:ea typeface="BIZ UDPゴシック" panose="020B0400000000000000" pitchFamily="50" charset="-128"/>
              </a:rPr>
              <a:t>以上が、国道２４６号沿道（駅直近）商業エリアにおける具体的なルールの提案です。</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latin typeface="BIZ UDPゴシック" panose="020B0400000000000000" pitchFamily="50" charset="-128"/>
                <a:ea typeface="BIZ UDPゴシック" panose="020B0400000000000000" pitchFamily="50" charset="-128"/>
              </a:rPr>
              <a:t>（クリック）</a:t>
            </a:r>
            <a:endParaRPr lang="en-US" altLang="ja-JP" sz="12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16543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Pゴシック" panose="020B0400000000000000" pitchFamily="50" charset="-128"/>
                <a:ea typeface="BIZ UDPゴシック" panose="020B0400000000000000" pitchFamily="50" charset="-128"/>
              </a:rPr>
              <a:t>➁は</a:t>
            </a:r>
            <a:r>
              <a:rPr lang="ja-JP" altLang="en-US" sz="1200" b="0" dirty="0">
                <a:latin typeface="BIZ UDPゴシック" panose="020B0400000000000000" pitchFamily="50" charset="-128"/>
                <a:ea typeface="BIZ UDPゴシック" panose="020B0400000000000000" pitchFamily="50" charset="-128"/>
              </a:rPr>
              <a:t>、</a:t>
            </a:r>
            <a:r>
              <a:rPr lang="ja-JP" altLang="ja-JP" sz="1200" b="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駅</a:t>
            </a:r>
            <a:r>
              <a:rPr lang="ja-JP" altLang="en-US" sz="1200" b="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周辺の</a:t>
            </a:r>
            <a:r>
              <a:rPr lang="ja-JP" altLang="ja-JP" sz="1200" b="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商業エリア</a:t>
            </a:r>
            <a:r>
              <a:rPr lang="ja-JP" altLang="en-US" sz="1200" b="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のビジョン　</a:t>
            </a:r>
            <a:r>
              <a:rPr lang="ja-JP" altLang="en-US" sz="12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ですが、</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地区のにぎわいを生み出す栄通りを中心に、回遊性のある歩行者中心の安全・快適な道路環境や、</a:t>
            </a:r>
            <a:endParaRPr lang="en-US" altLang="ja-JP"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住環境との調和に配慮した魅力ある商業空間を形成し、にぎわいや交流を創出する街並み　をつくっていくというものです。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具体的なルール案の項目は、</a:t>
            </a:r>
          </a:p>
          <a:p>
            <a:pPr algn="just">
              <a:spcAft>
                <a:spcPts val="1200"/>
              </a:spcAft>
              <a:buNone/>
            </a:pPr>
            <a:r>
              <a:rPr lang="ja-JP" altLang="en-US" sz="1200" b="1"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2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建築物等の用途（性風俗営業等）の制限</a:t>
            </a:r>
            <a:endParaRPr lang="en-US" altLang="ja-JP" sz="12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spcAft>
                <a:spcPts val="1200"/>
              </a:spcAft>
              <a:buNone/>
            </a:pPr>
            <a:r>
              <a:rPr lang="ja-JP" altLang="en-US" sz="12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・建築物等の形態又は色彩の制限</a:t>
            </a:r>
            <a:endParaRPr lang="en-US" altLang="ja-JP" sz="12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spcAft>
                <a:spcPts val="1200"/>
              </a:spcAft>
              <a:buNone/>
            </a:pPr>
            <a:r>
              <a:rPr lang="ja-JP" altLang="en-US" sz="12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・垣又はさくの構造の制限　　の３つです。　　</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dirty="0">
                <a:latin typeface="BIZ UDPゴシック" panose="020B0400000000000000" pitchFamily="50" charset="-128"/>
                <a:ea typeface="BIZ UDPゴシック" panose="020B0400000000000000" pitchFamily="50" charset="-128"/>
              </a:rPr>
              <a:t>（クリック）</a:t>
            </a:r>
            <a:endParaRPr lang="en-US" altLang="ja-JP" sz="1200" dirty="0">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647993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365D8-836B-876F-BFC7-0439942C599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0052F61-07EF-4BE4-6911-FB5D8F89856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42F1B7C-4283-CE6A-59B4-6BCEC634CCD6}"/>
              </a:ext>
            </a:extLst>
          </p:cNvPr>
          <p:cNvSpPr>
            <a:spLocks noGrp="1"/>
          </p:cNvSpPr>
          <p:nvPr>
            <p:ph type="body" idx="1"/>
          </p:nvPr>
        </p:nvSpPr>
        <p:spPr/>
        <p:txBody>
          <a:bodyPr/>
          <a:lstStyle/>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駅周辺の商業エリアにおける</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●建築物等の用途の制限は、</a:t>
            </a: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健全な商業地</a:t>
            </a: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の</a:t>
            </a: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形成</a:t>
            </a: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とともに、良好な市街地環境を形成する</a:t>
            </a:r>
            <a:r>
              <a:rPr lang="ja-JP"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ため、馬券投票券販売所や性風俗関連特殊営業の用に供する施設は建築できないこととします。</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●建築物等の形態又は色彩の制限</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これは、➀の国道</a:t>
            </a:r>
            <a:r>
              <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246</a:t>
            </a: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号線沿道（駅直近）商業エリアにおける具体的なルールと同じです。</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建築物等の色彩は原色を避け、周辺の環境と調和したものとします。</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また、屋外広告物の形態、意匠、色彩は、周辺の街並みに配慮したものとし、</a:t>
            </a:r>
            <a:endParaRPr lang="en-US" altLang="ja-JP"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腐食、破損しやすい材料を使用してはならないこととします。</a:t>
            </a:r>
          </a:p>
          <a:p>
            <a:pPr marL="0" marR="0" lvl="0" indent="0" algn="l" defTabSz="914253"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BIZ UDPゴシック" panose="020B0400000000000000" pitchFamily="50" charset="-128"/>
                <a:ea typeface="BIZ UDPゴシック" panose="020B0400000000000000" pitchFamily="50" charset="-128"/>
              </a:rPr>
              <a:t>（クリック）</a:t>
            </a:r>
            <a:endParaRPr lang="en-US" altLang="ja-JP" sz="12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253" rtl="0" eaLnBrk="1" fontAlgn="auto" latinLnBrk="0" hangingPunct="1">
              <a:lnSpc>
                <a:spcPct val="100000"/>
              </a:lnSpc>
              <a:spcBef>
                <a:spcPts val="0"/>
              </a:spcBef>
              <a:spcAft>
                <a:spcPts val="0"/>
              </a:spcAft>
              <a:buClrTx/>
              <a:buSzTx/>
              <a:buFontTx/>
              <a:buNone/>
              <a:tabLst/>
              <a:defRPr/>
            </a:pPr>
            <a:endParaRPr lang="ja-JP" altLang="en-US" sz="12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74994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FF3D61-0E54-48E2-9F72-92DAC9136F0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714E876-68A0-4645-991F-BF4C2A374A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FD22525-4733-4F71-BD61-DD53DE96EECA}"/>
              </a:ext>
            </a:extLst>
          </p:cNvPr>
          <p:cNvSpPr>
            <a:spLocks noGrp="1"/>
          </p:cNvSpPr>
          <p:nvPr>
            <p:ph type="dt" sz="half" idx="10"/>
          </p:nvPr>
        </p:nvSpPr>
        <p:spPr/>
        <p:txBody>
          <a:bodyPr/>
          <a:lstStyle/>
          <a:p>
            <a:fld id="{BDABC37D-FDCE-4B7B-B5FE-9397F014D015}" type="datetime1">
              <a:rPr kumimoji="1" lang="ja-JP" altLang="en-US" smtClean="0"/>
              <a:t>2026/3/17</a:t>
            </a:fld>
            <a:endParaRPr kumimoji="1" lang="ja-JP" altLang="en-US"/>
          </a:p>
        </p:txBody>
      </p:sp>
      <p:sp>
        <p:nvSpPr>
          <p:cNvPr id="5" name="フッター プレースホルダー 4">
            <a:extLst>
              <a:ext uri="{FF2B5EF4-FFF2-40B4-BE49-F238E27FC236}">
                <a16:creationId xmlns:a16="http://schemas.microsoft.com/office/drawing/2014/main" id="{5618BF5F-4230-4E4B-B640-EB51D4879099}"/>
              </a:ext>
            </a:extLst>
          </p:cNvPr>
          <p:cNvSpPr>
            <a:spLocks noGrp="1"/>
          </p:cNvSpPr>
          <p:nvPr>
            <p:ph type="ftr" sz="quarter" idx="11"/>
          </p:nvPr>
        </p:nvSpPr>
        <p:spPr/>
        <p:txBody>
          <a:bodyPr/>
          <a:lstStyle/>
          <a:p>
            <a:r>
              <a:rPr kumimoji="1" lang="ja-JP" altLang="en-US"/>
              <a:t>１</a:t>
            </a:r>
          </a:p>
        </p:txBody>
      </p:sp>
      <p:sp>
        <p:nvSpPr>
          <p:cNvPr id="6" name="スライド番号プレースホルダー 5">
            <a:extLst>
              <a:ext uri="{FF2B5EF4-FFF2-40B4-BE49-F238E27FC236}">
                <a16:creationId xmlns:a16="http://schemas.microsoft.com/office/drawing/2014/main" id="{F01750F7-5D5A-493B-AC29-50CE08C7C117}"/>
              </a:ext>
            </a:extLst>
          </p:cNvPr>
          <p:cNvSpPr>
            <a:spLocks noGrp="1"/>
          </p:cNvSpPr>
          <p:nvPr>
            <p:ph type="sldNum" sz="quarter" idx="12"/>
          </p:nvPr>
        </p:nvSpPr>
        <p:spPr/>
        <p:txBody>
          <a:bodyPr/>
          <a:lstStyle/>
          <a:p>
            <a:fld id="{BB4348C9-A7DC-46EA-A217-75ECBE2ADFA7}" type="slidenum">
              <a:rPr kumimoji="1" lang="ja-JP" altLang="en-US" smtClean="0"/>
              <a:t>‹#›</a:t>
            </a:fld>
            <a:endParaRPr kumimoji="1" lang="ja-JP" altLang="en-US"/>
          </a:p>
        </p:txBody>
      </p:sp>
    </p:spTree>
    <p:extLst>
      <p:ext uri="{BB962C8B-B14F-4D97-AF65-F5344CB8AC3E}">
        <p14:creationId xmlns:p14="http://schemas.microsoft.com/office/powerpoint/2010/main" val="484953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31EE5C-61E6-4805-9332-675EB306243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7F04DDC-DCC4-4289-A7F5-F26B6116773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F9CEC5-731D-4430-8C20-915CDDC40EA2}"/>
              </a:ext>
            </a:extLst>
          </p:cNvPr>
          <p:cNvSpPr>
            <a:spLocks noGrp="1"/>
          </p:cNvSpPr>
          <p:nvPr>
            <p:ph type="dt" sz="half" idx="10"/>
          </p:nvPr>
        </p:nvSpPr>
        <p:spPr/>
        <p:txBody>
          <a:bodyPr/>
          <a:lstStyle/>
          <a:p>
            <a:fld id="{960C508E-8259-4635-B3B3-7BBA38EFE724}" type="datetime1">
              <a:rPr kumimoji="1" lang="ja-JP" altLang="en-US" smtClean="0"/>
              <a:t>2026/3/17</a:t>
            </a:fld>
            <a:endParaRPr kumimoji="1" lang="ja-JP" altLang="en-US"/>
          </a:p>
        </p:txBody>
      </p:sp>
      <p:sp>
        <p:nvSpPr>
          <p:cNvPr id="5" name="フッター プレースホルダー 4">
            <a:extLst>
              <a:ext uri="{FF2B5EF4-FFF2-40B4-BE49-F238E27FC236}">
                <a16:creationId xmlns:a16="http://schemas.microsoft.com/office/drawing/2014/main" id="{3992A0CA-5BAA-4863-8952-452A85A4F7F6}"/>
              </a:ext>
            </a:extLst>
          </p:cNvPr>
          <p:cNvSpPr>
            <a:spLocks noGrp="1"/>
          </p:cNvSpPr>
          <p:nvPr>
            <p:ph type="ftr" sz="quarter" idx="11"/>
          </p:nvPr>
        </p:nvSpPr>
        <p:spPr/>
        <p:txBody>
          <a:bodyPr/>
          <a:lstStyle/>
          <a:p>
            <a:r>
              <a:rPr kumimoji="1" lang="ja-JP" altLang="en-US"/>
              <a:t>１</a:t>
            </a:r>
          </a:p>
        </p:txBody>
      </p:sp>
      <p:sp>
        <p:nvSpPr>
          <p:cNvPr id="6" name="スライド番号プレースホルダー 5">
            <a:extLst>
              <a:ext uri="{FF2B5EF4-FFF2-40B4-BE49-F238E27FC236}">
                <a16:creationId xmlns:a16="http://schemas.microsoft.com/office/drawing/2014/main" id="{1BFC8BAE-9F06-480A-9613-2A65C0468F72}"/>
              </a:ext>
            </a:extLst>
          </p:cNvPr>
          <p:cNvSpPr>
            <a:spLocks noGrp="1"/>
          </p:cNvSpPr>
          <p:nvPr>
            <p:ph type="sldNum" sz="quarter" idx="12"/>
          </p:nvPr>
        </p:nvSpPr>
        <p:spPr/>
        <p:txBody>
          <a:bodyPr/>
          <a:lstStyle/>
          <a:p>
            <a:fld id="{BB4348C9-A7DC-46EA-A217-75ECBE2ADFA7}" type="slidenum">
              <a:rPr kumimoji="1" lang="ja-JP" altLang="en-US" smtClean="0"/>
              <a:t>‹#›</a:t>
            </a:fld>
            <a:endParaRPr kumimoji="1" lang="ja-JP" altLang="en-US"/>
          </a:p>
        </p:txBody>
      </p:sp>
    </p:spTree>
    <p:extLst>
      <p:ext uri="{BB962C8B-B14F-4D97-AF65-F5344CB8AC3E}">
        <p14:creationId xmlns:p14="http://schemas.microsoft.com/office/powerpoint/2010/main" val="454525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4D72D0C-EB11-4D0F-A65A-7499E0C6CC0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FB3E64B-5CB6-4369-A486-89288B19E23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1457E97-A0C3-484B-9A3A-5AA450F9BCCF}"/>
              </a:ext>
            </a:extLst>
          </p:cNvPr>
          <p:cNvSpPr>
            <a:spLocks noGrp="1"/>
          </p:cNvSpPr>
          <p:nvPr>
            <p:ph type="dt" sz="half" idx="10"/>
          </p:nvPr>
        </p:nvSpPr>
        <p:spPr/>
        <p:txBody>
          <a:bodyPr/>
          <a:lstStyle/>
          <a:p>
            <a:fld id="{E6E9C3FD-D632-4989-9574-7810B6E4A8FC}" type="datetime1">
              <a:rPr kumimoji="1" lang="ja-JP" altLang="en-US" smtClean="0"/>
              <a:t>2026/3/17</a:t>
            </a:fld>
            <a:endParaRPr kumimoji="1" lang="ja-JP" altLang="en-US"/>
          </a:p>
        </p:txBody>
      </p:sp>
      <p:sp>
        <p:nvSpPr>
          <p:cNvPr id="5" name="フッター プレースホルダー 4">
            <a:extLst>
              <a:ext uri="{FF2B5EF4-FFF2-40B4-BE49-F238E27FC236}">
                <a16:creationId xmlns:a16="http://schemas.microsoft.com/office/drawing/2014/main" id="{139A8B77-FDC6-479B-9260-BD22DCA9E7F7}"/>
              </a:ext>
            </a:extLst>
          </p:cNvPr>
          <p:cNvSpPr>
            <a:spLocks noGrp="1"/>
          </p:cNvSpPr>
          <p:nvPr>
            <p:ph type="ftr" sz="quarter" idx="11"/>
          </p:nvPr>
        </p:nvSpPr>
        <p:spPr/>
        <p:txBody>
          <a:bodyPr/>
          <a:lstStyle/>
          <a:p>
            <a:r>
              <a:rPr kumimoji="1" lang="ja-JP" altLang="en-US"/>
              <a:t>１</a:t>
            </a:r>
          </a:p>
        </p:txBody>
      </p:sp>
      <p:sp>
        <p:nvSpPr>
          <p:cNvPr id="6" name="スライド番号プレースホルダー 5">
            <a:extLst>
              <a:ext uri="{FF2B5EF4-FFF2-40B4-BE49-F238E27FC236}">
                <a16:creationId xmlns:a16="http://schemas.microsoft.com/office/drawing/2014/main" id="{44E2E588-F848-438A-A79B-37447A2B9710}"/>
              </a:ext>
            </a:extLst>
          </p:cNvPr>
          <p:cNvSpPr>
            <a:spLocks noGrp="1"/>
          </p:cNvSpPr>
          <p:nvPr>
            <p:ph type="sldNum" sz="quarter" idx="12"/>
          </p:nvPr>
        </p:nvSpPr>
        <p:spPr/>
        <p:txBody>
          <a:bodyPr/>
          <a:lstStyle/>
          <a:p>
            <a:fld id="{BB4348C9-A7DC-46EA-A217-75ECBE2ADFA7}" type="slidenum">
              <a:rPr kumimoji="1" lang="ja-JP" altLang="en-US" smtClean="0"/>
              <a:t>‹#›</a:t>
            </a:fld>
            <a:endParaRPr kumimoji="1" lang="ja-JP" altLang="en-US"/>
          </a:p>
        </p:txBody>
      </p:sp>
    </p:spTree>
    <p:extLst>
      <p:ext uri="{BB962C8B-B14F-4D97-AF65-F5344CB8AC3E}">
        <p14:creationId xmlns:p14="http://schemas.microsoft.com/office/powerpoint/2010/main" val="622494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B1A7CF-EA1B-4009-851B-F7840D7E2B7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065FB6E-A99C-4B15-B5A3-A45CD0FE38E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B31EC4A-9BE2-4591-9166-0B0B1C5D1299}"/>
              </a:ext>
            </a:extLst>
          </p:cNvPr>
          <p:cNvSpPr>
            <a:spLocks noGrp="1"/>
          </p:cNvSpPr>
          <p:nvPr>
            <p:ph type="dt" sz="half" idx="10"/>
          </p:nvPr>
        </p:nvSpPr>
        <p:spPr/>
        <p:txBody>
          <a:bodyPr/>
          <a:lstStyle/>
          <a:p>
            <a:fld id="{F40A1B0F-AB8B-47F3-9095-1B2537B2C801}" type="datetime1">
              <a:rPr kumimoji="1" lang="ja-JP" altLang="en-US" smtClean="0"/>
              <a:t>2026/3/17</a:t>
            </a:fld>
            <a:endParaRPr kumimoji="1" lang="ja-JP" altLang="en-US"/>
          </a:p>
        </p:txBody>
      </p:sp>
      <p:sp>
        <p:nvSpPr>
          <p:cNvPr id="5" name="フッター プレースホルダー 4">
            <a:extLst>
              <a:ext uri="{FF2B5EF4-FFF2-40B4-BE49-F238E27FC236}">
                <a16:creationId xmlns:a16="http://schemas.microsoft.com/office/drawing/2014/main" id="{426383E4-C34A-4520-B72F-FE523574FFFB}"/>
              </a:ext>
            </a:extLst>
          </p:cNvPr>
          <p:cNvSpPr>
            <a:spLocks noGrp="1"/>
          </p:cNvSpPr>
          <p:nvPr>
            <p:ph type="ftr" sz="quarter" idx="11"/>
          </p:nvPr>
        </p:nvSpPr>
        <p:spPr/>
        <p:txBody>
          <a:bodyPr/>
          <a:lstStyle/>
          <a:p>
            <a:r>
              <a:rPr kumimoji="1" lang="ja-JP" altLang="en-US"/>
              <a:t>１</a:t>
            </a:r>
          </a:p>
        </p:txBody>
      </p:sp>
      <p:sp>
        <p:nvSpPr>
          <p:cNvPr id="6" name="スライド番号プレースホルダー 5">
            <a:extLst>
              <a:ext uri="{FF2B5EF4-FFF2-40B4-BE49-F238E27FC236}">
                <a16:creationId xmlns:a16="http://schemas.microsoft.com/office/drawing/2014/main" id="{4D2D3E63-573B-4697-A2E5-04DDC9EC794E}"/>
              </a:ext>
            </a:extLst>
          </p:cNvPr>
          <p:cNvSpPr>
            <a:spLocks noGrp="1"/>
          </p:cNvSpPr>
          <p:nvPr>
            <p:ph type="sldNum" sz="quarter" idx="12"/>
          </p:nvPr>
        </p:nvSpPr>
        <p:spPr/>
        <p:txBody>
          <a:bodyPr/>
          <a:lstStyle/>
          <a:p>
            <a:fld id="{BB4348C9-A7DC-46EA-A217-75ECBE2ADFA7}" type="slidenum">
              <a:rPr kumimoji="1" lang="ja-JP" altLang="en-US" smtClean="0"/>
              <a:t>‹#›</a:t>
            </a:fld>
            <a:endParaRPr kumimoji="1" lang="ja-JP" altLang="en-US" dirty="0"/>
          </a:p>
        </p:txBody>
      </p:sp>
    </p:spTree>
    <p:extLst>
      <p:ext uri="{BB962C8B-B14F-4D97-AF65-F5344CB8AC3E}">
        <p14:creationId xmlns:p14="http://schemas.microsoft.com/office/powerpoint/2010/main" val="3741012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62E46A-AF61-4A0D-8002-D10FDFB3742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3C0134C-1C5A-473D-8FAF-4120A3409C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464E12F-3270-437E-B4E0-A234F4117BB5}"/>
              </a:ext>
            </a:extLst>
          </p:cNvPr>
          <p:cNvSpPr>
            <a:spLocks noGrp="1"/>
          </p:cNvSpPr>
          <p:nvPr>
            <p:ph type="dt" sz="half" idx="10"/>
          </p:nvPr>
        </p:nvSpPr>
        <p:spPr/>
        <p:txBody>
          <a:bodyPr/>
          <a:lstStyle/>
          <a:p>
            <a:fld id="{FF086D72-D4BA-457B-A018-C01FA8CD4EC1}" type="datetime1">
              <a:rPr kumimoji="1" lang="ja-JP" altLang="en-US" smtClean="0"/>
              <a:t>2026/3/17</a:t>
            </a:fld>
            <a:endParaRPr kumimoji="1" lang="ja-JP" altLang="en-US"/>
          </a:p>
        </p:txBody>
      </p:sp>
      <p:sp>
        <p:nvSpPr>
          <p:cNvPr id="5" name="フッター プレースホルダー 4">
            <a:extLst>
              <a:ext uri="{FF2B5EF4-FFF2-40B4-BE49-F238E27FC236}">
                <a16:creationId xmlns:a16="http://schemas.microsoft.com/office/drawing/2014/main" id="{78D2D054-911D-4C67-99AD-1E5989D07870}"/>
              </a:ext>
            </a:extLst>
          </p:cNvPr>
          <p:cNvSpPr>
            <a:spLocks noGrp="1"/>
          </p:cNvSpPr>
          <p:nvPr>
            <p:ph type="ftr" sz="quarter" idx="11"/>
          </p:nvPr>
        </p:nvSpPr>
        <p:spPr/>
        <p:txBody>
          <a:bodyPr/>
          <a:lstStyle/>
          <a:p>
            <a:r>
              <a:rPr kumimoji="1" lang="ja-JP" altLang="en-US"/>
              <a:t>１</a:t>
            </a:r>
          </a:p>
        </p:txBody>
      </p:sp>
      <p:sp>
        <p:nvSpPr>
          <p:cNvPr id="6" name="スライド番号プレースホルダー 5">
            <a:extLst>
              <a:ext uri="{FF2B5EF4-FFF2-40B4-BE49-F238E27FC236}">
                <a16:creationId xmlns:a16="http://schemas.microsoft.com/office/drawing/2014/main" id="{62EBAD8C-2632-45F4-84DE-D538D684D30C}"/>
              </a:ext>
            </a:extLst>
          </p:cNvPr>
          <p:cNvSpPr>
            <a:spLocks noGrp="1"/>
          </p:cNvSpPr>
          <p:nvPr>
            <p:ph type="sldNum" sz="quarter" idx="12"/>
          </p:nvPr>
        </p:nvSpPr>
        <p:spPr/>
        <p:txBody>
          <a:bodyPr/>
          <a:lstStyle/>
          <a:p>
            <a:fld id="{BB4348C9-A7DC-46EA-A217-75ECBE2ADFA7}" type="slidenum">
              <a:rPr kumimoji="1" lang="ja-JP" altLang="en-US" smtClean="0"/>
              <a:t>‹#›</a:t>
            </a:fld>
            <a:endParaRPr kumimoji="1" lang="ja-JP" altLang="en-US"/>
          </a:p>
        </p:txBody>
      </p:sp>
    </p:spTree>
    <p:extLst>
      <p:ext uri="{BB962C8B-B14F-4D97-AF65-F5344CB8AC3E}">
        <p14:creationId xmlns:p14="http://schemas.microsoft.com/office/powerpoint/2010/main" val="2849589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8DCB4D-920C-4FFE-9625-32488D107EB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89E3297-9B77-4E05-AB79-D6DC61385C2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C8BC498-FF38-4BDA-906F-B0FE6F19627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630E6A1-8F4E-45F1-9F54-EFBDD137DAEA}"/>
              </a:ext>
            </a:extLst>
          </p:cNvPr>
          <p:cNvSpPr>
            <a:spLocks noGrp="1"/>
          </p:cNvSpPr>
          <p:nvPr>
            <p:ph type="dt" sz="half" idx="10"/>
          </p:nvPr>
        </p:nvSpPr>
        <p:spPr/>
        <p:txBody>
          <a:bodyPr/>
          <a:lstStyle/>
          <a:p>
            <a:fld id="{7251A5D2-75F7-4AC4-A56E-B87B24574DD0}" type="datetime1">
              <a:rPr kumimoji="1" lang="ja-JP" altLang="en-US" smtClean="0"/>
              <a:t>2026/3/17</a:t>
            </a:fld>
            <a:endParaRPr kumimoji="1" lang="ja-JP" altLang="en-US"/>
          </a:p>
        </p:txBody>
      </p:sp>
      <p:sp>
        <p:nvSpPr>
          <p:cNvPr id="6" name="フッター プレースホルダー 5">
            <a:extLst>
              <a:ext uri="{FF2B5EF4-FFF2-40B4-BE49-F238E27FC236}">
                <a16:creationId xmlns:a16="http://schemas.microsoft.com/office/drawing/2014/main" id="{54D41B28-EBBE-403F-8246-733F31AF2ED9}"/>
              </a:ext>
            </a:extLst>
          </p:cNvPr>
          <p:cNvSpPr>
            <a:spLocks noGrp="1"/>
          </p:cNvSpPr>
          <p:nvPr>
            <p:ph type="ftr" sz="quarter" idx="11"/>
          </p:nvPr>
        </p:nvSpPr>
        <p:spPr/>
        <p:txBody>
          <a:bodyPr/>
          <a:lstStyle/>
          <a:p>
            <a:r>
              <a:rPr kumimoji="1" lang="ja-JP" altLang="en-US"/>
              <a:t>１</a:t>
            </a:r>
          </a:p>
        </p:txBody>
      </p:sp>
      <p:sp>
        <p:nvSpPr>
          <p:cNvPr id="7" name="スライド番号プレースホルダー 6">
            <a:extLst>
              <a:ext uri="{FF2B5EF4-FFF2-40B4-BE49-F238E27FC236}">
                <a16:creationId xmlns:a16="http://schemas.microsoft.com/office/drawing/2014/main" id="{2F398207-3FE2-4A83-83EE-FB1D98AEEE69}"/>
              </a:ext>
            </a:extLst>
          </p:cNvPr>
          <p:cNvSpPr>
            <a:spLocks noGrp="1"/>
          </p:cNvSpPr>
          <p:nvPr>
            <p:ph type="sldNum" sz="quarter" idx="12"/>
          </p:nvPr>
        </p:nvSpPr>
        <p:spPr/>
        <p:txBody>
          <a:bodyPr/>
          <a:lstStyle/>
          <a:p>
            <a:fld id="{BB4348C9-A7DC-46EA-A217-75ECBE2ADFA7}" type="slidenum">
              <a:rPr kumimoji="1" lang="ja-JP" altLang="en-US" smtClean="0"/>
              <a:t>‹#›</a:t>
            </a:fld>
            <a:endParaRPr kumimoji="1" lang="ja-JP" altLang="en-US"/>
          </a:p>
        </p:txBody>
      </p:sp>
    </p:spTree>
    <p:extLst>
      <p:ext uri="{BB962C8B-B14F-4D97-AF65-F5344CB8AC3E}">
        <p14:creationId xmlns:p14="http://schemas.microsoft.com/office/powerpoint/2010/main" val="4071210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F2F52F-89F9-4999-B48B-5BD7F0D4D88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3F02722-C26E-4019-ADA4-9C93A5616B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BC25559-F025-4804-AD0D-D0C951F621E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654B6E2-B15C-4A18-B9DA-FBC53227AE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429768E-4546-4488-8B5A-038DC74B5CF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819009E-6DC2-407F-B07C-246EA0F5AE70}"/>
              </a:ext>
            </a:extLst>
          </p:cNvPr>
          <p:cNvSpPr>
            <a:spLocks noGrp="1"/>
          </p:cNvSpPr>
          <p:nvPr>
            <p:ph type="dt" sz="half" idx="10"/>
          </p:nvPr>
        </p:nvSpPr>
        <p:spPr/>
        <p:txBody>
          <a:bodyPr/>
          <a:lstStyle/>
          <a:p>
            <a:fld id="{5D49DD58-79F4-49BC-A715-6F1B54352702}" type="datetime1">
              <a:rPr kumimoji="1" lang="ja-JP" altLang="en-US" smtClean="0"/>
              <a:t>2026/3/17</a:t>
            </a:fld>
            <a:endParaRPr kumimoji="1" lang="ja-JP" altLang="en-US"/>
          </a:p>
        </p:txBody>
      </p:sp>
      <p:sp>
        <p:nvSpPr>
          <p:cNvPr id="8" name="フッター プレースホルダー 7">
            <a:extLst>
              <a:ext uri="{FF2B5EF4-FFF2-40B4-BE49-F238E27FC236}">
                <a16:creationId xmlns:a16="http://schemas.microsoft.com/office/drawing/2014/main" id="{CA0AFE0E-7371-4E11-9F1F-570B864A8B40}"/>
              </a:ext>
            </a:extLst>
          </p:cNvPr>
          <p:cNvSpPr>
            <a:spLocks noGrp="1"/>
          </p:cNvSpPr>
          <p:nvPr>
            <p:ph type="ftr" sz="quarter" idx="11"/>
          </p:nvPr>
        </p:nvSpPr>
        <p:spPr/>
        <p:txBody>
          <a:bodyPr/>
          <a:lstStyle/>
          <a:p>
            <a:r>
              <a:rPr kumimoji="1" lang="ja-JP" altLang="en-US"/>
              <a:t>１</a:t>
            </a:r>
          </a:p>
        </p:txBody>
      </p:sp>
      <p:sp>
        <p:nvSpPr>
          <p:cNvPr id="9" name="スライド番号プレースホルダー 8">
            <a:extLst>
              <a:ext uri="{FF2B5EF4-FFF2-40B4-BE49-F238E27FC236}">
                <a16:creationId xmlns:a16="http://schemas.microsoft.com/office/drawing/2014/main" id="{B0C3F985-D1F2-4DE6-9FC8-84446F7E7054}"/>
              </a:ext>
            </a:extLst>
          </p:cNvPr>
          <p:cNvSpPr>
            <a:spLocks noGrp="1"/>
          </p:cNvSpPr>
          <p:nvPr>
            <p:ph type="sldNum" sz="quarter" idx="12"/>
          </p:nvPr>
        </p:nvSpPr>
        <p:spPr/>
        <p:txBody>
          <a:bodyPr/>
          <a:lstStyle/>
          <a:p>
            <a:fld id="{BB4348C9-A7DC-46EA-A217-75ECBE2ADFA7}" type="slidenum">
              <a:rPr kumimoji="1" lang="ja-JP" altLang="en-US" smtClean="0"/>
              <a:t>‹#›</a:t>
            </a:fld>
            <a:endParaRPr kumimoji="1" lang="ja-JP" altLang="en-US"/>
          </a:p>
        </p:txBody>
      </p:sp>
    </p:spTree>
    <p:extLst>
      <p:ext uri="{BB962C8B-B14F-4D97-AF65-F5344CB8AC3E}">
        <p14:creationId xmlns:p14="http://schemas.microsoft.com/office/powerpoint/2010/main" val="2573257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6BBDA7-8E51-4188-BDC4-4E133199E2A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6B1059F-1FCD-4F80-BB1E-2054A03FCB61}"/>
              </a:ext>
            </a:extLst>
          </p:cNvPr>
          <p:cNvSpPr>
            <a:spLocks noGrp="1"/>
          </p:cNvSpPr>
          <p:nvPr>
            <p:ph type="dt" sz="half" idx="10"/>
          </p:nvPr>
        </p:nvSpPr>
        <p:spPr/>
        <p:txBody>
          <a:bodyPr/>
          <a:lstStyle/>
          <a:p>
            <a:fld id="{AF505848-AAF3-41B2-B9AA-538E0A3FB202}" type="datetime1">
              <a:rPr kumimoji="1" lang="ja-JP" altLang="en-US" smtClean="0"/>
              <a:t>2026/3/17</a:t>
            </a:fld>
            <a:endParaRPr kumimoji="1" lang="ja-JP" altLang="en-US"/>
          </a:p>
        </p:txBody>
      </p:sp>
      <p:sp>
        <p:nvSpPr>
          <p:cNvPr id="4" name="フッター プレースホルダー 3">
            <a:extLst>
              <a:ext uri="{FF2B5EF4-FFF2-40B4-BE49-F238E27FC236}">
                <a16:creationId xmlns:a16="http://schemas.microsoft.com/office/drawing/2014/main" id="{4658B743-C584-46B3-8ECE-90FB9F3DF395}"/>
              </a:ext>
            </a:extLst>
          </p:cNvPr>
          <p:cNvSpPr>
            <a:spLocks noGrp="1"/>
          </p:cNvSpPr>
          <p:nvPr>
            <p:ph type="ftr" sz="quarter" idx="11"/>
          </p:nvPr>
        </p:nvSpPr>
        <p:spPr/>
        <p:txBody>
          <a:bodyPr/>
          <a:lstStyle/>
          <a:p>
            <a:r>
              <a:rPr kumimoji="1" lang="ja-JP" altLang="en-US"/>
              <a:t>１</a:t>
            </a:r>
          </a:p>
        </p:txBody>
      </p:sp>
      <p:sp>
        <p:nvSpPr>
          <p:cNvPr id="5" name="スライド番号プレースホルダー 4">
            <a:extLst>
              <a:ext uri="{FF2B5EF4-FFF2-40B4-BE49-F238E27FC236}">
                <a16:creationId xmlns:a16="http://schemas.microsoft.com/office/drawing/2014/main" id="{8F736E52-C7D8-44BC-8979-67420FA87E74}"/>
              </a:ext>
            </a:extLst>
          </p:cNvPr>
          <p:cNvSpPr>
            <a:spLocks noGrp="1"/>
          </p:cNvSpPr>
          <p:nvPr>
            <p:ph type="sldNum" sz="quarter" idx="12"/>
          </p:nvPr>
        </p:nvSpPr>
        <p:spPr/>
        <p:txBody>
          <a:bodyPr/>
          <a:lstStyle/>
          <a:p>
            <a:fld id="{BB4348C9-A7DC-46EA-A217-75ECBE2ADFA7}" type="slidenum">
              <a:rPr kumimoji="1" lang="ja-JP" altLang="en-US" smtClean="0"/>
              <a:t>‹#›</a:t>
            </a:fld>
            <a:endParaRPr kumimoji="1" lang="ja-JP" altLang="en-US"/>
          </a:p>
        </p:txBody>
      </p:sp>
    </p:spTree>
    <p:extLst>
      <p:ext uri="{BB962C8B-B14F-4D97-AF65-F5344CB8AC3E}">
        <p14:creationId xmlns:p14="http://schemas.microsoft.com/office/powerpoint/2010/main" val="4194491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8E8A5B8-EDBF-441E-B391-058E25ED7152}"/>
              </a:ext>
            </a:extLst>
          </p:cNvPr>
          <p:cNvSpPr>
            <a:spLocks noGrp="1"/>
          </p:cNvSpPr>
          <p:nvPr>
            <p:ph type="dt" sz="half" idx="10"/>
          </p:nvPr>
        </p:nvSpPr>
        <p:spPr/>
        <p:txBody>
          <a:bodyPr/>
          <a:lstStyle/>
          <a:p>
            <a:fld id="{ABFD9283-92B3-414F-A5D4-226C0BFF2BC2}" type="datetime1">
              <a:rPr kumimoji="1" lang="ja-JP" altLang="en-US" smtClean="0"/>
              <a:t>2026/3/17</a:t>
            </a:fld>
            <a:endParaRPr kumimoji="1" lang="ja-JP" altLang="en-US"/>
          </a:p>
        </p:txBody>
      </p:sp>
      <p:sp>
        <p:nvSpPr>
          <p:cNvPr id="3" name="フッター プレースホルダー 2">
            <a:extLst>
              <a:ext uri="{FF2B5EF4-FFF2-40B4-BE49-F238E27FC236}">
                <a16:creationId xmlns:a16="http://schemas.microsoft.com/office/drawing/2014/main" id="{1ACE33DA-7FBA-4060-BFBC-AFB305F90DF6}"/>
              </a:ext>
            </a:extLst>
          </p:cNvPr>
          <p:cNvSpPr>
            <a:spLocks noGrp="1"/>
          </p:cNvSpPr>
          <p:nvPr>
            <p:ph type="ftr" sz="quarter" idx="11"/>
          </p:nvPr>
        </p:nvSpPr>
        <p:spPr/>
        <p:txBody>
          <a:bodyPr/>
          <a:lstStyle/>
          <a:p>
            <a:r>
              <a:rPr kumimoji="1" lang="ja-JP" altLang="en-US"/>
              <a:t>１</a:t>
            </a:r>
          </a:p>
        </p:txBody>
      </p:sp>
      <p:sp>
        <p:nvSpPr>
          <p:cNvPr id="4" name="スライド番号プレースホルダー 3">
            <a:extLst>
              <a:ext uri="{FF2B5EF4-FFF2-40B4-BE49-F238E27FC236}">
                <a16:creationId xmlns:a16="http://schemas.microsoft.com/office/drawing/2014/main" id="{C04CDA7D-0279-4D8D-97E7-C32B6E61038F}"/>
              </a:ext>
            </a:extLst>
          </p:cNvPr>
          <p:cNvSpPr>
            <a:spLocks noGrp="1"/>
          </p:cNvSpPr>
          <p:nvPr>
            <p:ph type="sldNum" sz="quarter" idx="12"/>
          </p:nvPr>
        </p:nvSpPr>
        <p:spPr/>
        <p:txBody>
          <a:bodyPr/>
          <a:lstStyle/>
          <a:p>
            <a:fld id="{BB4348C9-A7DC-46EA-A217-75ECBE2ADFA7}" type="slidenum">
              <a:rPr kumimoji="1" lang="ja-JP" altLang="en-US" smtClean="0"/>
              <a:t>‹#›</a:t>
            </a:fld>
            <a:endParaRPr kumimoji="1" lang="ja-JP" altLang="en-US"/>
          </a:p>
        </p:txBody>
      </p:sp>
    </p:spTree>
    <p:extLst>
      <p:ext uri="{BB962C8B-B14F-4D97-AF65-F5344CB8AC3E}">
        <p14:creationId xmlns:p14="http://schemas.microsoft.com/office/powerpoint/2010/main" val="4105956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38764E-CC3E-445C-A019-A61D227151E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053D7D0-D1A7-4AD3-8CEB-DFDD796006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7E08851-66CB-49B7-B5AE-7FF0BE60AA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A0264D6-AB9F-41CC-9103-016F363E35DD}"/>
              </a:ext>
            </a:extLst>
          </p:cNvPr>
          <p:cNvSpPr>
            <a:spLocks noGrp="1"/>
          </p:cNvSpPr>
          <p:nvPr>
            <p:ph type="dt" sz="half" idx="10"/>
          </p:nvPr>
        </p:nvSpPr>
        <p:spPr/>
        <p:txBody>
          <a:bodyPr/>
          <a:lstStyle/>
          <a:p>
            <a:fld id="{8108AADE-115A-4969-A6C3-40479B825416}" type="datetime1">
              <a:rPr kumimoji="1" lang="ja-JP" altLang="en-US" smtClean="0"/>
              <a:t>2026/3/17</a:t>
            </a:fld>
            <a:endParaRPr kumimoji="1" lang="ja-JP" altLang="en-US"/>
          </a:p>
        </p:txBody>
      </p:sp>
      <p:sp>
        <p:nvSpPr>
          <p:cNvPr id="6" name="フッター プレースホルダー 5">
            <a:extLst>
              <a:ext uri="{FF2B5EF4-FFF2-40B4-BE49-F238E27FC236}">
                <a16:creationId xmlns:a16="http://schemas.microsoft.com/office/drawing/2014/main" id="{9A3B1BA9-D4D0-4E07-943B-0B7761652C17}"/>
              </a:ext>
            </a:extLst>
          </p:cNvPr>
          <p:cNvSpPr>
            <a:spLocks noGrp="1"/>
          </p:cNvSpPr>
          <p:nvPr>
            <p:ph type="ftr" sz="quarter" idx="11"/>
          </p:nvPr>
        </p:nvSpPr>
        <p:spPr/>
        <p:txBody>
          <a:bodyPr/>
          <a:lstStyle/>
          <a:p>
            <a:r>
              <a:rPr kumimoji="1" lang="ja-JP" altLang="en-US"/>
              <a:t>１</a:t>
            </a:r>
          </a:p>
        </p:txBody>
      </p:sp>
      <p:sp>
        <p:nvSpPr>
          <p:cNvPr id="7" name="スライド番号プレースホルダー 6">
            <a:extLst>
              <a:ext uri="{FF2B5EF4-FFF2-40B4-BE49-F238E27FC236}">
                <a16:creationId xmlns:a16="http://schemas.microsoft.com/office/drawing/2014/main" id="{397083C1-8C2F-4189-8BFC-4691119B5386}"/>
              </a:ext>
            </a:extLst>
          </p:cNvPr>
          <p:cNvSpPr>
            <a:spLocks noGrp="1"/>
          </p:cNvSpPr>
          <p:nvPr>
            <p:ph type="sldNum" sz="quarter" idx="12"/>
          </p:nvPr>
        </p:nvSpPr>
        <p:spPr/>
        <p:txBody>
          <a:bodyPr/>
          <a:lstStyle/>
          <a:p>
            <a:fld id="{BB4348C9-A7DC-46EA-A217-75ECBE2ADFA7}" type="slidenum">
              <a:rPr kumimoji="1" lang="ja-JP" altLang="en-US" smtClean="0"/>
              <a:t>‹#›</a:t>
            </a:fld>
            <a:endParaRPr kumimoji="1" lang="ja-JP" altLang="en-US"/>
          </a:p>
        </p:txBody>
      </p:sp>
    </p:spTree>
    <p:extLst>
      <p:ext uri="{BB962C8B-B14F-4D97-AF65-F5344CB8AC3E}">
        <p14:creationId xmlns:p14="http://schemas.microsoft.com/office/powerpoint/2010/main" val="233616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87F05D-4384-420C-94A2-815EB925817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3D56993-849C-4801-BE27-6F406B146E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DFC928A-2D26-468E-9DE1-A9DB004D9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34803CD-6F80-42E4-A61A-0CE39E2E5AC2}"/>
              </a:ext>
            </a:extLst>
          </p:cNvPr>
          <p:cNvSpPr>
            <a:spLocks noGrp="1"/>
          </p:cNvSpPr>
          <p:nvPr>
            <p:ph type="dt" sz="half" idx="10"/>
          </p:nvPr>
        </p:nvSpPr>
        <p:spPr/>
        <p:txBody>
          <a:bodyPr/>
          <a:lstStyle/>
          <a:p>
            <a:fld id="{45AB3D79-5622-42EC-84E0-256C0853BF64}" type="datetime1">
              <a:rPr kumimoji="1" lang="ja-JP" altLang="en-US" smtClean="0"/>
              <a:t>2026/3/17</a:t>
            </a:fld>
            <a:endParaRPr kumimoji="1" lang="ja-JP" altLang="en-US"/>
          </a:p>
        </p:txBody>
      </p:sp>
      <p:sp>
        <p:nvSpPr>
          <p:cNvPr id="6" name="フッター プレースホルダー 5">
            <a:extLst>
              <a:ext uri="{FF2B5EF4-FFF2-40B4-BE49-F238E27FC236}">
                <a16:creationId xmlns:a16="http://schemas.microsoft.com/office/drawing/2014/main" id="{57046F9D-FCCC-452A-82AE-EB790BF437AE}"/>
              </a:ext>
            </a:extLst>
          </p:cNvPr>
          <p:cNvSpPr>
            <a:spLocks noGrp="1"/>
          </p:cNvSpPr>
          <p:nvPr>
            <p:ph type="ftr" sz="quarter" idx="11"/>
          </p:nvPr>
        </p:nvSpPr>
        <p:spPr/>
        <p:txBody>
          <a:bodyPr/>
          <a:lstStyle/>
          <a:p>
            <a:r>
              <a:rPr kumimoji="1" lang="ja-JP" altLang="en-US"/>
              <a:t>１</a:t>
            </a:r>
          </a:p>
        </p:txBody>
      </p:sp>
      <p:sp>
        <p:nvSpPr>
          <p:cNvPr id="7" name="スライド番号プレースホルダー 6">
            <a:extLst>
              <a:ext uri="{FF2B5EF4-FFF2-40B4-BE49-F238E27FC236}">
                <a16:creationId xmlns:a16="http://schemas.microsoft.com/office/drawing/2014/main" id="{DCF7461F-3207-4E87-9452-F4F58A248C7F}"/>
              </a:ext>
            </a:extLst>
          </p:cNvPr>
          <p:cNvSpPr>
            <a:spLocks noGrp="1"/>
          </p:cNvSpPr>
          <p:nvPr>
            <p:ph type="sldNum" sz="quarter" idx="12"/>
          </p:nvPr>
        </p:nvSpPr>
        <p:spPr/>
        <p:txBody>
          <a:bodyPr/>
          <a:lstStyle/>
          <a:p>
            <a:fld id="{BB4348C9-A7DC-46EA-A217-75ECBE2ADFA7}" type="slidenum">
              <a:rPr kumimoji="1" lang="ja-JP" altLang="en-US" smtClean="0"/>
              <a:t>‹#›</a:t>
            </a:fld>
            <a:endParaRPr kumimoji="1" lang="ja-JP" altLang="en-US"/>
          </a:p>
        </p:txBody>
      </p:sp>
    </p:spTree>
    <p:extLst>
      <p:ext uri="{BB962C8B-B14F-4D97-AF65-F5344CB8AC3E}">
        <p14:creationId xmlns:p14="http://schemas.microsoft.com/office/powerpoint/2010/main" val="1954966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FBF0C43-3BB1-430E-88F4-68E8D1DC82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662F635-9110-41B8-AA73-4C3C3AA9A6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F5AC40E-7165-4C5D-9E1E-043966B3F9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107BCD-5187-44DB-8066-C132D686CC9E}" type="datetime1">
              <a:rPr kumimoji="1" lang="ja-JP" altLang="en-US" smtClean="0"/>
              <a:t>2026/3/17</a:t>
            </a:fld>
            <a:endParaRPr kumimoji="1" lang="ja-JP" altLang="en-US"/>
          </a:p>
        </p:txBody>
      </p:sp>
      <p:sp>
        <p:nvSpPr>
          <p:cNvPr id="5" name="フッター プレースホルダー 4">
            <a:extLst>
              <a:ext uri="{FF2B5EF4-FFF2-40B4-BE49-F238E27FC236}">
                <a16:creationId xmlns:a16="http://schemas.microsoft.com/office/drawing/2014/main" id="{F1CFF62F-AA4D-4A51-86B2-5D9570AC1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ja-JP" altLang="en-US"/>
              <a:t>１</a:t>
            </a:r>
          </a:p>
        </p:txBody>
      </p:sp>
      <p:sp>
        <p:nvSpPr>
          <p:cNvPr id="6" name="スライド番号プレースホルダー 5">
            <a:extLst>
              <a:ext uri="{FF2B5EF4-FFF2-40B4-BE49-F238E27FC236}">
                <a16:creationId xmlns:a16="http://schemas.microsoft.com/office/drawing/2014/main" id="{6056DE6E-0BDA-4345-8135-FC267ED6C9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4348C9-A7DC-46EA-A217-75ECBE2ADFA7}" type="slidenum">
              <a:rPr kumimoji="1" lang="ja-JP" altLang="en-US" smtClean="0"/>
              <a:t>‹#›</a:t>
            </a:fld>
            <a:endParaRPr kumimoji="1" lang="ja-JP" altLang="en-US"/>
          </a:p>
        </p:txBody>
      </p:sp>
    </p:spTree>
    <p:extLst>
      <p:ext uri="{BB962C8B-B14F-4D97-AF65-F5344CB8AC3E}">
        <p14:creationId xmlns:p14="http://schemas.microsoft.com/office/powerpoint/2010/main" val="297009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8.png"/><Relationship Id="rId7"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9.jpeg"/><Relationship Id="rId10" Type="http://schemas.openxmlformats.org/officeDocument/2006/relationships/image" Target="../media/image8.png"/><Relationship Id="rId4" Type="http://schemas.openxmlformats.org/officeDocument/2006/relationships/image" Target="../media/image6.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3.jpe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085C89BA-888C-8E63-A374-D97505C60AC2}"/>
              </a:ext>
            </a:extLst>
          </p:cNvPr>
          <p:cNvSpPr txBox="1">
            <a:spLocks/>
          </p:cNvSpPr>
          <p:nvPr/>
        </p:nvSpPr>
        <p:spPr>
          <a:xfrm>
            <a:off x="0" y="-6714"/>
            <a:ext cx="12216000" cy="87398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lvl="0" algn="ctr">
              <a:lnSpc>
                <a:spcPct val="100000"/>
              </a:lnSpc>
              <a:defRPr/>
            </a:pPr>
            <a:endParaRPr kumimoji="1" lang="ja-JP" altLang="en-US" sz="32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5" name="テキスト ボックス 4">
            <a:extLst>
              <a:ext uri="{FF2B5EF4-FFF2-40B4-BE49-F238E27FC236}">
                <a16:creationId xmlns:a16="http://schemas.microsoft.com/office/drawing/2014/main" id="{B0DC1D6C-389F-4350-60EF-0AC894494384}"/>
              </a:ext>
            </a:extLst>
          </p:cNvPr>
          <p:cNvSpPr txBox="1"/>
          <p:nvPr/>
        </p:nvSpPr>
        <p:spPr>
          <a:xfrm>
            <a:off x="477383" y="243890"/>
            <a:ext cx="9689421" cy="400110"/>
          </a:xfrm>
          <a:prstGeom prst="rect">
            <a:avLst/>
          </a:prstGeom>
          <a:solidFill>
            <a:schemeClr val="bg1"/>
          </a:solidFill>
        </p:spPr>
        <p:txBody>
          <a:bodyPr wrap="square" rtlCol="0" anchor="ctr" anchorCtr="0">
            <a:spAutoFit/>
          </a:bodyPr>
          <a:lstStyle/>
          <a:p>
            <a:pPr algn="ctr"/>
            <a:r>
              <a:rPr kumimoji="1" lang="ja-JP" altLang="en-US" sz="2000" dirty="0">
                <a:latin typeface="BIZ UDPゴシック" panose="020B0400000000000000" pitchFamily="50" charset="-128"/>
                <a:ea typeface="BIZ UDPゴシック" panose="020B0400000000000000" pitchFamily="50" charset="-128"/>
              </a:rPr>
              <a:t>三軒茶屋一丁目地区 第９回街づくり懇談会「三茶話会」　</a:t>
            </a:r>
            <a:r>
              <a:rPr kumimoji="1" lang="en-US" altLang="ja-JP" sz="2000" dirty="0">
                <a:latin typeface="BIZ UDPゴシック" panose="020B0400000000000000" pitchFamily="50" charset="-128"/>
                <a:ea typeface="BIZ UDPゴシック" panose="020B0400000000000000" pitchFamily="50" charset="-128"/>
              </a:rPr>
              <a:t>2026</a:t>
            </a:r>
            <a:r>
              <a:rPr kumimoji="1" lang="ja-JP" altLang="en-US" sz="2000" dirty="0">
                <a:latin typeface="BIZ UDPゴシック" panose="020B0400000000000000" pitchFamily="50" charset="-128"/>
                <a:ea typeface="BIZ UDPゴシック" panose="020B0400000000000000" pitchFamily="50" charset="-128"/>
              </a:rPr>
              <a:t>年</a:t>
            </a:r>
            <a:r>
              <a:rPr kumimoji="1" lang="en-US" altLang="ja-JP" sz="2000" dirty="0">
                <a:latin typeface="BIZ UDPゴシック" panose="020B0400000000000000" pitchFamily="50" charset="-128"/>
                <a:ea typeface="BIZ UDPゴシック" panose="020B0400000000000000" pitchFamily="50" charset="-128"/>
              </a:rPr>
              <a:t>2</a:t>
            </a:r>
            <a:r>
              <a:rPr kumimoji="1" lang="ja-JP" altLang="en-US" sz="2000" dirty="0">
                <a:latin typeface="BIZ UDPゴシック" panose="020B0400000000000000" pitchFamily="50" charset="-128"/>
                <a:ea typeface="BIZ UDPゴシック" panose="020B0400000000000000" pitchFamily="50" charset="-128"/>
              </a:rPr>
              <a:t>月</a:t>
            </a:r>
            <a:r>
              <a:rPr kumimoji="1" lang="en-US" altLang="ja-JP" sz="2000" dirty="0">
                <a:latin typeface="BIZ UDPゴシック" panose="020B0400000000000000" pitchFamily="50" charset="-128"/>
                <a:ea typeface="BIZ UDPゴシック" panose="020B0400000000000000" pitchFamily="50" charset="-128"/>
              </a:rPr>
              <a:t>20</a:t>
            </a:r>
            <a:r>
              <a:rPr kumimoji="1" lang="ja-JP" altLang="en-US" sz="2000" dirty="0">
                <a:latin typeface="BIZ UDPゴシック" panose="020B0400000000000000" pitchFamily="50" charset="-128"/>
                <a:ea typeface="BIZ UDPゴシック" panose="020B0400000000000000" pitchFamily="50" charset="-128"/>
              </a:rPr>
              <a:t>日・</a:t>
            </a:r>
            <a:r>
              <a:rPr kumimoji="1" lang="en-US" altLang="ja-JP" sz="2000" dirty="0">
                <a:latin typeface="BIZ UDPゴシック" panose="020B0400000000000000" pitchFamily="50" charset="-128"/>
                <a:ea typeface="BIZ UDPゴシック" panose="020B0400000000000000" pitchFamily="50" charset="-128"/>
              </a:rPr>
              <a:t>21</a:t>
            </a:r>
            <a:r>
              <a:rPr kumimoji="1" lang="ja-JP" altLang="en-US" sz="2000" dirty="0">
                <a:latin typeface="BIZ UDPゴシック" panose="020B0400000000000000" pitchFamily="50" charset="-128"/>
                <a:ea typeface="BIZ UDPゴシック" panose="020B0400000000000000" pitchFamily="50" charset="-128"/>
              </a:rPr>
              <a:t>日</a:t>
            </a:r>
          </a:p>
        </p:txBody>
      </p:sp>
      <p:sp>
        <p:nvSpPr>
          <p:cNvPr id="6" name="タイトル 1">
            <a:extLst>
              <a:ext uri="{FF2B5EF4-FFF2-40B4-BE49-F238E27FC236}">
                <a16:creationId xmlns:a16="http://schemas.microsoft.com/office/drawing/2014/main" id="{B27701ED-F222-B210-C656-B47264AEE08D}"/>
              </a:ext>
            </a:extLst>
          </p:cNvPr>
          <p:cNvSpPr>
            <a:spLocks noGrp="1"/>
          </p:cNvSpPr>
          <p:nvPr>
            <p:ph type="ctrTitle"/>
          </p:nvPr>
        </p:nvSpPr>
        <p:spPr>
          <a:xfrm>
            <a:off x="-12000" y="1660525"/>
            <a:ext cx="12204000" cy="4063999"/>
          </a:xfrm>
          <a:noFill/>
        </p:spPr>
        <p:txBody>
          <a:bodyPr anchor="ctr" anchorCtr="0">
            <a:noAutofit/>
          </a:bodyPr>
          <a:lstStyle/>
          <a:p>
            <a:pPr algn="l">
              <a:lnSpc>
                <a:spcPct val="100000"/>
              </a:lnSpc>
            </a:pPr>
            <a:r>
              <a:rPr kumimoji="1" lang="ja-JP" altLang="en-US" sz="4000" dirty="0">
                <a:latin typeface="HGP創英角ｺﾞｼｯｸUB" panose="020B0900000000000000" pitchFamily="50" charset="-128"/>
                <a:ea typeface="HGP創英角ｺﾞｼｯｸUB" panose="020B0900000000000000" pitchFamily="50" charset="-128"/>
              </a:rPr>
              <a:t>事務局からのご案内</a:t>
            </a:r>
            <a:br>
              <a:rPr kumimoji="1" lang="en-US" altLang="ja-JP" sz="4000" dirty="0">
                <a:latin typeface="HGP創英角ｺﾞｼｯｸUB" panose="020B0900000000000000" pitchFamily="50" charset="-128"/>
                <a:ea typeface="HGP創英角ｺﾞｼｯｸUB" panose="020B0900000000000000" pitchFamily="50" charset="-128"/>
              </a:rPr>
            </a:br>
            <a:br>
              <a:rPr kumimoji="1" lang="en-US" altLang="ja-JP" sz="4000" dirty="0">
                <a:latin typeface="HGP創英角ｺﾞｼｯｸUB" panose="020B0900000000000000" pitchFamily="50" charset="-128"/>
                <a:ea typeface="HGP創英角ｺﾞｼｯｸUB" panose="020B0900000000000000" pitchFamily="50" charset="-128"/>
              </a:rPr>
            </a:br>
            <a:r>
              <a:rPr kumimoji="1" lang="ja-JP" altLang="en-US" sz="3600" dirty="0">
                <a:latin typeface="HGP創英角ｺﾞｼｯｸUB" panose="020B0900000000000000" pitchFamily="50" charset="-128"/>
                <a:ea typeface="HGP創英角ｺﾞｼｯｸUB" panose="020B0900000000000000" pitchFamily="50" charset="-128"/>
              </a:rPr>
              <a:t>・スタッフ紹介（世田谷区、株式会社双葉）</a:t>
            </a:r>
            <a:br>
              <a:rPr kumimoji="1" lang="en-US" altLang="ja-JP" sz="3600" dirty="0">
                <a:latin typeface="HGP創英角ｺﾞｼｯｸUB" panose="020B0900000000000000" pitchFamily="50" charset="-128"/>
                <a:ea typeface="HGP創英角ｺﾞｼｯｸUB" panose="020B0900000000000000" pitchFamily="50" charset="-128"/>
              </a:rPr>
            </a:br>
            <a:br>
              <a:rPr kumimoji="1" lang="en-US" altLang="ja-JP" sz="3600" dirty="0">
                <a:latin typeface="HGP創英角ｺﾞｼｯｸUB" panose="020B0900000000000000" pitchFamily="50" charset="-128"/>
                <a:ea typeface="HGP創英角ｺﾞｼｯｸUB" panose="020B0900000000000000" pitchFamily="50" charset="-128"/>
              </a:rPr>
            </a:br>
            <a:r>
              <a:rPr kumimoji="1" lang="ja-JP" altLang="en-US" sz="3600" dirty="0">
                <a:latin typeface="HGP創英角ｺﾞｼｯｸUB" panose="020B0900000000000000" pitchFamily="50" charset="-128"/>
                <a:ea typeface="HGP創英角ｺﾞｼｯｸUB" panose="020B0900000000000000" pitchFamily="50" charset="-128"/>
              </a:rPr>
              <a:t>・配布資料の確認</a:t>
            </a:r>
            <a:br>
              <a:rPr kumimoji="1" lang="en-US" altLang="ja-JP" sz="3600" dirty="0">
                <a:latin typeface="HGP創英角ｺﾞｼｯｸUB" panose="020B0900000000000000" pitchFamily="50" charset="-128"/>
                <a:ea typeface="HGP創英角ｺﾞｼｯｸUB" panose="020B0900000000000000" pitchFamily="50" charset="-128"/>
              </a:rPr>
            </a:br>
            <a:br>
              <a:rPr kumimoji="1" lang="en-US" altLang="ja-JP" sz="3600" dirty="0">
                <a:latin typeface="HGP創英角ｺﾞｼｯｸUB" panose="020B0900000000000000" pitchFamily="50" charset="-128"/>
                <a:ea typeface="HGP創英角ｺﾞｼｯｸUB" panose="020B0900000000000000" pitchFamily="50" charset="-128"/>
              </a:rPr>
            </a:br>
            <a:r>
              <a:rPr kumimoji="1" lang="ja-JP" altLang="en-US" sz="3600" dirty="0">
                <a:latin typeface="HGP創英角ｺﾞｼｯｸUB" panose="020B0900000000000000" pitchFamily="50" charset="-128"/>
                <a:ea typeface="HGP創英角ｺﾞｼｯｸUB" panose="020B0900000000000000" pitchFamily="50" charset="-128"/>
              </a:rPr>
              <a:t>・進行にあたっての注意事項</a:t>
            </a:r>
            <a:endParaRPr kumimoji="1" lang="ja-JP" altLang="en-US" sz="40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7099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マップ&#10;&#10;AI 生成コンテンツは誤りを含む可能性があります。">
            <a:extLst>
              <a:ext uri="{FF2B5EF4-FFF2-40B4-BE49-F238E27FC236}">
                <a16:creationId xmlns:a16="http://schemas.microsoft.com/office/drawing/2014/main" id="{631DC575-093A-3044-4D0B-830F97AE07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0936" y="1737721"/>
            <a:ext cx="3960000" cy="4101486"/>
          </a:xfrm>
          <a:prstGeom prst="rect">
            <a:avLst/>
          </a:prstGeom>
          <a:noFill/>
          <a:ln w="69850">
            <a:noFill/>
          </a:ln>
        </p:spPr>
      </p:pic>
      <p:sp>
        <p:nvSpPr>
          <p:cNvPr id="4" name="テキスト ボックス 44">
            <a:extLst>
              <a:ext uri="{FF2B5EF4-FFF2-40B4-BE49-F238E27FC236}">
                <a16:creationId xmlns:a16="http://schemas.microsoft.com/office/drawing/2014/main" id="{232AFC14-CC60-AD90-2299-294A2C832EA3}"/>
              </a:ext>
            </a:extLst>
          </p:cNvPr>
          <p:cNvSpPr txBox="1"/>
          <p:nvPr/>
        </p:nvSpPr>
        <p:spPr>
          <a:xfrm>
            <a:off x="170151" y="922814"/>
            <a:ext cx="7504307" cy="2297870"/>
          </a:xfrm>
          <a:prstGeom prst="rect">
            <a:avLst/>
          </a:prstGeom>
          <a:solidFill>
            <a:srgbClr val="FF99FF">
              <a:alpha val="60000"/>
            </a:srgb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pPr>
            <a:r>
              <a:rPr lang="ja-JP" altLang="en-US"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 及び にぎわい軸の沿道</a:t>
            </a:r>
          </a:p>
          <a:p>
            <a:pPr algn="just">
              <a:spcAft>
                <a:spcPts val="1200"/>
              </a:spcAft>
              <a:buNone/>
            </a:pPr>
            <a:r>
              <a:rPr lang="ja-JP" altLang="en-US"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②</a:t>
            </a:r>
            <a:r>
              <a:rPr lang="ja-JP"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駅周辺の</a:t>
            </a:r>
            <a:r>
              <a:rPr lang="ja-JP"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商業エリア</a:t>
            </a:r>
            <a:r>
              <a:rPr lang="ja-JP" altLang="en-US" sz="24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のビジョン</a:t>
            </a:r>
            <a:endParaRPr lang="en-US" altLang="ja-JP"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endParaRPr>
          </a:p>
          <a:p>
            <a:pPr indent="273050" algn="just">
              <a:lnSpc>
                <a:spcPts val="2800"/>
              </a:lnSpc>
              <a:buNone/>
            </a:pPr>
            <a:r>
              <a:rPr lang="ja-JP" altLang="en-US"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地区のにぎわいを生み出す栄通りを中心に、回遊性のある歩行者中心の安全・快適な道路環境や、住環境との調和に配慮した魅力ある商業空間を形成し、にぎわいや交流を創出する街並み</a:t>
            </a:r>
          </a:p>
          <a:p>
            <a:pPr indent="273050" algn="just">
              <a:lnSpc>
                <a:spcPct val="150000"/>
              </a:lnSpc>
              <a:buNone/>
            </a:pPr>
            <a:endParaRPr 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5" name="テキスト ボックス 44">
            <a:extLst>
              <a:ext uri="{FF2B5EF4-FFF2-40B4-BE49-F238E27FC236}">
                <a16:creationId xmlns:a16="http://schemas.microsoft.com/office/drawing/2014/main" id="{4B7E38E8-6B35-6B41-5E3C-304D8CBAC1D1}"/>
              </a:ext>
            </a:extLst>
          </p:cNvPr>
          <p:cNvSpPr txBox="1"/>
          <p:nvPr/>
        </p:nvSpPr>
        <p:spPr>
          <a:xfrm>
            <a:off x="8056936" y="922814"/>
            <a:ext cx="3888000" cy="720000"/>
          </a:xfrm>
          <a:prstGeom prst="roundRect">
            <a:avLst/>
          </a:prstGeom>
          <a:solidFill>
            <a:schemeClr val="lt1"/>
          </a:solidFill>
          <a:ln w="6350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buNone/>
            </a:pPr>
            <a:r>
              <a:rPr lang="ja-JP" altLang="en-US"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 及び にぎわい軸の沿道</a:t>
            </a:r>
            <a:r>
              <a:rPr 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endParaRPr lang="en-US" alt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ctr">
              <a:buNone/>
            </a:pPr>
            <a:r>
              <a:rPr lang="ja-JP" altLang="en-US" sz="1400"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②　</a:t>
            </a:r>
            <a:r>
              <a:rPr 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駅</a:t>
            </a:r>
            <a:r>
              <a:rPr lang="ja-JP" altLang="en-US"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周辺の</a:t>
            </a:r>
            <a:r>
              <a:rPr 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商業エリア</a:t>
            </a:r>
            <a:endParaRPr lang="en-US" alt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7" name="タイトル 1">
            <a:extLst>
              <a:ext uri="{FF2B5EF4-FFF2-40B4-BE49-F238E27FC236}">
                <a16:creationId xmlns:a16="http://schemas.microsoft.com/office/drawing/2014/main" id="{0967722D-DB1B-0964-19F9-4011DB023E85}"/>
              </a:ext>
            </a:extLst>
          </p:cNvPr>
          <p:cNvSpPr txBox="1">
            <a:spLocks/>
          </p:cNvSpPr>
          <p:nvPr/>
        </p:nvSpPr>
        <p:spPr>
          <a:xfrm>
            <a:off x="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②　駅周辺の商業エリアのビジョン</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44">
            <a:extLst>
              <a:ext uri="{FF2B5EF4-FFF2-40B4-BE49-F238E27FC236}">
                <a16:creationId xmlns:a16="http://schemas.microsoft.com/office/drawing/2014/main" id="{6E381390-1D16-0084-E981-488398AC75CD}"/>
              </a:ext>
            </a:extLst>
          </p:cNvPr>
          <p:cNvSpPr txBox="1"/>
          <p:nvPr/>
        </p:nvSpPr>
        <p:spPr>
          <a:xfrm>
            <a:off x="170151" y="3637317"/>
            <a:ext cx="7504307" cy="1729493"/>
          </a:xfrm>
          <a:prstGeom prst="rect">
            <a:avLst/>
          </a:prstGeom>
          <a:solidFill>
            <a:srgbClr val="CC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buNone/>
            </a:pPr>
            <a:r>
              <a:rPr lang="ja-JP" altLang="en-US"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20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具体的なルール案の項目＞</a:t>
            </a:r>
          </a:p>
          <a:p>
            <a:pPr algn="just">
              <a:spcAft>
                <a:spcPts val="1200"/>
              </a:spcAft>
              <a:buNone/>
            </a:pPr>
            <a:r>
              <a:rPr lang="ja-JP" altLang="en-US"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algn="jus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algn="jus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　　</a:t>
            </a:r>
          </a:p>
          <a:p>
            <a:pPr algn="just">
              <a:spcAft>
                <a:spcPts val="1200"/>
              </a:spcAft>
              <a:buNone/>
            </a:pPr>
            <a:endParaRPr lang="en-US" altLang="ja-JP"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9AF60965-F682-F47C-0E0C-B64B4ED6EFF7}"/>
              </a:ext>
            </a:extLst>
          </p:cNvPr>
          <p:cNvSpPr>
            <a:spLocks noGrp="1"/>
          </p:cNvSpPr>
          <p:nvPr>
            <p:ph type="sldNum" sz="quarter" idx="12"/>
          </p:nvPr>
        </p:nvSpPr>
        <p:spPr>
          <a:xfrm>
            <a:off x="9448800" y="6488170"/>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10</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802814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0B2ED-F739-2888-BFB5-33A33893BA06}"/>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432DDE03-6040-65DA-B8ED-F55F93EC9FDF}"/>
              </a:ext>
            </a:extLst>
          </p:cNvPr>
          <p:cNvSpPr txBox="1">
            <a:spLocks/>
          </p:cNvSpPr>
          <p:nvPr/>
        </p:nvSpPr>
        <p:spPr>
          <a:xfrm>
            <a:off x="-1200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②　駅周辺の商業エリアの具体的なルール案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 name="スライド番号プレースホルダー 1">
            <a:extLst>
              <a:ext uri="{FF2B5EF4-FFF2-40B4-BE49-F238E27FC236}">
                <a16:creationId xmlns:a16="http://schemas.microsoft.com/office/drawing/2014/main" id="{4310EBFA-69E0-C746-18C4-55A41B1D5422}"/>
              </a:ext>
            </a:extLst>
          </p:cNvPr>
          <p:cNvSpPr>
            <a:spLocks noGrp="1"/>
          </p:cNvSpPr>
          <p:nvPr>
            <p:ph type="sldNum" sz="quarter" idx="12"/>
          </p:nvPr>
        </p:nvSpPr>
        <p:spPr>
          <a:xfrm>
            <a:off x="9448800" y="6458739"/>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11</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3" name="テキスト ボックス 44">
            <a:extLst>
              <a:ext uri="{FF2B5EF4-FFF2-40B4-BE49-F238E27FC236}">
                <a16:creationId xmlns:a16="http://schemas.microsoft.com/office/drawing/2014/main" id="{CF8F2149-018B-4A30-1ED3-47B3A622F82B}"/>
              </a:ext>
            </a:extLst>
          </p:cNvPr>
          <p:cNvSpPr txBox="1"/>
          <p:nvPr/>
        </p:nvSpPr>
        <p:spPr>
          <a:xfrm>
            <a:off x="185389" y="3633891"/>
            <a:ext cx="6155364" cy="2537717"/>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建築物等の色彩は原色を避け、周辺の環境と調和したものとします。</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また、屋外広告物の形態、意匠、色彩は、周辺の街並みに配慮したものとし、腐食、破損しやすい材料を使用してはならないこととします。</a:t>
            </a:r>
          </a:p>
        </p:txBody>
      </p:sp>
      <p:sp>
        <p:nvSpPr>
          <p:cNvPr id="4" name="四角形: 角を丸くする 3">
            <a:extLst>
              <a:ext uri="{FF2B5EF4-FFF2-40B4-BE49-F238E27FC236}">
                <a16:creationId xmlns:a16="http://schemas.microsoft.com/office/drawing/2014/main" id="{A8CD7AD3-7C72-3DC3-846F-C09090E01182}"/>
              </a:ext>
            </a:extLst>
          </p:cNvPr>
          <p:cNvSpPr/>
          <p:nvPr/>
        </p:nvSpPr>
        <p:spPr>
          <a:xfrm>
            <a:off x="6272387" y="3633891"/>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grpSp>
        <p:nvGrpSpPr>
          <p:cNvPr id="5" name="グループ化 4">
            <a:extLst>
              <a:ext uri="{FF2B5EF4-FFF2-40B4-BE49-F238E27FC236}">
                <a16:creationId xmlns:a16="http://schemas.microsoft.com/office/drawing/2014/main" id="{A7925B3F-967F-F4FA-6AE9-B4F73BD44A72}"/>
              </a:ext>
            </a:extLst>
          </p:cNvPr>
          <p:cNvGrpSpPr/>
          <p:nvPr/>
        </p:nvGrpSpPr>
        <p:grpSpPr>
          <a:xfrm>
            <a:off x="8138254" y="3941668"/>
            <a:ext cx="3201498" cy="2180501"/>
            <a:chOff x="8955095" y="4446736"/>
            <a:chExt cx="3201498" cy="2180501"/>
          </a:xfrm>
        </p:grpSpPr>
        <p:pic>
          <p:nvPicPr>
            <p:cNvPr id="7" name="図 6" descr="カレンダー&#10;&#10;自動的に生成された説明">
              <a:extLst>
                <a:ext uri="{FF2B5EF4-FFF2-40B4-BE49-F238E27FC236}">
                  <a16:creationId xmlns:a16="http://schemas.microsoft.com/office/drawing/2014/main" id="{61B6B12A-C362-FFF7-4D23-B1CF15C68CC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2176" t="48739" r="18870" b="25165"/>
            <a:stretch/>
          </p:blipFill>
          <p:spPr bwMode="auto">
            <a:xfrm rot="16200000">
              <a:off x="8474863" y="4926968"/>
              <a:ext cx="2180501" cy="1220038"/>
            </a:xfrm>
            <a:prstGeom prst="rect">
              <a:avLst/>
            </a:prstGeom>
            <a:ln>
              <a:noFill/>
            </a:ln>
            <a:extLst>
              <a:ext uri="{53640926-AAD7-44D8-BBD7-CCE9431645EC}">
                <a14:shadowObscured xmlns:a14="http://schemas.microsoft.com/office/drawing/2010/main"/>
              </a:ext>
            </a:extLst>
          </p:spPr>
        </p:pic>
        <p:sp>
          <p:nvSpPr>
            <p:cNvPr id="8" name="テキスト ボックス 7">
              <a:extLst>
                <a:ext uri="{FF2B5EF4-FFF2-40B4-BE49-F238E27FC236}">
                  <a16:creationId xmlns:a16="http://schemas.microsoft.com/office/drawing/2014/main" id="{1F936B0B-511D-987B-806B-403BFAD747EC}"/>
                </a:ext>
              </a:extLst>
            </p:cNvPr>
            <p:cNvSpPr txBox="1"/>
            <p:nvPr/>
          </p:nvSpPr>
          <p:spPr>
            <a:xfrm>
              <a:off x="10175133" y="4966646"/>
              <a:ext cx="1981460" cy="1238801"/>
            </a:xfrm>
            <a:prstGeom prst="rect">
              <a:avLst/>
            </a:prstGeom>
            <a:solidFill>
              <a:schemeClr val="bg1"/>
            </a:solid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原色の屋根や外壁</a:t>
              </a:r>
              <a:endParaRPr lang="en-US" altLang="ja-JP" sz="1600" dirty="0">
                <a:latin typeface="BIZ UDPゴシック" panose="020B0400000000000000" pitchFamily="50" charset="-128"/>
                <a:ea typeface="BIZ UDPゴシック" panose="020B0400000000000000" pitchFamily="50" charset="-128"/>
              </a:endParaRPr>
            </a:p>
            <a:p>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腐食、破損しやすい材料の使用</a:t>
              </a:r>
            </a:p>
            <a:p>
              <a:endParaRPr kumimoji="1" lang="ja-JP" altLang="en-US" sz="1050" dirty="0">
                <a:latin typeface="BIZ UDPゴシック" panose="020B0400000000000000" pitchFamily="50" charset="-128"/>
                <a:ea typeface="BIZ UDPゴシック" panose="020B0400000000000000" pitchFamily="50" charset="-128"/>
              </a:endParaRPr>
            </a:p>
          </p:txBody>
        </p:sp>
      </p:grpSp>
      <p:sp>
        <p:nvSpPr>
          <p:cNvPr id="10" name="テキスト ボックス 44">
            <a:extLst>
              <a:ext uri="{FF2B5EF4-FFF2-40B4-BE49-F238E27FC236}">
                <a16:creationId xmlns:a16="http://schemas.microsoft.com/office/drawing/2014/main" id="{640A5468-BC89-46EB-94FE-95565819CD36}"/>
              </a:ext>
            </a:extLst>
          </p:cNvPr>
          <p:cNvSpPr txBox="1"/>
          <p:nvPr/>
        </p:nvSpPr>
        <p:spPr>
          <a:xfrm>
            <a:off x="185389" y="886623"/>
            <a:ext cx="6155364" cy="1716772"/>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健全な商業地</a:t>
            </a:r>
            <a:r>
              <a:rPr lang="ja-JP" altLang="en-US"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の</a:t>
            </a:r>
            <a:r>
              <a:rPr lang="ja-JP"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形成</a:t>
            </a:r>
            <a:r>
              <a:rPr lang="ja-JP" altLang="en-US"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とともに、良好な市街地環境を形成する</a:t>
            </a:r>
            <a:r>
              <a:rPr lang="ja-JP"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ため、馬券投票券販売所や性風俗関連特殊営業の用に供する施設は建築できないこととします。</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四角形: 角を丸くする 11">
            <a:extLst>
              <a:ext uri="{FF2B5EF4-FFF2-40B4-BE49-F238E27FC236}">
                <a16:creationId xmlns:a16="http://schemas.microsoft.com/office/drawing/2014/main" id="{3DFA13CD-DC1B-5786-B8CE-C66D74C92925}"/>
              </a:ext>
            </a:extLst>
          </p:cNvPr>
          <p:cNvSpPr/>
          <p:nvPr/>
        </p:nvSpPr>
        <p:spPr>
          <a:xfrm>
            <a:off x="6272387" y="886623"/>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grpSp>
        <p:nvGrpSpPr>
          <p:cNvPr id="13" name="グループ化 12">
            <a:extLst>
              <a:ext uri="{FF2B5EF4-FFF2-40B4-BE49-F238E27FC236}">
                <a16:creationId xmlns:a16="http://schemas.microsoft.com/office/drawing/2014/main" id="{AC80943A-4B2B-01E3-79E8-A8402782C0B1}"/>
              </a:ext>
            </a:extLst>
          </p:cNvPr>
          <p:cNvGrpSpPr/>
          <p:nvPr/>
        </p:nvGrpSpPr>
        <p:grpSpPr>
          <a:xfrm>
            <a:off x="8035704" y="1103654"/>
            <a:ext cx="2357199" cy="2139976"/>
            <a:chOff x="8343352" y="1289024"/>
            <a:chExt cx="2357199" cy="2139976"/>
          </a:xfrm>
        </p:grpSpPr>
        <p:pic>
          <p:nvPicPr>
            <p:cNvPr id="14" name="図 13">
              <a:extLst>
                <a:ext uri="{FF2B5EF4-FFF2-40B4-BE49-F238E27FC236}">
                  <a16:creationId xmlns:a16="http://schemas.microsoft.com/office/drawing/2014/main" id="{D40F8F22-C7F2-1583-D7D0-5E14724F5F8A}"/>
                </a:ext>
              </a:extLst>
            </p:cNvPr>
            <p:cNvPicPr>
              <a:picLocks noChangeAspect="1"/>
            </p:cNvPicPr>
            <p:nvPr/>
          </p:nvPicPr>
          <p:blipFill>
            <a:blip r:embed="rId4"/>
            <a:stretch>
              <a:fillRect/>
            </a:stretch>
          </p:blipFill>
          <p:spPr>
            <a:xfrm>
              <a:off x="8531222" y="1289024"/>
              <a:ext cx="1981460" cy="2139976"/>
            </a:xfrm>
            <a:prstGeom prst="rect">
              <a:avLst/>
            </a:prstGeom>
          </p:spPr>
        </p:pic>
        <p:cxnSp>
          <p:nvCxnSpPr>
            <p:cNvPr id="20" name="直線コネクタ 19">
              <a:extLst>
                <a:ext uri="{FF2B5EF4-FFF2-40B4-BE49-F238E27FC236}">
                  <a16:creationId xmlns:a16="http://schemas.microsoft.com/office/drawing/2014/main" id="{5EF8EF10-C712-1D32-7426-94F094D042E1}"/>
                </a:ext>
              </a:extLst>
            </p:cNvPr>
            <p:cNvCxnSpPr/>
            <p:nvPr/>
          </p:nvCxnSpPr>
          <p:spPr>
            <a:xfrm>
              <a:off x="8343352" y="3351998"/>
              <a:ext cx="2357199"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1" name="テキスト ボックス 20">
            <a:extLst>
              <a:ext uri="{FF2B5EF4-FFF2-40B4-BE49-F238E27FC236}">
                <a16:creationId xmlns:a16="http://schemas.microsoft.com/office/drawing/2014/main" id="{82C8D5C6-5140-6A65-0BF5-06970136DE94}"/>
              </a:ext>
            </a:extLst>
          </p:cNvPr>
          <p:cNvSpPr txBox="1"/>
          <p:nvPr/>
        </p:nvSpPr>
        <p:spPr>
          <a:xfrm>
            <a:off x="10503079" y="2704963"/>
            <a:ext cx="981188" cy="461665"/>
          </a:xfrm>
          <a:prstGeom prst="wedgeRectCallout">
            <a:avLst>
              <a:gd name="adj1" fmla="val -94372"/>
              <a:gd name="adj2" fmla="val -65474"/>
            </a:avLst>
          </a:prstGeom>
          <a:noFill/>
          <a:ln w="19050">
            <a:solidFill>
              <a:srgbClr val="FF0000"/>
            </a:solidFill>
          </a:ln>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ラブホテルは</a:t>
            </a:r>
            <a:r>
              <a:rPr kumimoji="1" lang="ja-JP" altLang="en-US" sz="1200" dirty="0">
                <a:solidFill>
                  <a:srgbClr val="FF0000"/>
                </a:solidFill>
                <a:latin typeface="HGP創英角ﾎﾟｯﾌﾟ体" panose="040B0A00000000000000" pitchFamily="50" charset="-128"/>
                <a:ea typeface="HGP創英角ﾎﾟｯﾌﾟ体" panose="040B0A00000000000000" pitchFamily="50" charset="-128"/>
              </a:rPr>
              <a:t>✕</a:t>
            </a:r>
          </a:p>
        </p:txBody>
      </p:sp>
    </p:spTree>
    <p:extLst>
      <p:ext uri="{BB962C8B-B14F-4D97-AF65-F5344CB8AC3E}">
        <p14:creationId xmlns:p14="http://schemas.microsoft.com/office/powerpoint/2010/main" val="2095762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CF5AB8C1-053D-A190-23CE-DDDE590C17BE}"/>
              </a:ext>
            </a:extLst>
          </p:cNvPr>
          <p:cNvSpPr txBox="1">
            <a:spLocks/>
          </p:cNvSpPr>
          <p:nvPr/>
        </p:nvSpPr>
        <p:spPr>
          <a:xfrm>
            <a:off x="-1200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②　駅周辺の商業エリアの具体的なルール案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44">
            <a:extLst>
              <a:ext uri="{FF2B5EF4-FFF2-40B4-BE49-F238E27FC236}">
                <a16:creationId xmlns:a16="http://schemas.microsoft.com/office/drawing/2014/main" id="{0D4BF6A4-9DDC-6780-3F71-2863E09F330F}"/>
              </a:ext>
            </a:extLst>
          </p:cNvPr>
          <p:cNvSpPr txBox="1"/>
          <p:nvPr/>
        </p:nvSpPr>
        <p:spPr>
          <a:xfrm>
            <a:off x="246238" y="966261"/>
            <a:ext cx="6155364" cy="2361953"/>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防災性の向上を図るため、道路に面して設けるコンクリートブロック塀等は築造できない。</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ただし、地盤面からの高さが０．６ｍ以下の部分に　ついてはこの限りではありません。</a:t>
            </a:r>
          </a:p>
          <a:p>
            <a:pPr indent="273050" algn="just">
              <a:spcAft>
                <a:spcPts val="1200"/>
              </a:spcAft>
              <a:buNone/>
            </a:pPr>
            <a:endPar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11" name="四角形: 角を丸くする 10">
            <a:extLst>
              <a:ext uri="{FF2B5EF4-FFF2-40B4-BE49-F238E27FC236}">
                <a16:creationId xmlns:a16="http://schemas.microsoft.com/office/drawing/2014/main" id="{4D42FC2F-CFBC-CC1F-110C-7D91FCD69028}"/>
              </a:ext>
            </a:extLst>
          </p:cNvPr>
          <p:cNvSpPr/>
          <p:nvPr/>
        </p:nvSpPr>
        <p:spPr>
          <a:xfrm>
            <a:off x="6321913" y="966261"/>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grpSp>
        <p:nvGrpSpPr>
          <p:cNvPr id="15" name="グループ化 14">
            <a:extLst>
              <a:ext uri="{FF2B5EF4-FFF2-40B4-BE49-F238E27FC236}">
                <a16:creationId xmlns:a16="http://schemas.microsoft.com/office/drawing/2014/main" id="{95CB630A-71E8-8FFB-F599-11BA32607F95}"/>
              </a:ext>
            </a:extLst>
          </p:cNvPr>
          <p:cNvGrpSpPr/>
          <p:nvPr/>
        </p:nvGrpSpPr>
        <p:grpSpPr>
          <a:xfrm>
            <a:off x="7419401" y="1120149"/>
            <a:ext cx="4262669" cy="2855117"/>
            <a:chOff x="7294593" y="3588942"/>
            <a:chExt cx="4797025" cy="3198952"/>
          </a:xfrm>
        </p:grpSpPr>
        <p:pic>
          <p:nvPicPr>
            <p:cNvPr id="16" name="図 15" descr="カレンダー&#10;&#10;自動的に生成された説明">
              <a:extLst>
                <a:ext uri="{FF2B5EF4-FFF2-40B4-BE49-F238E27FC236}">
                  <a16:creationId xmlns:a16="http://schemas.microsoft.com/office/drawing/2014/main" id="{1AD3EDC9-CBAC-A33E-1FCA-17F03DEE751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797" t="3306" r="56678" b="22167"/>
            <a:stretch/>
          </p:blipFill>
          <p:spPr bwMode="auto">
            <a:xfrm rot="16200000">
              <a:off x="8796807" y="2086728"/>
              <a:ext cx="1575759" cy="4580188"/>
            </a:xfrm>
            <a:prstGeom prst="rect">
              <a:avLst/>
            </a:prstGeom>
            <a:ln>
              <a:noFill/>
            </a:ln>
            <a:extLst>
              <a:ext uri="{53640926-AAD7-44D8-BBD7-CCE9431645EC}">
                <a14:shadowObscured xmlns:a14="http://schemas.microsoft.com/office/drawing/2010/main"/>
              </a:ext>
            </a:extLst>
          </p:spPr>
        </p:pic>
        <p:grpSp>
          <p:nvGrpSpPr>
            <p:cNvPr id="17" name="グループ化 16">
              <a:extLst>
                <a:ext uri="{FF2B5EF4-FFF2-40B4-BE49-F238E27FC236}">
                  <a16:creationId xmlns:a16="http://schemas.microsoft.com/office/drawing/2014/main" id="{EBD944E6-D8ED-376A-01A0-406CF7177C77}"/>
                </a:ext>
              </a:extLst>
            </p:cNvPr>
            <p:cNvGrpSpPr/>
            <p:nvPr/>
          </p:nvGrpSpPr>
          <p:grpSpPr>
            <a:xfrm>
              <a:off x="8955449" y="4767441"/>
              <a:ext cx="3136169" cy="2020453"/>
              <a:chOff x="8932589" y="4414344"/>
              <a:chExt cx="3136169" cy="2020453"/>
            </a:xfrm>
          </p:grpSpPr>
          <p:pic>
            <p:nvPicPr>
              <p:cNvPr id="18" name="図 17" descr="カレンダー&#10;&#10;自動的に生成された説明">
                <a:extLst>
                  <a:ext uri="{FF2B5EF4-FFF2-40B4-BE49-F238E27FC236}">
                    <a16:creationId xmlns:a16="http://schemas.microsoft.com/office/drawing/2014/main" id="{2249AE06-23D8-AEDA-9175-7D75C0A47C1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rot="16200000">
                <a:off x="9305392" y="4544305"/>
                <a:ext cx="1517689" cy="2263295"/>
              </a:xfrm>
              <a:prstGeom prst="rect">
                <a:avLst/>
              </a:prstGeom>
              <a:ln w="41275">
                <a:solidFill>
                  <a:srgbClr val="C00000"/>
                </a:solidFill>
              </a:ln>
              <a:extLst>
                <a:ext uri="{53640926-AAD7-44D8-BBD7-CCE9431645EC}">
                  <a14:shadowObscured xmlns:a14="http://schemas.microsoft.com/office/drawing/2010/main"/>
                </a:ext>
              </a:extLst>
            </p:spPr>
          </p:pic>
          <p:sp>
            <p:nvSpPr>
              <p:cNvPr id="19" name="フリーフォーム: 図形 18">
                <a:extLst>
                  <a:ext uri="{FF2B5EF4-FFF2-40B4-BE49-F238E27FC236}">
                    <a16:creationId xmlns:a16="http://schemas.microsoft.com/office/drawing/2014/main" id="{F15EE4CD-53E9-BF0C-0807-AAAB70FAA36F}"/>
                  </a:ext>
                </a:extLst>
              </p:cNvPr>
              <p:cNvSpPr/>
              <p:nvPr/>
            </p:nvSpPr>
            <p:spPr>
              <a:xfrm>
                <a:off x="11183008" y="4414344"/>
                <a:ext cx="885750" cy="1334815"/>
              </a:xfrm>
              <a:custGeom>
                <a:avLst/>
                <a:gdLst>
                  <a:gd name="connsiteX0" fmla="*/ 704193 w 882869"/>
                  <a:gd name="connsiteY0" fmla="*/ 0 h 1355835"/>
                  <a:gd name="connsiteX1" fmla="*/ 882869 w 882869"/>
                  <a:gd name="connsiteY1" fmla="*/ 788276 h 1355835"/>
                  <a:gd name="connsiteX2" fmla="*/ 704193 w 882869"/>
                  <a:gd name="connsiteY2" fmla="*/ 1355835 h 1355835"/>
                  <a:gd name="connsiteX3" fmla="*/ 0 w 882869"/>
                  <a:gd name="connsiteY3" fmla="*/ 1345325 h 1355835"/>
                  <a:gd name="connsiteX0" fmla="*/ 620111 w 882869"/>
                  <a:gd name="connsiteY0" fmla="*/ 0 h 1051035"/>
                  <a:gd name="connsiteX1" fmla="*/ 882869 w 882869"/>
                  <a:gd name="connsiteY1" fmla="*/ 483476 h 1051035"/>
                  <a:gd name="connsiteX2" fmla="*/ 704193 w 882869"/>
                  <a:gd name="connsiteY2" fmla="*/ 1051035 h 1051035"/>
                  <a:gd name="connsiteX3" fmla="*/ 0 w 882869"/>
                  <a:gd name="connsiteY3" fmla="*/ 1040525 h 1051035"/>
                  <a:gd name="connsiteX0" fmla="*/ 620111 w 861848"/>
                  <a:gd name="connsiteY0" fmla="*/ 0 h 1051035"/>
                  <a:gd name="connsiteX1" fmla="*/ 861848 w 861848"/>
                  <a:gd name="connsiteY1" fmla="*/ 620111 h 1051035"/>
                  <a:gd name="connsiteX2" fmla="*/ 704193 w 861848"/>
                  <a:gd name="connsiteY2" fmla="*/ 1051035 h 1051035"/>
                  <a:gd name="connsiteX3" fmla="*/ 0 w 861848"/>
                  <a:gd name="connsiteY3" fmla="*/ 1040525 h 1051035"/>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71386"/>
                  <a:gd name="connsiteY0" fmla="*/ 0 h 1303284"/>
                  <a:gd name="connsiteX1" fmla="*/ 861848 w 871386"/>
                  <a:gd name="connsiteY1" fmla="*/ 882870 h 1303284"/>
                  <a:gd name="connsiteX2" fmla="*/ 0 w 871386"/>
                  <a:gd name="connsiteY2" fmla="*/ 1303284 h 1303284"/>
                  <a:gd name="connsiteX0" fmla="*/ 599090 w 866944"/>
                  <a:gd name="connsiteY0" fmla="*/ 0 h 1345326"/>
                  <a:gd name="connsiteX1" fmla="*/ 861848 w 866944"/>
                  <a:gd name="connsiteY1" fmla="*/ 924912 h 1345326"/>
                  <a:gd name="connsiteX2" fmla="*/ 0 w 866944"/>
                  <a:gd name="connsiteY2" fmla="*/ 1345326 h 1345326"/>
                  <a:gd name="connsiteX0" fmla="*/ 599090 w 873114"/>
                  <a:gd name="connsiteY0" fmla="*/ 0 h 1345326"/>
                  <a:gd name="connsiteX1" fmla="*/ 861848 w 873114"/>
                  <a:gd name="connsiteY1" fmla="*/ 924912 h 1345326"/>
                  <a:gd name="connsiteX2" fmla="*/ 0 w 873114"/>
                  <a:gd name="connsiteY2" fmla="*/ 1345326 h 1345326"/>
                  <a:gd name="connsiteX0" fmla="*/ 641132 w 880963"/>
                  <a:gd name="connsiteY0" fmla="*/ 0 h 1334815"/>
                  <a:gd name="connsiteX1" fmla="*/ 861848 w 880963"/>
                  <a:gd name="connsiteY1" fmla="*/ 914401 h 1334815"/>
                  <a:gd name="connsiteX2" fmla="*/ 0 w 880963"/>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Lst>
                <a:ahLst/>
                <a:cxnLst>
                  <a:cxn ang="0">
                    <a:pos x="connsiteX0" y="connsiteY0"/>
                  </a:cxn>
                  <a:cxn ang="0">
                    <a:pos x="connsiteX1" y="connsiteY1"/>
                  </a:cxn>
                  <a:cxn ang="0">
                    <a:pos x="connsiteX2" y="connsiteY2"/>
                  </a:cxn>
                </a:cxnLst>
                <a:rect l="l" t="t" r="r" b="b"/>
                <a:pathLst>
                  <a:path w="885750" h="1334815">
                    <a:moveTo>
                      <a:pt x="641132" y="0"/>
                    </a:moveTo>
                    <a:cubicBezTo>
                      <a:pt x="949436" y="315311"/>
                      <a:pt x="889876" y="472967"/>
                      <a:pt x="861848" y="914401"/>
                    </a:cubicBezTo>
                    <a:cubicBezTo>
                      <a:pt x="667406" y="1446926"/>
                      <a:pt x="410778" y="1299781"/>
                      <a:pt x="0" y="1334815"/>
                    </a:cubicBezTo>
                  </a:path>
                </a:pathLst>
              </a:custGeom>
              <a:noFill/>
              <a:ln w="34925">
                <a:solidFill>
                  <a:srgbClr val="C00000"/>
                </a:solidFill>
                <a:head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2" name="スライド番号プレースホルダー 1">
            <a:extLst>
              <a:ext uri="{FF2B5EF4-FFF2-40B4-BE49-F238E27FC236}">
                <a16:creationId xmlns:a16="http://schemas.microsoft.com/office/drawing/2014/main" id="{AEE3C5B9-542A-8699-2561-61792ED1A1AE}"/>
              </a:ext>
            </a:extLst>
          </p:cNvPr>
          <p:cNvSpPr>
            <a:spLocks noGrp="1"/>
          </p:cNvSpPr>
          <p:nvPr>
            <p:ph type="sldNum" sz="quarter" idx="12"/>
          </p:nvPr>
        </p:nvSpPr>
        <p:spPr>
          <a:xfrm>
            <a:off x="9448800" y="6458739"/>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12</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782883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グループ化 65">
            <a:extLst>
              <a:ext uri="{FF2B5EF4-FFF2-40B4-BE49-F238E27FC236}">
                <a16:creationId xmlns:a16="http://schemas.microsoft.com/office/drawing/2014/main" id="{CE4FDF00-9540-7A9E-12A0-F6727F9FDEF1}"/>
              </a:ext>
            </a:extLst>
          </p:cNvPr>
          <p:cNvGrpSpPr/>
          <p:nvPr/>
        </p:nvGrpSpPr>
        <p:grpSpPr>
          <a:xfrm>
            <a:off x="7576402" y="1794075"/>
            <a:ext cx="4411533" cy="4569169"/>
            <a:chOff x="2614097" y="2085295"/>
            <a:chExt cx="4411533" cy="4569169"/>
          </a:xfrm>
        </p:grpSpPr>
        <p:pic>
          <p:nvPicPr>
            <p:cNvPr id="33" name="図 32" descr="マップ&#10;&#10;AI 生成コンテンツは誤りを含む可能性があります。">
              <a:extLst>
                <a:ext uri="{FF2B5EF4-FFF2-40B4-BE49-F238E27FC236}">
                  <a16:creationId xmlns:a16="http://schemas.microsoft.com/office/drawing/2014/main" id="{DF1AEA6D-4E7B-615B-8638-031E3FC458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4097" y="2085295"/>
              <a:ext cx="4411533" cy="4569169"/>
            </a:xfrm>
            <a:prstGeom prst="rect">
              <a:avLst/>
            </a:prstGeom>
          </p:spPr>
        </p:pic>
        <p:grpSp>
          <p:nvGrpSpPr>
            <p:cNvPr id="64" name="グループ化 63">
              <a:extLst>
                <a:ext uri="{FF2B5EF4-FFF2-40B4-BE49-F238E27FC236}">
                  <a16:creationId xmlns:a16="http://schemas.microsoft.com/office/drawing/2014/main" id="{315CFA0F-A2B8-98E5-FD0A-80D6F2AD7671}"/>
                </a:ext>
              </a:extLst>
            </p:cNvPr>
            <p:cNvGrpSpPr/>
            <p:nvPr/>
          </p:nvGrpSpPr>
          <p:grpSpPr>
            <a:xfrm>
              <a:off x="4540444" y="2516420"/>
              <a:ext cx="1547011" cy="1861094"/>
              <a:chOff x="4539888" y="2489607"/>
              <a:chExt cx="1547011" cy="1861094"/>
            </a:xfrm>
          </p:grpSpPr>
          <p:cxnSp>
            <p:nvCxnSpPr>
              <p:cNvPr id="54" name="直線矢印コネクタ 53">
                <a:extLst>
                  <a:ext uri="{FF2B5EF4-FFF2-40B4-BE49-F238E27FC236}">
                    <a16:creationId xmlns:a16="http://schemas.microsoft.com/office/drawing/2014/main" id="{4AF21736-FD97-AD82-05EB-0352668E8EE6}"/>
                  </a:ext>
                </a:extLst>
              </p:cNvPr>
              <p:cNvCxnSpPr>
                <a:cxnSpLocks/>
              </p:cNvCxnSpPr>
              <p:nvPr/>
            </p:nvCxnSpPr>
            <p:spPr>
              <a:xfrm>
                <a:off x="5726740" y="2489607"/>
                <a:ext cx="130629" cy="358295"/>
              </a:xfrm>
              <a:prstGeom prst="straightConnector1">
                <a:avLst/>
              </a:prstGeom>
              <a:ln w="31750">
                <a:solidFill>
                  <a:schemeClr val="accent4">
                    <a:lumMod val="75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0FF29E6E-9370-0A3E-5639-88032FF6AF15}"/>
                  </a:ext>
                </a:extLst>
              </p:cNvPr>
              <p:cNvCxnSpPr>
                <a:cxnSpLocks/>
              </p:cNvCxnSpPr>
              <p:nvPr/>
            </p:nvCxnSpPr>
            <p:spPr>
              <a:xfrm flipH="1">
                <a:off x="5413232" y="2831835"/>
                <a:ext cx="41054" cy="441543"/>
              </a:xfrm>
              <a:prstGeom prst="straightConnector1">
                <a:avLst/>
              </a:prstGeom>
              <a:ln w="31750">
                <a:solidFill>
                  <a:schemeClr val="accent4">
                    <a:lumMod val="75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2B0457A8-9FC7-73EA-CB2F-58C9B1953A34}"/>
                  </a:ext>
                </a:extLst>
              </p:cNvPr>
              <p:cNvCxnSpPr>
                <a:cxnSpLocks/>
              </p:cNvCxnSpPr>
              <p:nvPr/>
            </p:nvCxnSpPr>
            <p:spPr>
              <a:xfrm flipH="1">
                <a:off x="4939236" y="2884833"/>
                <a:ext cx="85841" cy="336294"/>
              </a:xfrm>
              <a:prstGeom prst="straightConnector1">
                <a:avLst/>
              </a:prstGeom>
              <a:ln w="31750">
                <a:solidFill>
                  <a:schemeClr val="accent4">
                    <a:lumMod val="75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504B55C2-C1EB-0B5C-ABBA-B319B5556DB4}"/>
                  </a:ext>
                </a:extLst>
              </p:cNvPr>
              <p:cNvCxnSpPr>
                <a:cxnSpLocks/>
              </p:cNvCxnSpPr>
              <p:nvPr/>
            </p:nvCxnSpPr>
            <p:spPr>
              <a:xfrm>
                <a:off x="4551083" y="3191269"/>
                <a:ext cx="261257" cy="111967"/>
              </a:xfrm>
              <a:prstGeom prst="straightConnector1">
                <a:avLst/>
              </a:prstGeom>
              <a:ln w="31750">
                <a:solidFill>
                  <a:schemeClr val="accent4">
                    <a:lumMod val="75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6BF45C2E-7E03-447C-3E5D-9278D48D2AEC}"/>
                  </a:ext>
                </a:extLst>
              </p:cNvPr>
              <p:cNvCxnSpPr>
                <a:cxnSpLocks/>
              </p:cNvCxnSpPr>
              <p:nvPr/>
            </p:nvCxnSpPr>
            <p:spPr>
              <a:xfrm>
                <a:off x="5222887" y="2799383"/>
                <a:ext cx="809897" cy="74645"/>
              </a:xfrm>
              <a:prstGeom prst="straightConnector1">
                <a:avLst/>
              </a:prstGeom>
              <a:ln w="31750">
                <a:solidFill>
                  <a:schemeClr val="accent4">
                    <a:lumMod val="75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DF18FAA1-A9A2-8CE7-7F74-DE949F20BAD5}"/>
                  </a:ext>
                </a:extLst>
              </p:cNvPr>
              <p:cNvCxnSpPr>
                <a:cxnSpLocks/>
              </p:cNvCxnSpPr>
              <p:nvPr/>
            </p:nvCxnSpPr>
            <p:spPr>
              <a:xfrm flipV="1">
                <a:off x="5792054" y="2612771"/>
                <a:ext cx="143692" cy="55983"/>
              </a:xfrm>
              <a:prstGeom prst="straightConnector1">
                <a:avLst/>
              </a:prstGeom>
              <a:ln w="31750">
                <a:solidFill>
                  <a:schemeClr val="accent4">
                    <a:lumMod val="75000"/>
                  </a:schemeClr>
                </a:solidFill>
                <a:prstDash val="solid"/>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60" name="フリーフォーム: 図形 59">
                <a:extLst>
                  <a:ext uri="{FF2B5EF4-FFF2-40B4-BE49-F238E27FC236}">
                    <a16:creationId xmlns:a16="http://schemas.microsoft.com/office/drawing/2014/main" id="{0F43CFC8-7A0F-D185-BFDE-5D82A7BA33F4}"/>
                  </a:ext>
                </a:extLst>
              </p:cNvPr>
              <p:cNvSpPr/>
              <p:nvPr/>
            </p:nvSpPr>
            <p:spPr>
              <a:xfrm>
                <a:off x="4539888" y="3213662"/>
                <a:ext cx="1474236" cy="679269"/>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4236" h="679269">
                    <a:moveTo>
                      <a:pt x="0" y="679269"/>
                    </a:moveTo>
                    <a:lnTo>
                      <a:pt x="97037" y="369493"/>
                    </a:lnTo>
                    <a:lnTo>
                      <a:pt x="175415" y="313509"/>
                    </a:lnTo>
                    <a:lnTo>
                      <a:pt x="313508" y="0"/>
                    </a:lnTo>
                    <a:lnTo>
                      <a:pt x="817361" y="52252"/>
                    </a:lnTo>
                    <a:cubicBezTo>
                      <a:pt x="1032587" y="83354"/>
                      <a:pt x="1259010" y="99527"/>
                      <a:pt x="1474236" y="130629"/>
                    </a:cubicBezTo>
                  </a:path>
                </a:pathLst>
              </a:custGeom>
              <a:noFill/>
              <a:ln w="38100">
                <a:solidFill>
                  <a:schemeClr val="accent4">
                    <a:lumMod val="75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1" name="フリーフォーム: 図形 60">
                <a:extLst>
                  <a:ext uri="{FF2B5EF4-FFF2-40B4-BE49-F238E27FC236}">
                    <a16:creationId xmlns:a16="http://schemas.microsoft.com/office/drawing/2014/main" id="{F4DD1F47-F8AF-4A84-B682-BC7A1B7BB9AC}"/>
                  </a:ext>
                </a:extLst>
              </p:cNvPr>
              <p:cNvSpPr/>
              <p:nvPr/>
            </p:nvSpPr>
            <p:spPr>
              <a:xfrm>
                <a:off x="5247147" y="3273769"/>
                <a:ext cx="85841" cy="783771"/>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1474236 w 1474236"/>
                  <a:gd name="connsiteY4" fmla="*/ 130629 h 679269"/>
                  <a:gd name="connsiteX0" fmla="*/ 0 w 1474236"/>
                  <a:gd name="connsiteY0" fmla="*/ 679269 h 679269"/>
                  <a:gd name="connsiteX1" fmla="*/ 97037 w 1474236"/>
                  <a:gd name="connsiteY1" fmla="*/ 369493 h 679269"/>
                  <a:gd name="connsiteX2" fmla="*/ 313508 w 1474236"/>
                  <a:gd name="connsiteY2" fmla="*/ 0 h 679269"/>
                  <a:gd name="connsiteX3" fmla="*/ 1474236 w 1474236"/>
                  <a:gd name="connsiteY3" fmla="*/ 130629 h 679269"/>
                  <a:gd name="connsiteX0" fmla="*/ 0 w 1474236"/>
                  <a:gd name="connsiteY0" fmla="*/ 679269 h 679269"/>
                  <a:gd name="connsiteX1" fmla="*/ 313508 w 1474236"/>
                  <a:gd name="connsiteY1" fmla="*/ 0 h 679269"/>
                  <a:gd name="connsiteX2" fmla="*/ 1474236 w 1474236"/>
                  <a:gd name="connsiteY2" fmla="*/ 130629 h 679269"/>
                  <a:gd name="connsiteX0" fmla="*/ 0 w 1474236"/>
                  <a:gd name="connsiteY0" fmla="*/ 548640 h 548640"/>
                  <a:gd name="connsiteX1" fmla="*/ 571033 w 1474236"/>
                  <a:gd name="connsiteY1" fmla="*/ 309776 h 548640"/>
                  <a:gd name="connsiteX2" fmla="*/ 1474236 w 1474236"/>
                  <a:gd name="connsiteY2" fmla="*/ 0 h 548640"/>
                  <a:gd name="connsiteX0" fmla="*/ 0 w 1474236"/>
                  <a:gd name="connsiteY0" fmla="*/ 548640 h 634481"/>
                  <a:gd name="connsiteX1" fmla="*/ 895739 w 1474236"/>
                  <a:gd name="connsiteY1" fmla="*/ 634481 h 634481"/>
                  <a:gd name="connsiteX2" fmla="*/ 1474236 w 1474236"/>
                  <a:gd name="connsiteY2" fmla="*/ 0 h 634481"/>
                  <a:gd name="connsiteX0" fmla="*/ 0 w 627016"/>
                  <a:gd name="connsiteY0" fmla="*/ 697930 h 697930"/>
                  <a:gd name="connsiteX1" fmla="*/ 48519 w 627016"/>
                  <a:gd name="connsiteY1" fmla="*/ 634481 h 697930"/>
                  <a:gd name="connsiteX2" fmla="*/ 627016 w 627016"/>
                  <a:gd name="connsiteY2" fmla="*/ 0 h 697930"/>
                  <a:gd name="connsiteX0" fmla="*/ 0 w 235130"/>
                  <a:gd name="connsiteY0" fmla="*/ 141825 h 141825"/>
                  <a:gd name="connsiteX1" fmla="*/ 48519 w 235130"/>
                  <a:gd name="connsiteY1" fmla="*/ 78376 h 141825"/>
                  <a:gd name="connsiteX2" fmla="*/ 235130 w 235130"/>
                  <a:gd name="connsiteY2" fmla="*/ 0 h 141825"/>
                  <a:gd name="connsiteX0" fmla="*/ 0 w 257523"/>
                  <a:gd name="connsiteY0" fmla="*/ 153021 h 153021"/>
                  <a:gd name="connsiteX1" fmla="*/ 48519 w 257523"/>
                  <a:gd name="connsiteY1" fmla="*/ 89572 h 153021"/>
                  <a:gd name="connsiteX2" fmla="*/ 257523 w 257523"/>
                  <a:gd name="connsiteY2" fmla="*/ 0 h 153021"/>
                  <a:gd name="connsiteX0" fmla="*/ 0 w 261255"/>
                  <a:gd name="connsiteY0" fmla="*/ 167950 h 167950"/>
                  <a:gd name="connsiteX1" fmla="*/ 52251 w 261255"/>
                  <a:gd name="connsiteY1" fmla="*/ 89572 h 167950"/>
                  <a:gd name="connsiteX2" fmla="*/ 261255 w 261255"/>
                  <a:gd name="connsiteY2" fmla="*/ 0 h 167950"/>
                  <a:gd name="connsiteX0" fmla="*/ 0 w 261255"/>
                  <a:gd name="connsiteY0" fmla="*/ 167950 h 167950"/>
                  <a:gd name="connsiteX1" fmla="*/ 93305 w 261255"/>
                  <a:gd name="connsiteY1" fmla="*/ 55982 h 167950"/>
                  <a:gd name="connsiteX2" fmla="*/ 261255 w 261255"/>
                  <a:gd name="connsiteY2" fmla="*/ 0 h 167950"/>
                  <a:gd name="connsiteX0" fmla="*/ 0 w 93305"/>
                  <a:gd name="connsiteY0" fmla="*/ 492656 h 492656"/>
                  <a:gd name="connsiteX1" fmla="*/ 93305 w 93305"/>
                  <a:gd name="connsiteY1" fmla="*/ 380688 h 492656"/>
                  <a:gd name="connsiteX2" fmla="*/ 44785 w 93305"/>
                  <a:gd name="connsiteY2" fmla="*/ 0 h 492656"/>
                  <a:gd name="connsiteX0" fmla="*/ 0 w 59714"/>
                  <a:gd name="connsiteY0" fmla="*/ 780039 h 780039"/>
                  <a:gd name="connsiteX1" fmla="*/ 59714 w 59714"/>
                  <a:gd name="connsiteY1" fmla="*/ 380688 h 780039"/>
                  <a:gd name="connsiteX2" fmla="*/ 11194 w 59714"/>
                  <a:gd name="connsiteY2" fmla="*/ 0 h 780039"/>
                  <a:gd name="connsiteX0" fmla="*/ 74647 w 85841"/>
                  <a:gd name="connsiteY0" fmla="*/ 780039 h 780039"/>
                  <a:gd name="connsiteX1" fmla="*/ 0 w 85841"/>
                  <a:gd name="connsiteY1" fmla="*/ 544907 h 780039"/>
                  <a:gd name="connsiteX2" fmla="*/ 85841 w 85841"/>
                  <a:gd name="connsiteY2" fmla="*/ 0 h 780039"/>
                  <a:gd name="connsiteX0" fmla="*/ 74647 w 85841"/>
                  <a:gd name="connsiteY0" fmla="*/ 780039 h 780039"/>
                  <a:gd name="connsiteX1" fmla="*/ 0 w 85841"/>
                  <a:gd name="connsiteY1" fmla="*/ 544907 h 780039"/>
                  <a:gd name="connsiteX2" fmla="*/ 85841 w 85841"/>
                  <a:gd name="connsiteY2" fmla="*/ 0 h 780039"/>
                  <a:gd name="connsiteX0" fmla="*/ 74647 w 85841"/>
                  <a:gd name="connsiteY0" fmla="*/ 780039 h 780039"/>
                  <a:gd name="connsiteX1" fmla="*/ 0 w 85841"/>
                  <a:gd name="connsiteY1" fmla="*/ 544907 h 780039"/>
                  <a:gd name="connsiteX2" fmla="*/ 85841 w 85841"/>
                  <a:gd name="connsiteY2" fmla="*/ 0 h 780039"/>
                  <a:gd name="connsiteX0" fmla="*/ 74920 w 86114"/>
                  <a:gd name="connsiteY0" fmla="*/ 780039 h 780039"/>
                  <a:gd name="connsiteX1" fmla="*/ 80515 w 86114"/>
                  <a:gd name="connsiteY1" fmla="*/ 611698 h 780039"/>
                  <a:gd name="connsiteX2" fmla="*/ 273 w 86114"/>
                  <a:gd name="connsiteY2" fmla="*/ 544907 h 780039"/>
                  <a:gd name="connsiteX3" fmla="*/ 86114 w 86114"/>
                  <a:gd name="connsiteY3" fmla="*/ 0 h 780039"/>
                  <a:gd name="connsiteX0" fmla="*/ 74920 w 86114"/>
                  <a:gd name="connsiteY0" fmla="*/ 780039 h 780039"/>
                  <a:gd name="connsiteX1" fmla="*/ 80515 w 86114"/>
                  <a:gd name="connsiteY1" fmla="*/ 611698 h 780039"/>
                  <a:gd name="connsiteX2" fmla="*/ 273 w 86114"/>
                  <a:gd name="connsiteY2" fmla="*/ 544907 h 780039"/>
                  <a:gd name="connsiteX3" fmla="*/ 86114 w 86114"/>
                  <a:gd name="connsiteY3" fmla="*/ 0 h 780039"/>
                  <a:gd name="connsiteX0" fmla="*/ 74965 w 86159"/>
                  <a:gd name="connsiteY0" fmla="*/ 780039 h 780039"/>
                  <a:gd name="connsiteX1" fmla="*/ 80560 w 86159"/>
                  <a:gd name="connsiteY1" fmla="*/ 611698 h 780039"/>
                  <a:gd name="connsiteX2" fmla="*/ 318 w 86159"/>
                  <a:gd name="connsiteY2" fmla="*/ 544907 h 780039"/>
                  <a:gd name="connsiteX3" fmla="*/ 86159 w 86159"/>
                  <a:gd name="connsiteY3" fmla="*/ 0 h 780039"/>
                  <a:gd name="connsiteX0" fmla="*/ 74647 w 85841"/>
                  <a:gd name="connsiteY0" fmla="*/ 780039 h 780039"/>
                  <a:gd name="connsiteX1" fmla="*/ 80242 w 85841"/>
                  <a:gd name="connsiteY1" fmla="*/ 611698 h 780039"/>
                  <a:gd name="connsiteX2" fmla="*/ 0 w 85841"/>
                  <a:gd name="connsiteY2" fmla="*/ 544907 h 780039"/>
                  <a:gd name="connsiteX3" fmla="*/ 85841 w 85841"/>
                  <a:gd name="connsiteY3" fmla="*/ 0 h 780039"/>
                  <a:gd name="connsiteX0" fmla="*/ 70915 w 82109"/>
                  <a:gd name="connsiteY0" fmla="*/ 780039 h 780039"/>
                  <a:gd name="connsiteX1" fmla="*/ 76510 w 82109"/>
                  <a:gd name="connsiteY1" fmla="*/ 611698 h 780039"/>
                  <a:gd name="connsiteX2" fmla="*/ 0 w 82109"/>
                  <a:gd name="connsiteY2" fmla="*/ 522514 h 780039"/>
                  <a:gd name="connsiteX3" fmla="*/ 82109 w 82109"/>
                  <a:gd name="connsiteY3" fmla="*/ 0 h 780039"/>
                  <a:gd name="connsiteX0" fmla="*/ 70915 w 82109"/>
                  <a:gd name="connsiteY0" fmla="*/ 780039 h 780039"/>
                  <a:gd name="connsiteX1" fmla="*/ 76510 w 82109"/>
                  <a:gd name="connsiteY1" fmla="*/ 611698 h 780039"/>
                  <a:gd name="connsiteX2" fmla="*/ 0 w 82109"/>
                  <a:gd name="connsiteY2" fmla="*/ 522514 h 780039"/>
                  <a:gd name="connsiteX3" fmla="*/ 82109 w 82109"/>
                  <a:gd name="connsiteY3" fmla="*/ 0 h 780039"/>
                  <a:gd name="connsiteX0" fmla="*/ 70915 w 89574"/>
                  <a:gd name="connsiteY0" fmla="*/ 772575 h 772575"/>
                  <a:gd name="connsiteX1" fmla="*/ 76510 w 89574"/>
                  <a:gd name="connsiteY1" fmla="*/ 604234 h 772575"/>
                  <a:gd name="connsiteX2" fmla="*/ 0 w 89574"/>
                  <a:gd name="connsiteY2" fmla="*/ 515050 h 772575"/>
                  <a:gd name="connsiteX3" fmla="*/ 89574 w 89574"/>
                  <a:gd name="connsiteY3" fmla="*/ 0 h 772575"/>
                  <a:gd name="connsiteX0" fmla="*/ 70915 w 85841"/>
                  <a:gd name="connsiteY0" fmla="*/ 783771 h 783771"/>
                  <a:gd name="connsiteX1" fmla="*/ 76510 w 85841"/>
                  <a:gd name="connsiteY1" fmla="*/ 615430 h 783771"/>
                  <a:gd name="connsiteX2" fmla="*/ 0 w 85841"/>
                  <a:gd name="connsiteY2" fmla="*/ 526246 h 783771"/>
                  <a:gd name="connsiteX3" fmla="*/ 85841 w 85841"/>
                  <a:gd name="connsiteY3" fmla="*/ 0 h 783771"/>
                  <a:gd name="connsiteX0" fmla="*/ 70915 w 85841"/>
                  <a:gd name="connsiteY0" fmla="*/ 783771 h 783771"/>
                  <a:gd name="connsiteX1" fmla="*/ 76510 w 85841"/>
                  <a:gd name="connsiteY1" fmla="*/ 615430 h 783771"/>
                  <a:gd name="connsiteX2" fmla="*/ 0 w 85841"/>
                  <a:gd name="connsiteY2" fmla="*/ 526246 h 783771"/>
                  <a:gd name="connsiteX3" fmla="*/ 85841 w 85841"/>
                  <a:gd name="connsiteY3" fmla="*/ 0 h 783771"/>
                </a:gdLst>
                <a:ahLst/>
                <a:cxnLst>
                  <a:cxn ang="0">
                    <a:pos x="connsiteX0" y="connsiteY0"/>
                  </a:cxn>
                  <a:cxn ang="0">
                    <a:pos x="connsiteX1" y="connsiteY1"/>
                  </a:cxn>
                  <a:cxn ang="0">
                    <a:pos x="connsiteX2" y="connsiteY2"/>
                  </a:cxn>
                  <a:cxn ang="0">
                    <a:pos x="connsiteX3" y="connsiteY3"/>
                  </a:cxn>
                </a:cxnLst>
                <a:rect l="l" t="t" r="r" b="b"/>
                <a:pathLst>
                  <a:path w="85841" h="783771">
                    <a:moveTo>
                      <a:pt x="70915" y="783771"/>
                    </a:moveTo>
                    <a:cubicBezTo>
                      <a:pt x="67493" y="761313"/>
                      <a:pt x="77754" y="680744"/>
                      <a:pt x="76510" y="615430"/>
                    </a:cubicBezTo>
                    <a:cubicBezTo>
                      <a:pt x="52873" y="587438"/>
                      <a:pt x="43231" y="574078"/>
                      <a:pt x="0" y="526246"/>
                    </a:cubicBezTo>
                    <a:cubicBezTo>
                      <a:pt x="42299" y="322217"/>
                      <a:pt x="73400" y="129384"/>
                      <a:pt x="85841" y="0"/>
                    </a:cubicBezTo>
                  </a:path>
                </a:pathLst>
              </a:custGeom>
              <a:noFill/>
              <a:ln w="38100">
                <a:solidFill>
                  <a:schemeClr val="accent4">
                    <a:lumMod val="75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2" name="フリーフォーム: 図形 61">
                <a:extLst>
                  <a:ext uri="{FF2B5EF4-FFF2-40B4-BE49-F238E27FC236}">
                    <a16:creationId xmlns:a16="http://schemas.microsoft.com/office/drawing/2014/main" id="{4A62B25D-3B91-0C2F-7A3C-54A314C30970}"/>
                  </a:ext>
                </a:extLst>
              </p:cNvPr>
              <p:cNvSpPr/>
              <p:nvPr/>
            </p:nvSpPr>
            <p:spPr>
              <a:xfrm>
                <a:off x="5670527" y="2872165"/>
                <a:ext cx="99134" cy="431070"/>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1474236 w 1474236"/>
                  <a:gd name="connsiteY4" fmla="*/ 130629 h 679269"/>
                  <a:gd name="connsiteX0" fmla="*/ 0 w 1474236"/>
                  <a:gd name="connsiteY0" fmla="*/ 679269 h 679269"/>
                  <a:gd name="connsiteX1" fmla="*/ 97037 w 1474236"/>
                  <a:gd name="connsiteY1" fmla="*/ 369493 h 679269"/>
                  <a:gd name="connsiteX2" fmla="*/ 313508 w 1474236"/>
                  <a:gd name="connsiteY2" fmla="*/ 0 h 679269"/>
                  <a:gd name="connsiteX3" fmla="*/ 1474236 w 1474236"/>
                  <a:gd name="connsiteY3" fmla="*/ 130629 h 679269"/>
                  <a:gd name="connsiteX0" fmla="*/ 0 w 1474236"/>
                  <a:gd name="connsiteY0" fmla="*/ 679269 h 679269"/>
                  <a:gd name="connsiteX1" fmla="*/ 313508 w 1474236"/>
                  <a:gd name="connsiteY1" fmla="*/ 0 h 679269"/>
                  <a:gd name="connsiteX2" fmla="*/ 1474236 w 1474236"/>
                  <a:gd name="connsiteY2" fmla="*/ 130629 h 679269"/>
                  <a:gd name="connsiteX0" fmla="*/ 0 w 1474236"/>
                  <a:gd name="connsiteY0" fmla="*/ 548640 h 548640"/>
                  <a:gd name="connsiteX1" fmla="*/ 571033 w 1474236"/>
                  <a:gd name="connsiteY1" fmla="*/ 309776 h 548640"/>
                  <a:gd name="connsiteX2" fmla="*/ 1474236 w 1474236"/>
                  <a:gd name="connsiteY2" fmla="*/ 0 h 548640"/>
                  <a:gd name="connsiteX0" fmla="*/ 0 w 1474236"/>
                  <a:gd name="connsiteY0" fmla="*/ 548640 h 634481"/>
                  <a:gd name="connsiteX1" fmla="*/ 895739 w 1474236"/>
                  <a:gd name="connsiteY1" fmla="*/ 634481 h 634481"/>
                  <a:gd name="connsiteX2" fmla="*/ 1474236 w 1474236"/>
                  <a:gd name="connsiteY2" fmla="*/ 0 h 634481"/>
                  <a:gd name="connsiteX0" fmla="*/ 0 w 627016"/>
                  <a:gd name="connsiteY0" fmla="*/ 697930 h 697930"/>
                  <a:gd name="connsiteX1" fmla="*/ 48519 w 627016"/>
                  <a:gd name="connsiteY1" fmla="*/ 634481 h 697930"/>
                  <a:gd name="connsiteX2" fmla="*/ 627016 w 627016"/>
                  <a:gd name="connsiteY2" fmla="*/ 0 h 697930"/>
                  <a:gd name="connsiteX0" fmla="*/ 0 w 235130"/>
                  <a:gd name="connsiteY0" fmla="*/ 141825 h 141825"/>
                  <a:gd name="connsiteX1" fmla="*/ 48519 w 235130"/>
                  <a:gd name="connsiteY1" fmla="*/ 78376 h 141825"/>
                  <a:gd name="connsiteX2" fmla="*/ 235130 w 235130"/>
                  <a:gd name="connsiteY2" fmla="*/ 0 h 141825"/>
                  <a:gd name="connsiteX0" fmla="*/ 0 w 257523"/>
                  <a:gd name="connsiteY0" fmla="*/ 153021 h 153021"/>
                  <a:gd name="connsiteX1" fmla="*/ 48519 w 257523"/>
                  <a:gd name="connsiteY1" fmla="*/ 89572 h 153021"/>
                  <a:gd name="connsiteX2" fmla="*/ 257523 w 257523"/>
                  <a:gd name="connsiteY2" fmla="*/ 0 h 153021"/>
                  <a:gd name="connsiteX0" fmla="*/ 0 w 261255"/>
                  <a:gd name="connsiteY0" fmla="*/ 167950 h 167950"/>
                  <a:gd name="connsiteX1" fmla="*/ 52251 w 261255"/>
                  <a:gd name="connsiteY1" fmla="*/ 89572 h 167950"/>
                  <a:gd name="connsiteX2" fmla="*/ 261255 w 261255"/>
                  <a:gd name="connsiteY2" fmla="*/ 0 h 167950"/>
                  <a:gd name="connsiteX0" fmla="*/ 0 w 261255"/>
                  <a:gd name="connsiteY0" fmla="*/ 167950 h 167950"/>
                  <a:gd name="connsiteX1" fmla="*/ 93305 w 261255"/>
                  <a:gd name="connsiteY1" fmla="*/ 55982 h 167950"/>
                  <a:gd name="connsiteX2" fmla="*/ 261255 w 261255"/>
                  <a:gd name="connsiteY2" fmla="*/ 0 h 167950"/>
                  <a:gd name="connsiteX0" fmla="*/ 0 w 261255"/>
                  <a:gd name="connsiteY0" fmla="*/ 167950 h 167950"/>
                  <a:gd name="connsiteX1" fmla="*/ 109350 w 261255"/>
                  <a:gd name="connsiteY1" fmla="*/ 112712 h 167950"/>
                  <a:gd name="connsiteX2" fmla="*/ 261255 w 261255"/>
                  <a:gd name="connsiteY2" fmla="*/ 0 h 167950"/>
                  <a:gd name="connsiteX0" fmla="*/ 0 w 213115"/>
                  <a:gd name="connsiteY0" fmla="*/ 167950 h 167950"/>
                  <a:gd name="connsiteX1" fmla="*/ 109350 w 213115"/>
                  <a:gd name="connsiteY1" fmla="*/ 112712 h 167950"/>
                  <a:gd name="connsiteX2" fmla="*/ 213115 w 213115"/>
                  <a:gd name="connsiteY2" fmla="*/ 0 h 167950"/>
                  <a:gd name="connsiteX0" fmla="*/ 0 w 213115"/>
                  <a:gd name="connsiteY0" fmla="*/ 167950 h 167950"/>
                  <a:gd name="connsiteX1" fmla="*/ 165515 w 213115"/>
                  <a:gd name="connsiteY1" fmla="*/ 100769 h 167950"/>
                  <a:gd name="connsiteX2" fmla="*/ 213115 w 213115"/>
                  <a:gd name="connsiteY2" fmla="*/ 0 h 167950"/>
                  <a:gd name="connsiteX0" fmla="*/ 0 w 213115"/>
                  <a:gd name="connsiteY0" fmla="*/ 172428 h 172428"/>
                  <a:gd name="connsiteX1" fmla="*/ 165515 w 213115"/>
                  <a:gd name="connsiteY1" fmla="*/ 105247 h 172428"/>
                  <a:gd name="connsiteX2" fmla="*/ 213115 w 213115"/>
                  <a:gd name="connsiteY2" fmla="*/ 0 h 172428"/>
                  <a:gd name="connsiteX0" fmla="*/ 0 w 213115"/>
                  <a:gd name="connsiteY0" fmla="*/ 172428 h 172428"/>
                  <a:gd name="connsiteX1" fmla="*/ 157492 w 213115"/>
                  <a:gd name="connsiteY1" fmla="*/ 99276 h 172428"/>
                  <a:gd name="connsiteX2" fmla="*/ 213115 w 213115"/>
                  <a:gd name="connsiteY2" fmla="*/ 0 h 172428"/>
                </a:gdLst>
                <a:ahLst/>
                <a:cxnLst>
                  <a:cxn ang="0">
                    <a:pos x="connsiteX0" y="connsiteY0"/>
                  </a:cxn>
                  <a:cxn ang="0">
                    <a:pos x="connsiteX1" y="connsiteY1"/>
                  </a:cxn>
                  <a:cxn ang="0">
                    <a:pos x="connsiteX2" y="connsiteY2"/>
                  </a:cxn>
                </a:cxnLst>
                <a:rect l="l" t="t" r="r" b="b"/>
                <a:pathLst>
                  <a:path w="213115" h="172428">
                    <a:moveTo>
                      <a:pt x="0" y="172428"/>
                    </a:moveTo>
                    <a:lnTo>
                      <a:pt x="157492" y="99276"/>
                    </a:lnTo>
                    <a:lnTo>
                      <a:pt x="213115" y="0"/>
                    </a:lnTo>
                  </a:path>
                </a:pathLst>
              </a:custGeom>
              <a:noFill/>
              <a:ln w="38100">
                <a:solidFill>
                  <a:schemeClr val="accent4">
                    <a:lumMod val="75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3" name="フリーフォーム: 図形 62">
                <a:extLst>
                  <a:ext uri="{FF2B5EF4-FFF2-40B4-BE49-F238E27FC236}">
                    <a16:creationId xmlns:a16="http://schemas.microsoft.com/office/drawing/2014/main" id="{DB455787-DD22-F70D-F9C5-B5D39AA5EF4F}"/>
                  </a:ext>
                </a:extLst>
              </p:cNvPr>
              <p:cNvSpPr/>
              <p:nvPr/>
            </p:nvSpPr>
            <p:spPr>
              <a:xfrm>
                <a:off x="5825644" y="4182751"/>
                <a:ext cx="261255" cy="167950"/>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1474236 w 1474236"/>
                  <a:gd name="connsiteY4" fmla="*/ 130629 h 679269"/>
                  <a:gd name="connsiteX0" fmla="*/ 0 w 1474236"/>
                  <a:gd name="connsiteY0" fmla="*/ 679269 h 679269"/>
                  <a:gd name="connsiteX1" fmla="*/ 97037 w 1474236"/>
                  <a:gd name="connsiteY1" fmla="*/ 369493 h 679269"/>
                  <a:gd name="connsiteX2" fmla="*/ 313508 w 1474236"/>
                  <a:gd name="connsiteY2" fmla="*/ 0 h 679269"/>
                  <a:gd name="connsiteX3" fmla="*/ 1474236 w 1474236"/>
                  <a:gd name="connsiteY3" fmla="*/ 130629 h 679269"/>
                  <a:gd name="connsiteX0" fmla="*/ 0 w 1474236"/>
                  <a:gd name="connsiteY0" fmla="*/ 679269 h 679269"/>
                  <a:gd name="connsiteX1" fmla="*/ 313508 w 1474236"/>
                  <a:gd name="connsiteY1" fmla="*/ 0 h 679269"/>
                  <a:gd name="connsiteX2" fmla="*/ 1474236 w 1474236"/>
                  <a:gd name="connsiteY2" fmla="*/ 130629 h 679269"/>
                  <a:gd name="connsiteX0" fmla="*/ 0 w 1474236"/>
                  <a:gd name="connsiteY0" fmla="*/ 548640 h 548640"/>
                  <a:gd name="connsiteX1" fmla="*/ 571033 w 1474236"/>
                  <a:gd name="connsiteY1" fmla="*/ 309776 h 548640"/>
                  <a:gd name="connsiteX2" fmla="*/ 1474236 w 1474236"/>
                  <a:gd name="connsiteY2" fmla="*/ 0 h 548640"/>
                  <a:gd name="connsiteX0" fmla="*/ 0 w 1474236"/>
                  <a:gd name="connsiteY0" fmla="*/ 548640 h 634481"/>
                  <a:gd name="connsiteX1" fmla="*/ 895739 w 1474236"/>
                  <a:gd name="connsiteY1" fmla="*/ 634481 h 634481"/>
                  <a:gd name="connsiteX2" fmla="*/ 1474236 w 1474236"/>
                  <a:gd name="connsiteY2" fmla="*/ 0 h 634481"/>
                  <a:gd name="connsiteX0" fmla="*/ 0 w 627016"/>
                  <a:gd name="connsiteY0" fmla="*/ 697930 h 697930"/>
                  <a:gd name="connsiteX1" fmla="*/ 48519 w 627016"/>
                  <a:gd name="connsiteY1" fmla="*/ 634481 h 697930"/>
                  <a:gd name="connsiteX2" fmla="*/ 627016 w 627016"/>
                  <a:gd name="connsiteY2" fmla="*/ 0 h 697930"/>
                  <a:gd name="connsiteX0" fmla="*/ 0 w 235130"/>
                  <a:gd name="connsiteY0" fmla="*/ 141825 h 141825"/>
                  <a:gd name="connsiteX1" fmla="*/ 48519 w 235130"/>
                  <a:gd name="connsiteY1" fmla="*/ 78376 h 141825"/>
                  <a:gd name="connsiteX2" fmla="*/ 235130 w 235130"/>
                  <a:gd name="connsiteY2" fmla="*/ 0 h 141825"/>
                  <a:gd name="connsiteX0" fmla="*/ 0 w 257523"/>
                  <a:gd name="connsiteY0" fmla="*/ 153021 h 153021"/>
                  <a:gd name="connsiteX1" fmla="*/ 48519 w 257523"/>
                  <a:gd name="connsiteY1" fmla="*/ 89572 h 153021"/>
                  <a:gd name="connsiteX2" fmla="*/ 257523 w 257523"/>
                  <a:gd name="connsiteY2" fmla="*/ 0 h 153021"/>
                  <a:gd name="connsiteX0" fmla="*/ 0 w 261255"/>
                  <a:gd name="connsiteY0" fmla="*/ 167950 h 167950"/>
                  <a:gd name="connsiteX1" fmla="*/ 52251 w 261255"/>
                  <a:gd name="connsiteY1" fmla="*/ 89572 h 167950"/>
                  <a:gd name="connsiteX2" fmla="*/ 261255 w 261255"/>
                  <a:gd name="connsiteY2" fmla="*/ 0 h 167950"/>
                  <a:gd name="connsiteX0" fmla="*/ 0 w 261255"/>
                  <a:gd name="connsiteY0" fmla="*/ 167950 h 167950"/>
                  <a:gd name="connsiteX1" fmla="*/ 93305 w 261255"/>
                  <a:gd name="connsiteY1" fmla="*/ 55982 h 167950"/>
                  <a:gd name="connsiteX2" fmla="*/ 261255 w 261255"/>
                  <a:gd name="connsiteY2" fmla="*/ 0 h 167950"/>
                </a:gdLst>
                <a:ahLst/>
                <a:cxnLst>
                  <a:cxn ang="0">
                    <a:pos x="connsiteX0" y="connsiteY0"/>
                  </a:cxn>
                  <a:cxn ang="0">
                    <a:pos x="connsiteX1" y="connsiteY1"/>
                  </a:cxn>
                  <a:cxn ang="0">
                    <a:pos x="connsiteX2" y="connsiteY2"/>
                  </a:cxn>
                </a:cxnLst>
                <a:rect l="l" t="t" r="r" b="b"/>
                <a:pathLst>
                  <a:path w="261255" h="167950">
                    <a:moveTo>
                      <a:pt x="0" y="167950"/>
                    </a:moveTo>
                    <a:lnTo>
                      <a:pt x="93305" y="55982"/>
                    </a:lnTo>
                    <a:lnTo>
                      <a:pt x="261255" y="0"/>
                    </a:lnTo>
                  </a:path>
                </a:pathLst>
              </a:custGeom>
              <a:noFill/>
              <a:ln w="38100">
                <a:solidFill>
                  <a:schemeClr val="accent4">
                    <a:lumMod val="75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5" name="テキスト ボックス 44">
            <a:extLst>
              <a:ext uri="{FF2B5EF4-FFF2-40B4-BE49-F238E27FC236}">
                <a16:creationId xmlns:a16="http://schemas.microsoft.com/office/drawing/2014/main" id="{18B5D747-6AAB-8CC6-FC07-13A05947CD2A}"/>
              </a:ext>
            </a:extLst>
          </p:cNvPr>
          <p:cNvSpPr txBox="1"/>
          <p:nvPr/>
        </p:nvSpPr>
        <p:spPr>
          <a:xfrm>
            <a:off x="224918" y="990105"/>
            <a:ext cx="7008130" cy="2336371"/>
          </a:xfrm>
          <a:prstGeom prst="rect">
            <a:avLst/>
          </a:prstGeom>
          <a:solidFill>
            <a:schemeClr val="accent4">
              <a:lumMod val="40000"/>
              <a:lumOff val="60000"/>
              <a:alpha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pPr>
            <a:r>
              <a:rPr lang="ja-JP" altLang="en-US"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 及び にぎわい軸の沿道</a:t>
            </a:r>
          </a:p>
          <a:p>
            <a:pPr algn="just">
              <a:spcAft>
                <a:spcPts val="1200"/>
              </a:spcAft>
              <a:buNone/>
            </a:pPr>
            <a:r>
              <a:rPr lang="ja-JP" altLang="en-US"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③</a:t>
            </a:r>
            <a:r>
              <a:rPr lang="ja-JP"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にぎわいを繋ぐ通り</a:t>
            </a:r>
            <a:r>
              <a:rPr lang="ja-JP" altLang="en-US" sz="24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のビジョン</a:t>
            </a:r>
            <a:endParaRPr lang="en-US" altLang="ja-JP"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endParaRPr>
          </a:p>
          <a:p>
            <a:pPr indent="273050" algn="just">
              <a:lnSpc>
                <a:spcPts val="2800"/>
              </a:lnSpc>
              <a:buNone/>
            </a:pPr>
            <a:r>
              <a:rPr lang="ja-JP" altLang="en-US"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地区のにぎわいを生み出す栄通りと、地区外周で店舗等が建ち並ぶ国道２４６号やバス通りをつなぐ道路として、歩行者が安全で快適に通行できる空間をつくる</a:t>
            </a:r>
          </a:p>
          <a:p>
            <a:pPr indent="273050" algn="just">
              <a:lnSpc>
                <a:spcPct val="150000"/>
              </a:lnSpc>
              <a:buNone/>
            </a:pPr>
            <a:endParaRPr lang="ja-JP" altLang="en-US"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indent="273050" algn="just">
              <a:lnSpc>
                <a:spcPct val="150000"/>
              </a:lnSpc>
              <a:buNone/>
            </a:pPr>
            <a:endParaRPr 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6" name="テキスト ボックス 44">
            <a:extLst>
              <a:ext uri="{FF2B5EF4-FFF2-40B4-BE49-F238E27FC236}">
                <a16:creationId xmlns:a16="http://schemas.microsoft.com/office/drawing/2014/main" id="{6CB719F3-448F-DFF9-0D43-05DADF58AE73}"/>
              </a:ext>
            </a:extLst>
          </p:cNvPr>
          <p:cNvSpPr txBox="1"/>
          <p:nvPr/>
        </p:nvSpPr>
        <p:spPr>
          <a:xfrm>
            <a:off x="7621202" y="990105"/>
            <a:ext cx="4321917" cy="720000"/>
          </a:xfrm>
          <a:prstGeom prst="roundRect">
            <a:avLst/>
          </a:prstGeom>
          <a:solidFill>
            <a:schemeClr val="lt1"/>
          </a:solidFill>
          <a:ln w="6350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buNone/>
            </a:pPr>
            <a:r>
              <a:rPr lang="ja-JP" altLang="en-US"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 及び にぎわい軸の沿道</a:t>
            </a:r>
            <a:r>
              <a:rPr 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endParaRPr lang="en-US" alt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ctr">
              <a:buNone/>
            </a:pPr>
            <a:r>
              <a:rPr lang="ja-JP" altLang="en-US" sz="1400"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③　</a:t>
            </a:r>
            <a:r>
              <a:rPr lang="ja-JP" altLang="en-US"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にぎわいを繋ぐ通り</a:t>
            </a:r>
            <a:endParaRPr lang="en-US" alt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7" name="タイトル 1">
            <a:extLst>
              <a:ext uri="{FF2B5EF4-FFF2-40B4-BE49-F238E27FC236}">
                <a16:creationId xmlns:a16="http://schemas.microsoft.com/office/drawing/2014/main" id="{C853C50F-593B-1D2C-E78A-8A36B232BDB5}"/>
              </a:ext>
            </a:extLst>
          </p:cNvPr>
          <p:cNvSpPr txBox="1">
            <a:spLocks/>
          </p:cNvSpPr>
          <p:nvPr/>
        </p:nvSpPr>
        <p:spPr>
          <a:xfrm>
            <a:off x="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③　にぎわいを繋ぐ通りのビジョン</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44">
            <a:extLst>
              <a:ext uri="{FF2B5EF4-FFF2-40B4-BE49-F238E27FC236}">
                <a16:creationId xmlns:a16="http://schemas.microsoft.com/office/drawing/2014/main" id="{6B7E3AD0-1263-EECB-7E63-3A66D66261E2}"/>
              </a:ext>
            </a:extLst>
          </p:cNvPr>
          <p:cNvSpPr txBox="1"/>
          <p:nvPr/>
        </p:nvSpPr>
        <p:spPr>
          <a:xfrm>
            <a:off x="224918" y="3703127"/>
            <a:ext cx="7008131" cy="900536"/>
          </a:xfrm>
          <a:prstGeom prst="rect">
            <a:avLst/>
          </a:prstGeom>
          <a:solidFill>
            <a:srgbClr val="CC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buNone/>
            </a:pPr>
            <a:r>
              <a:rPr lang="ja-JP" altLang="en-US"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20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具体的なルール案の項目＞</a:t>
            </a:r>
          </a:p>
          <a:p>
            <a:pPr algn="just">
              <a:buNone/>
            </a:pPr>
            <a:r>
              <a:rPr lang="ja-JP" altLang="en-US"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狭あい道路の解消</a:t>
            </a:r>
            <a:endParaRPr lang="en-US" altLang="ja-JP"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6D5F1C41-C3E1-F58C-497E-262B0A900045}"/>
              </a:ext>
            </a:extLst>
          </p:cNvPr>
          <p:cNvSpPr>
            <a:spLocks noGrp="1"/>
          </p:cNvSpPr>
          <p:nvPr>
            <p:ph type="sldNum" sz="quarter" idx="12"/>
          </p:nvPr>
        </p:nvSpPr>
        <p:spPr>
          <a:xfrm>
            <a:off x="9448800" y="6471902"/>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13</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19" name="グループ化 18">
            <a:extLst>
              <a:ext uri="{FF2B5EF4-FFF2-40B4-BE49-F238E27FC236}">
                <a16:creationId xmlns:a16="http://schemas.microsoft.com/office/drawing/2014/main" id="{5D3A9836-8DD2-7483-9D47-7F3FA02EACB1}"/>
              </a:ext>
            </a:extLst>
          </p:cNvPr>
          <p:cNvGrpSpPr/>
          <p:nvPr/>
        </p:nvGrpSpPr>
        <p:grpSpPr>
          <a:xfrm>
            <a:off x="7576385" y="1806419"/>
            <a:ext cx="4411550" cy="4569169"/>
            <a:chOff x="7432601" y="1932703"/>
            <a:chExt cx="4411550" cy="4569169"/>
          </a:xfrm>
        </p:grpSpPr>
        <p:grpSp>
          <p:nvGrpSpPr>
            <p:cNvPr id="20" name="グループ化 19">
              <a:extLst>
                <a:ext uri="{FF2B5EF4-FFF2-40B4-BE49-F238E27FC236}">
                  <a16:creationId xmlns:a16="http://schemas.microsoft.com/office/drawing/2014/main" id="{C796C8FF-4864-6CAC-31C8-A971A7CB7E1C}"/>
                </a:ext>
              </a:extLst>
            </p:cNvPr>
            <p:cNvGrpSpPr/>
            <p:nvPr/>
          </p:nvGrpSpPr>
          <p:grpSpPr>
            <a:xfrm>
              <a:off x="7432601" y="1932703"/>
              <a:ext cx="4411550" cy="4569169"/>
              <a:chOff x="7432601" y="1932703"/>
              <a:chExt cx="4411550" cy="4569169"/>
            </a:xfrm>
          </p:grpSpPr>
          <p:grpSp>
            <p:nvGrpSpPr>
              <p:cNvPr id="22" name="グループ化 21">
                <a:extLst>
                  <a:ext uri="{FF2B5EF4-FFF2-40B4-BE49-F238E27FC236}">
                    <a16:creationId xmlns:a16="http://schemas.microsoft.com/office/drawing/2014/main" id="{40E54D50-1CE4-B9C7-1707-8DCB712722BB}"/>
                  </a:ext>
                </a:extLst>
              </p:cNvPr>
              <p:cNvGrpSpPr/>
              <p:nvPr/>
            </p:nvGrpSpPr>
            <p:grpSpPr>
              <a:xfrm>
                <a:off x="7432601" y="1932703"/>
                <a:ext cx="4411550" cy="4569169"/>
                <a:chOff x="7432601" y="1932703"/>
                <a:chExt cx="4411550" cy="4569169"/>
              </a:xfrm>
            </p:grpSpPr>
            <p:pic>
              <p:nvPicPr>
                <p:cNvPr id="26" name="図 25" descr="マップ&#10;&#10;AI 生成コンテンツは誤りを含む可能性があります。">
                  <a:extLst>
                    <a:ext uri="{FF2B5EF4-FFF2-40B4-BE49-F238E27FC236}">
                      <a16:creationId xmlns:a16="http://schemas.microsoft.com/office/drawing/2014/main" id="{E530E0A1-588B-CBCC-5933-10E834A926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2601" y="1932703"/>
                  <a:ext cx="4411550" cy="4569169"/>
                </a:xfrm>
                <a:prstGeom prst="rect">
                  <a:avLst/>
                </a:prstGeom>
              </p:spPr>
            </p:pic>
            <p:cxnSp>
              <p:nvCxnSpPr>
                <p:cNvPr id="27" name="直線矢印コネクタ 26">
                  <a:extLst>
                    <a:ext uri="{FF2B5EF4-FFF2-40B4-BE49-F238E27FC236}">
                      <a16:creationId xmlns:a16="http://schemas.microsoft.com/office/drawing/2014/main" id="{AD437926-8991-D188-6C46-F156D34B96FA}"/>
                    </a:ext>
                  </a:extLst>
                </p:cNvPr>
                <p:cNvCxnSpPr>
                  <a:cxnSpLocks/>
                </p:cNvCxnSpPr>
                <p:nvPr/>
              </p:nvCxnSpPr>
              <p:spPr>
                <a:xfrm>
                  <a:off x="10532395" y="2343850"/>
                  <a:ext cx="130629" cy="358295"/>
                </a:xfrm>
                <a:prstGeom prst="straightConnector1">
                  <a:avLst/>
                </a:prstGeom>
                <a:ln w="31750">
                  <a:solidFill>
                    <a:schemeClr val="accent4">
                      <a:lumMod val="60000"/>
                      <a:lumOff val="40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BC378488-4D9F-3C3C-41B1-9089E4D0B252}"/>
                    </a:ext>
                  </a:extLst>
                </p:cNvPr>
                <p:cNvCxnSpPr>
                  <a:cxnSpLocks/>
                </p:cNvCxnSpPr>
                <p:nvPr/>
              </p:nvCxnSpPr>
              <p:spPr>
                <a:xfrm flipH="1">
                  <a:off x="10218887" y="2686078"/>
                  <a:ext cx="41054" cy="441543"/>
                </a:xfrm>
                <a:prstGeom prst="straightConnector1">
                  <a:avLst/>
                </a:prstGeom>
                <a:ln w="31750">
                  <a:solidFill>
                    <a:schemeClr val="accent4">
                      <a:lumMod val="60000"/>
                      <a:lumOff val="40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E7231BAE-1C43-9CE8-0B18-C56959FE7634}"/>
                    </a:ext>
                  </a:extLst>
                </p:cNvPr>
                <p:cNvCxnSpPr>
                  <a:cxnSpLocks/>
                </p:cNvCxnSpPr>
                <p:nvPr/>
              </p:nvCxnSpPr>
              <p:spPr>
                <a:xfrm flipH="1">
                  <a:off x="9744891" y="2739076"/>
                  <a:ext cx="85841" cy="336294"/>
                </a:xfrm>
                <a:prstGeom prst="straightConnector1">
                  <a:avLst/>
                </a:prstGeom>
                <a:ln w="31750">
                  <a:solidFill>
                    <a:schemeClr val="accent4">
                      <a:lumMod val="60000"/>
                      <a:lumOff val="40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5079BC86-98F9-8E39-31B3-064E9B45CB63}"/>
                    </a:ext>
                  </a:extLst>
                </p:cNvPr>
                <p:cNvCxnSpPr>
                  <a:cxnSpLocks/>
                </p:cNvCxnSpPr>
                <p:nvPr/>
              </p:nvCxnSpPr>
              <p:spPr>
                <a:xfrm>
                  <a:off x="9356738" y="3045512"/>
                  <a:ext cx="261257" cy="111967"/>
                </a:xfrm>
                <a:prstGeom prst="straightConnector1">
                  <a:avLst/>
                </a:prstGeom>
                <a:ln w="31750">
                  <a:solidFill>
                    <a:schemeClr val="accent4">
                      <a:lumMod val="60000"/>
                      <a:lumOff val="40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04AB538F-6EBE-7B63-66C5-C16438FABDDD}"/>
                    </a:ext>
                  </a:extLst>
                </p:cNvPr>
                <p:cNvCxnSpPr>
                  <a:cxnSpLocks/>
                </p:cNvCxnSpPr>
                <p:nvPr/>
              </p:nvCxnSpPr>
              <p:spPr>
                <a:xfrm>
                  <a:off x="10028542" y="2653626"/>
                  <a:ext cx="809897" cy="74645"/>
                </a:xfrm>
                <a:prstGeom prst="straightConnector1">
                  <a:avLst/>
                </a:prstGeom>
                <a:ln w="31750">
                  <a:solidFill>
                    <a:schemeClr val="accent4">
                      <a:lumMod val="60000"/>
                      <a:lumOff val="40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9EE2563C-CF13-F2B8-0A92-D53BA79268E0}"/>
                    </a:ext>
                  </a:extLst>
                </p:cNvPr>
                <p:cNvCxnSpPr>
                  <a:cxnSpLocks/>
                </p:cNvCxnSpPr>
                <p:nvPr/>
              </p:nvCxnSpPr>
              <p:spPr>
                <a:xfrm flipV="1">
                  <a:off x="10597709" y="2467014"/>
                  <a:ext cx="143692" cy="55983"/>
                </a:xfrm>
                <a:prstGeom prst="straightConnector1">
                  <a:avLst/>
                </a:prstGeom>
                <a:ln w="31750">
                  <a:solidFill>
                    <a:schemeClr val="accent4">
                      <a:lumMod val="60000"/>
                      <a:lumOff val="40000"/>
                    </a:schemeClr>
                  </a:solidFill>
                  <a:prstDash val="solid"/>
                  <a:headEnd type="none" w="sm" len="sm"/>
                  <a:tailEnd type="arrow" w="sm" len="sm"/>
                </a:ln>
              </p:spPr>
              <p:style>
                <a:lnRef idx="1">
                  <a:schemeClr val="accent1"/>
                </a:lnRef>
                <a:fillRef idx="0">
                  <a:schemeClr val="accent1"/>
                </a:fillRef>
                <a:effectRef idx="0">
                  <a:schemeClr val="accent1"/>
                </a:effectRef>
                <a:fontRef idx="minor">
                  <a:schemeClr val="tx1"/>
                </a:fontRef>
              </p:style>
            </p:cxnSp>
          </p:grpSp>
          <p:sp>
            <p:nvSpPr>
              <p:cNvPr id="23" name="フリーフォーム: 図形 22">
                <a:extLst>
                  <a:ext uri="{FF2B5EF4-FFF2-40B4-BE49-F238E27FC236}">
                    <a16:creationId xmlns:a16="http://schemas.microsoft.com/office/drawing/2014/main" id="{E8848190-AA2A-B2E0-3E70-B04DADE80039}"/>
                  </a:ext>
                </a:extLst>
              </p:cNvPr>
              <p:cNvSpPr/>
              <p:nvPr/>
            </p:nvSpPr>
            <p:spPr>
              <a:xfrm>
                <a:off x="9345543" y="3067905"/>
                <a:ext cx="1474236" cy="679269"/>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4236" h="679269">
                    <a:moveTo>
                      <a:pt x="0" y="679269"/>
                    </a:moveTo>
                    <a:lnTo>
                      <a:pt x="97037" y="369493"/>
                    </a:lnTo>
                    <a:lnTo>
                      <a:pt x="175415" y="313509"/>
                    </a:lnTo>
                    <a:lnTo>
                      <a:pt x="313508" y="0"/>
                    </a:lnTo>
                    <a:lnTo>
                      <a:pt x="817361" y="52252"/>
                    </a:lnTo>
                    <a:cubicBezTo>
                      <a:pt x="1032587" y="83354"/>
                      <a:pt x="1259010" y="99527"/>
                      <a:pt x="1474236" y="130629"/>
                    </a:cubicBezTo>
                  </a:path>
                </a:pathLst>
              </a:custGeom>
              <a:noFill/>
              <a:ln w="38100">
                <a:solidFill>
                  <a:schemeClr val="accent4">
                    <a:lumMod val="60000"/>
                    <a:lumOff val="40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4" name="フリーフォーム: 図形 23">
                <a:extLst>
                  <a:ext uri="{FF2B5EF4-FFF2-40B4-BE49-F238E27FC236}">
                    <a16:creationId xmlns:a16="http://schemas.microsoft.com/office/drawing/2014/main" id="{D53C8F4A-B37E-BB49-9891-2CC65A597035}"/>
                  </a:ext>
                </a:extLst>
              </p:cNvPr>
              <p:cNvSpPr/>
              <p:nvPr/>
            </p:nvSpPr>
            <p:spPr>
              <a:xfrm>
                <a:off x="10052802" y="3128012"/>
                <a:ext cx="85841" cy="783771"/>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1474236 w 1474236"/>
                  <a:gd name="connsiteY4" fmla="*/ 130629 h 679269"/>
                  <a:gd name="connsiteX0" fmla="*/ 0 w 1474236"/>
                  <a:gd name="connsiteY0" fmla="*/ 679269 h 679269"/>
                  <a:gd name="connsiteX1" fmla="*/ 97037 w 1474236"/>
                  <a:gd name="connsiteY1" fmla="*/ 369493 h 679269"/>
                  <a:gd name="connsiteX2" fmla="*/ 313508 w 1474236"/>
                  <a:gd name="connsiteY2" fmla="*/ 0 h 679269"/>
                  <a:gd name="connsiteX3" fmla="*/ 1474236 w 1474236"/>
                  <a:gd name="connsiteY3" fmla="*/ 130629 h 679269"/>
                  <a:gd name="connsiteX0" fmla="*/ 0 w 1474236"/>
                  <a:gd name="connsiteY0" fmla="*/ 679269 h 679269"/>
                  <a:gd name="connsiteX1" fmla="*/ 313508 w 1474236"/>
                  <a:gd name="connsiteY1" fmla="*/ 0 h 679269"/>
                  <a:gd name="connsiteX2" fmla="*/ 1474236 w 1474236"/>
                  <a:gd name="connsiteY2" fmla="*/ 130629 h 679269"/>
                  <a:gd name="connsiteX0" fmla="*/ 0 w 1474236"/>
                  <a:gd name="connsiteY0" fmla="*/ 548640 h 548640"/>
                  <a:gd name="connsiteX1" fmla="*/ 571033 w 1474236"/>
                  <a:gd name="connsiteY1" fmla="*/ 309776 h 548640"/>
                  <a:gd name="connsiteX2" fmla="*/ 1474236 w 1474236"/>
                  <a:gd name="connsiteY2" fmla="*/ 0 h 548640"/>
                  <a:gd name="connsiteX0" fmla="*/ 0 w 1474236"/>
                  <a:gd name="connsiteY0" fmla="*/ 548640 h 634481"/>
                  <a:gd name="connsiteX1" fmla="*/ 895739 w 1474236"/>
                  <a:gd name="connsiteY1" fmla="*/ 634481 h 634481"/>
                  <a:gd name="connsiteX2" fmla="*/ 1474236 w 1474236"/>
                  <a:gd name="connsiteY2" fmla="*/ 0 h 634481"/>
                  <a:gd name="connsiteX0" fmla="*/ 0 w 627016"/>
                  <a:gd name="connsiteY0" fmla="*/ 697930 h 697930"/>
                  <a:gd name="connsiteX1" fmla="*/ 48519 w 627016"/>
                  <a:gd name="connsiteY1" fmla="*/ 634481 h 697930"/>
                  <a:gd name="connsiteX2" fmla="*/ 627016 w 627016"/>
                  <a:gd name="connsiteY2" fmla="*/ 0 h 697930"/>
                  <a:gd name="connsiteX0" fmla="*/ 0 w 235130"/>
                  <a:gd name="connsiteY0" fmla="*/ 141825 h 141825"/>
                  <a:gd name="connsiteX1" fmla="*/ 48519 w 235130"/>
                  <a:gd name="connsiteY1" fmla="*/ 78376 h 141825"/>
                  <a:gd name="connsiteX2" fmla="*/ 235130 w 235130"/>
                  <a:gd name="connsiteY2" fmla="*/ 0 h 141825"/>
                  <a:gd name="connsiteX0" fmla="*/ 0 w 257523"/>
                  <a:gd name="connsiteY0" fmla="*/ 153021 h 153021"/>
                  <a:gd name="connsiteX1" fmla="*/ 48519 w 257523"/>
                  <a:gd name="connsiteY1" fmla="*/ 89572 h 153021"/>
                  <a:gd name="connsiteX2" fmla="*/ 257523 w 257523"/>
                  <a:gd name="connsiteY2" fmla="*/ 0 h 153021"/>
                  <a:gd name="connsiteX0" fmla="*/ 0 w 261255"/>
                  <a:gd name="connsiteY0" fmla="*/ 167950 h 167950"/>
                  <a:gd name="connsiteX1" fmla="*/ 52251 w 261255"/>
                  <a:gd name="connsiteY1" fmla="*/ 89572 h 167950"/>
                  <a:gd name="connsiteX2" fmla="*/ 261255 w 261255"/>
                  <a:gd name="connsiteY2" fmla="*/ 0 h 167950"/>
                  <a:gd name="connsiteX0" fmla="*/ 0 w 261255"/>
                  <a:gd name="connsiteY0" fmla="*/ 167950 h 167950"/>
                  <a:gd name="connsiteX1" fmla="*/ 93305 w 261255"/>
                  <a:gd name="connsiteY1" fmla="*/ 55982 h 167950"/>
                  <a:gd name="connsiteX2" fmla="*/ 261255 w 261255"/>
                  <a:gd name="connsiteY2" fmla="*/ 0 h 167950"/>
                  <a:gd name="connsiteX0" fmla="*/ 0 w 93305"/>
                  <a:gd name="connsiteY0" fmla="*/ 492656 h 492656"/>
                  <a:gd name="connsiteX1" fmla="*/ 93305 w 93305"/>
                  <a:gd name="connsiteY1" fmla="*/ 380688 h 492656"/>
                  <a:gd name="connsiteX2" fmla="*/ 44785 w 93305"/>
                  <a:gd name="connsiteY2" fmla="*/ 0 h 492656"/>
                  <a:gd name="connsiteX0" fmla="*/ 0 w 59714"/>
                  <a:gd name="connsiteY0" fmla="*/ 780039 h 780039"/>
                  <a:gd name="connsiteX1" fmla="*/ 59714 w 59714"/>
                  <a:gd name="connsiteY1" fmla="*/ 380688 h 780039"/>
                  <a:gd name="connsiteX2" fmla="*/ 11194 w 59714"/>
                  <a:gd name="connsiteY2" fmla="*/ 0 h 780039"/>
                  <a:gd name="connsiteX0" fmla="*/ 74647 w 85841"/>
                  <a:gd name="connsiteY0" fmla="*/ 780039 h 780039"/>
                  <a:gd name="connsiteX1" fmla="*/ 0 w 85841"/>
                  <a:gd name="connsiteY1" fmla="*/ 544907 h 780039"/>
                  <a:gd name="connsiteX2" fmla="*/ 85841 w 85841"/>
                  <a:gd name="connsiteY2" fmla="*/ 0 h 780039"/>
                  <a:gd name="connsiteX0" fmla="*/ 74647 w 85841"/>
                  <a:gd name="connsiteY0" fmla="*/ 780039 h 780039"/>
                  <a:gd name="connsiteX1" fmla="*/ 0 w 85841"/>
                  <a:gd name="connsiteY1" fmla="*/ 544907 h 780039"/>
                  <a:gd name="connsiteX2" fmla="*/ 85841 w 85841"/>
                  <a:gd name="connsiteY2" fmla="*/ 0 h 780039"/>
                  <a:gd name="connsiteX0" fmla="*/ 74647 w 85841"/>
                  <a:gd name="connsiteY0" fmla="*/ 780039 h 780039"/>
                  <a:gd name="connsiteX1" fmla="*/ 0 w 85841"/>
                  <a:gd name="connsiteY1" fmla="*/ 544907 h 780039"/>
                  <a:gd name="connsiteX2" fmla="*/ 85841 w 85841"/>
                  <a:gd name="connsiteY2" fmla="*/ 0 h 780039"/>
                  <a:gd name="connsiteX0" fmla="*/ 74920 w 86114"/>
                  <a:gd name="connsiteY0" fmla="*/ 780039 h 780039"/>
                  <a:gd name="connsiteX1" fmla="*/ 80515 w 86114"/>
                  <a:gd name="connsiteY1" fmla="*/ 611698 h 780039"/>
                  <a:gd name="connsiteX2" fmla="*/ 273 w 86114"/>
                  <a:gd name="connsiteY2" fmla="*/ 544907 h 780039"/>
                  <a:gd name="connsiteX3" fmla="*/ 86114 w 86114"/>
                  <a:gd name="connsiteY3" fmla="*/ 0 h 780039"/>
                  <a:gd name="connsiteX0" fmla="*/ 74920 w 86114"/>
                  <a:gd name="connsiteY0" fmla="*/ 780039 h 780039"/>
                  <a:gd name="connsiteX1" fmla="*/ 80515 w 86114"/>
                  <a:gd name="connsiteY1" fmla="*/ 611698 h 780039"/>
                  <a:gd name="connsiteX2" fmla="*/ 273 w 86114"/>
                  <a:gd name="connsiteY2" fmla="*/ 544907 h 780039"/>
                  <a:gd name="connsiteX3" fmla="*/ 86114 w 86114"/>
                  <a:gd name="connsiteY3" fmla="*/ 0 h 780039"/>
                  <a:gd name="connsiteX0" fmla="*/ 74965 w 86159"/>
                  <a:gd name="connsiteY0" fmla="*/ 780039 h 780039"/>
                  <a:gd name="connsiteX1" fmla="*/ 80560 w 86159"/>
                  <a:gd name="connsiteY1" fmla="*/ 611698 h 780039"/>
                  <a:gd name="connsiteX2" fmla="*/ 318 w 86159"/>
                  <a:gd name="connsiteY2" fmla="*/ 544907 h 780039"/>
                  <a:gd name="connsiteX3" fmla="*/ 86159 w 86159"/>
                  <a:gd name="connsiteY3" fmla="*/ 0 h 780039"/>
                  <a:gd name="connsiteX0" fmla="*/ 74647 w 85841"/>
                  <a:gd name="connsiteY0" fmla="*/ 780039 h 780039"/>
                  <a:gd name="connsiteX1" fmla="*/ 80242 w 85841"/>
                  <a:gd name="connsiteY1" fmla="*/ 611698 h 780039"/>
                  <a:gd name="connsiteX2" fmla="*/ 0 w 85841"/>
                  <a:gd name="connsiteY2" fmla="*/ 544907 h 780039"/>
                  <a:gd name="connsiteX3" fmla="*/ 85841 w 85841"/>
                  <a:gd name="connsiteY3" fmla="*/ 0 h 780039"/>
                  <a:gd name="connsiteX0" fmla="*/ 70915 w 82109"/>
                  <a:gd name="connsiteY0" fmla="*/ 780039 h 780039"/>
                  <a:gd name="connsiteX1" fmla="*/ 76510 w 82109"/>
                  <a:gd name="connsiteY1" fmla="*/ 611698 h 780039"/>
                  <a:gd name="connsiteX2" fmla="*/ 0 w 82109"/>
                  <a:gd name="connsiteY2" fmla="*/ 522514 h 780039"/>
                  <a:gd name="connsiteX3" fmla="*/ 82109 w 82109"/>
                  <a:gd name="connsiteY3" fmla="*/ 0 h 780039"/>
                  <a:gd name="connsiteX0" fmla="*/ 70915 w 82109"/>
                  <a:gd name="connsiteY0" fmla="*/ 780039 h 780039"/>
                  <a:gd name="connsiteX1" fmla="*/ 76510 w 82109"/>
                  <a:gd name="connsiteY1" fmla="*/ 611698 h 780039"/>
                  <a:gd name="connsiteX2" fmla="*/ 0 w 82109"/>
                  <a:gd name="connsiteY2" fmla="*/ 522514 h 780039"/>
                  <a:gd name="connsiteX3" fmla="*/ 82109 w 82109"/>
                  <a:gd name="connsiteY3" fmla="*/ 0 h 780039"/>
                  <a:gd name="connsiteX0" fmla="*/ 70915 w 89574"/>
                  <a:gd name="connsiteY0" fmla="*/ 772575 h 772575"/>
                  <a:gd name="connsiteX1" fmla="*/ 76510 w 89574"/>
                  <a:gd name="connsiteY1" fmla="*/ 604234 h 772575"/>
                  <a:gd name="connsiteX2" fmla="*/ 0 w 89574"/>
                  <a:gd name="connsiteY2" fmla="*/ 515050 h 772575"/>
                  <a:gd name="connsiteX3" fmla="*/ 89574 w 89574"/>
                  <a:gd name="connsiteY3" fmla="*/ 0 h 772575"/>
                  <a:gd name="connsiteX0" fmla="*/ 70915 w 85841"/>
                  <a:gd name="connsiteY0" fmla="*/ 783771 h 783771"/>
                  <a:gd name="connsiteX1" fmla="*/ 76510 w 85841"/>
                  <a:gd name="connsiteY1" fmla="*/ 615430 h 783771"/>
                  <a:gd name="connsiteX2" fmla="*/ 0 w 85841"/>
                  <a:gd name="connsiteY2" fmla="*/ 526246 h 783771"/>
                  <a:gd name="connsiteX3" fmla="*/ 85841 w 85841"/>
                  <a:gd name="connsiteY3" fmla="*/ 0 h 783771"/>
                  <a:gd name="connsiteX0" fmla="*/ 70915 w 85841"/>
                  <a:gd name="connsiteY0" fmla="*/ 783771 h 783771"/>
                  <a:gd name="connsiteX1" fmla="*/ 76510 w 85841"/>
                  <a:gd name="connsiteY1" fmla="*/ 615430 h 783771"/>
                  <a:gd name="connsiteX2" fmla="*/ 0 w 85841"/>
                  <a:gd name="connsiteY2" fmla="*/ 526246 h 783771"/>
                  <a:gd name="connsiteX3" fmla="*/ 85841 w 85841"/>
                  <a:gd name="connsiteY3" fmla="*/ 0 h 783771"/>
                </a:gdLst>
                <a:ahLst/>
                <a:cxnLst>
                  <a:cxn ang="0">
                    <a:pos x="connsiteX0" y="connsiteY0"/>
                  </a:cxn>
                  <a:cxn ang="0">
                    <a:pos x="connsiteX1" y="connsiteY1"/>
                  </a:cxn>
                  <a:cxn ang="0">
                    <a:pos x="connsiteX2" y="connsiteY2"/>
                  </a:cxn>
                  <a:cxn ang="0">
                    <a:pos x="connsiteX3" y="connsiteY3"/>
                  </a:cxn>
                </a:cxnLst>
                <a:rect l="l" t="t" r="r" b="b"/>
                <a:pathLst>
                  <a:path w="85841" h="783771">
                    <a:moveTo>
                      <a:pt x="70915" y="783771"/>
                    </a:moveTo>
                    <a:cubicBezTo>
                      <a:pt x="67493" y="761313"/>
                      <a:pt x="77754" y="680744"/>
                      <a:pt x="76510" y="615430"/>
                    </a:cubicBezTo>
                    <a:cubicBezTo>
                      <a:pt x="52873" y="587438"/>
                      <a:pt x="43231" y="574078"/>
                      <a:pt x="0" y="526246"/>
                    </a:cubicBezTo>
                    <a:cubicBezTo>
                      <a:pt x="42299" y="322217"/>
                      <a:pt x="73400" y="129384"/>
                      <a:pt x="85841" y="0"/>
                    </a:cubicBezTo>
                  </a:path>
                </a:pathLst>
              </a:custGeom>
              <a:noFill/>
              <a:ln w="38100">
                <a:solidFill>
                  <a:schemeClr val="accent4">
                    <a:lumMod val="60000"/>
                    <a:lumOff val="40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5" name="フリーフォーム: 図形 24">
                <a:extLst>
                  <a:ext uri="{FF2B5EF4-FFF2-40B4-BE49-F238E27FC236}">
                    <a16:creationId xmlns:a16="http://schemas.microsoft.com/office/drawing/2014/main" id="{05044009-98E1-533A-CD57-AA4974AF3F1D}"/>
                  </a:ext>
                </a:extLst>
              </p:cNvPr>
              <p:cNvSpPr/>
              <p:nvPr/>
            </p:nvSpPr>
            <p:spPr>
              <a:xfrm>
                <a:off x="10476182" y="2726408"/>
                <a:ext cx="99134" cy="431070"/>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1474236 w 1474236"/>
                  <a:gd name="connsiteY4" fmla="*/ 130629 h 679269"/>
                  <a:gd name="connsiteX0" fmla="*/ 0 w 1474236"/>
                  <a:gd name="connsiteY0" fmla="*/ 679269 h 679269"/>
                  <a:gd name="connsiteX1" fmla="*/ 97037 w 1474236"/>
                  <a:gd name="connsiteY1" fmla="*/ 369493 h 679269"/>
                  <a:gd name="connsiteX2" fmla="*/ 313508 w 1474236"/>
                  <a:gd name="connsiteY2" fmla="*/ 0 h 679269"/>
                  <a:gd name="connsiteX3" fmla="*/ 1474236 w 1474236"/>
                  <a:gd name="connsiteY3" fmla="*/ 130629 h 679269"/>
                  <a:gd name="connsiteX0" fmla="*/ 0 w 1474236"/>
                  <a:gd name="connsiteY0" fmla="*/ 679269 h 679269"/>
                  <a:gd name="connsiteX1" fmla="*/ 313508 w 1474236"/>
                  <a:gd name="connsiteY1" fmla="*/ 0 h 679269"/>
                  <a:gd name="connsiteX2" fmla="*/ 1474236 w 1474236"/>
                  <a:gd name="connsiteY2" fmla="*/ 130629 h 679269"/>
                  <a:gd name="connsiteX0" fmla="*/ 0 w 1474236"/>
                  <a:gd name="connsiteY0" fmla="*/ 548640 h 548640"/>
                  <a:gd name="connsiteX1" fmla="*/ 571033 w 1474236"/>
                  <a:gd name="connsiteY1" fmla="*/ 309776 h 548640"/>
                  <a:gd name="connsiteX2" fmla="*/ 1474236 w 1474236"/>
                  <a:gd name="connsiteY2" fmla="*/ 0 h 548640"/>
                  <a:gd name="connsiteX0" fmla="*/ 0 w 1474236"/>
                  <a:gd name="connsiteY0" fmla="*/ 548640 h 634481"/>
                  <a:gd name="connsiteX1" fmla="*/ 895739 w 1474236"/>
                  <a:gd name="connsiteY1" fmla="*/ 634481 h 634481"/>
                  <a:gd name="connsiteX2" fmla="*/ 1474236 w 1474236"/>
                  <a:gd name="connsiteY2" fmla="*/ 0 h 634481"/>
                  <a:gd name="connsiteX0" fmla="*/ 0 w 627016"/>
                  <a:gd name="connsiteY0" fmla="*/ 697930 h 697930"/>
                  <a:gd name="connsiteX1" fmla="*/ 48519 w 627016"/>
                  <a:gd name="connsiteY1" fmla="*/ 634481 h 697930"/>
                  <a:gd name="connsiteX2" fmla="*/ 627016 w 627016"/>
                  <a:gd name="connsiteY2" fmla="*/ 0 h 697930"/>
                  <a:gd name="connsiteX0" fmla="*/ 0 w 235130"/>
                  <a:gd name="connsiteY0" fmla="*/ 141825 h 141825"/>
                  <a:gd name="connsiteX1" fmla="*/ 48519 w 235130"/>
                  <a:gd name="connsiteY1" fmla="*/ 78376 h 141825"/>
                  <a:gd name="connsiteX2" fmla="*/ 235130 w 235130"/>
                  <a:gd name="connsiteY2" fmla="*/ 0 h 141825"/>
                  <a:gd name="connsiteX0" fmla="*/ 0 w 257523"/>
                  <a:gd name="connsiteY0" fmla="*/ 153021 h 153021"/>
                  <a:gd name="connsiteX1" fmla="*/ 48519 w 257523"/>
                  <a:gd name="connsiteY1" fmla="*/ 89572 h 153021"/>
                  <a:gd name="connsiteX2" fmla="*/ 257523 w 257523"/>
                  <a:gd name="connsiteY2" fmla="*/ 0 h 153021"/>
                  <a:gd name="connsiteX0" fmla="*/ 0 w 261255"/>
                  <a:gd name="connsiteY0" fmla="*/ 167950 h 167950"/>
                  <a:gd name="connsiteX1" fmla="*/ 52251 w 261255"/>
                  <a:gd name="connsiteY1" fmla="*/ 89572 h 167950"/>
                  <a:gd name="connsiteX2" fmla="*/ 261255 w 261255"/>
                  <a:gd name="connsiteY2" fmla="*/ 0 h 167950"/>
                  <a:gd name="connsiteX0" fmla="*/ 0 w 261255"/>
                  <a:gd name="connsiteY0" fmla="*/ 167950 h 167950"/>
                  <a:gd name="connsiteX1" fmla="*/ 93305 w 261255"/>
                  <a:gd name="connsiteY1" fmla="*/ 55982 h 167950"/>
                  <a:gd name="connsiteX2" fmla="*/ 261255 w 261255"/>
                  <a:gd name="connsiteY2" fmla="*/ 0 h 167950"/>
                  <a:gd name="connsiteX0" fmla="*/ 0 w 261255"/>
                  <a:gd name="connsiteY0" fmla="*/ 167950 h 167950"/>
                  <a:gd name="connsiteX1" fmla="*/ 109350 w 261255"/>
                  <a:gd name="connsiteY1" fmla="*/ 112712 h 167950"/>
                  <a:gd name="connsiteX2" fmla="*/ 261255 w 261255"/>
                  <a:gd name="connsiteY2" fmla="*/ 0 h 167950"/>
                  <a:gd name="connsiteX0" fmla="*/ 0 w 213115"/>
                  <a:gd name="connsiteY0" fmla="*/ 167950 h 167950"/>
                  <a:gd name="connsiteX1" fmla="*/ 109350 w 213115"/>
                  <a:gd name="connsiteY1" fmla="*/ 112712 h 167950"/>
                  <a:gd name="connsiteX2" fmla="*/ 213115 w 213115"/>
                  <a:gd name="connsiteY2" fmla="*/ 0 h 167950"/>
                  <a:gd name="connsiteX0" fmla="*/ 0 w 213115"/>
                  <a:gd name="connsiteY0" fmla="*/ 167950 h 167950"/>
                  <a:gd name="connsiteX1" fmla="*/ 165515 w 213115"/>
                  <a:gd name="connsiteY1" fmla="*/ 100769 h 167950"/>
                  <a:gd name="connsiteX2" fmla="*/ 213115 w 213115"/>
                  <a:gd name="connsiteY2" fmla="*/ 0 h 167950"/>
                  <a:gd name="connsiteX0" fmla="*/ 0 w 213115"/>
                  <a:gd name="connsiteY0" fmla="*/ 172428 h 172428"/>
                  <a:gd name="connsiteX1" fmla="*/ 165515 w 213115"/>
                  <a:gd name="connsiteY1" fmla="*/ 105247 h 172428"/>
                  <a:gd name="connsiteX2" fmla="*/ 213115 w 213115"/>
                  <a:gd name="connsiteY2" fmla="*/ 0 h 172428"/>
                  <a:gd name="connsiteX0" fmla="*/ 0 w 213115"/>
                  <a:gd name="connsiteY0" fmla="*/ 172428 h 172428"/>
                  <a:gd name="connsiteX1" fmla="*/ 157492 w 213115"/>
                  <a:gd name="connsiteY1" fmla="*/ 99276 h 172428"/>
                  <a:gd name="connsiteX2" fmla="*/ 213115 w 213115"/>
                  <a:gd name="connsiteY2" fmla="*/ 0 h 172428"/>
                </a:gdLst>
                <a:ahLst/>
                <a:cxnLst>
                  <a:cxn ang="0">
                    <a:pos x="connsiteX0" y="connsiteY0"/>
                  </a:cxn>
                  <a:cxn ang="0">
                    <a:pos x="connsiteX1" y="connsiteY1"/>
                  </a:cxn>
                  <a:cxn ang="0">
                    <a:pos x="connsiteX2" y="connsiteY2"/>
                  </a:cxn>
                </a:cxnLst>
                <a:rect l="l" t="t" r="r" b="b"/>
                <a:pathLst>
                  <a:path w="213115" h="172428">
                    <a:moveTo>
                      <a:pt x="0" y="172428"/>
                    </a:moveTo>
                    <a:lnTo>
                      <a:pt x="157492" y="99276"/>
                    </a:lnTo>
                    <a:lnTo>
                      <a:pt x="213115" y="0"/>
                    </a:lnTo>
                  </a:path>
                </a:pathLst>
              </a:custGeom>
              <a:noFill/>
              <a:ln w="38100">
                <a:solidFill>
                  <a:schemeClr val="accent4">
                    <a:lumMod val="60000"/>
                    <a:lumOff val="40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21" name="フリーフォーム: 図形 20">
              <a:extLst>
                <a:ext uri="{FF2B5EF4-FFF2-40B4-BE49-F238E27FC236}">
                  <a16:creationId xmlns:a16="http://schemas.microsoft.com/office/drawing/2014/main" id="{18ACD28E-CE1A-C94C-E2AC-8285DBC32EBF}"/>
                </a:ext>
              </a:extLst>
            </p:cNvPr>
            <p:cNvSpPr/>
            <p:nvPr/>
          </p:nvSpPr>
          <p:spPr>
            <a:xfrm>
              <a:off x="10631299" y="4036994"/>
              <a:ext cx="261255" cy="167950"/>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1474236 w 1474236"/>
                <a:gd name="connsiteY4" fmla="*/ 130629 h 679269"/>
                <a:gd name="connsiteX0" fmla="*/ 0 w 1474236"/>
                <a:gd name="connsiteY0" fmla="*/ 679269 h 679269"/>
                <a:gd name="connsiteX1" fmla="*/ 97037 w 1474236"/>
                <a:gd name="connsiteY1" fmla="*/ 369493 h 679269"/>
                <a:gd name="connsiteX2" fmla="*/ 313508 w 1474236"/>
                <a:gd name="connsiteY2" fmla="*/ 0 h 679269"/>
                <a:gd name="connsiteX3" fmla="*/ 1474236 w 1474236"/>
                <a:gd name="connsiteY3" fmla="*/ 130629 h 679269"/>
                <a:gd name="connsiteX0" fmla="*/ 0 w 1474236"/>
                <a:gd name="connsiteY0" fmla="*/ 679269 h 679269"/>
                <a:gd name="connsiteX1" fmla="*/ 313508 w 1474236"/>
                <a:gd name="connsiteY1" fmla="*/ 0 h 679269"/>
                <a:gd name="connsiteX2" fmla="*/ 1474236 w 1474236"/>
                <a:gd name="connsiteY2" fmla="*/ 130629 h 679269"/>
                <a:gd name="connsiteX0" fmla="*/ 0 w 1474236"/>
                <a:gd name="connsiteY0" fmla="*/ 548640 h 548640"/>
                <a:gd name="connsiteX1" fmla="*/ 571033 w 1474236"/>
                <a:gd name="connsiteY1" fmla="*/ 309776 h 548640"/>
                <a:gd name="connsiteX2" fmla="*/ 1474236 w 1474236"/>
                <a:gd name="connsiteY2" fmla="*/ 0 h 548640"/>
                <a:gd name="connsiteX0" fmla="*/ 0 w 1474236"/>
                <a:gd name="connsiteY0" fmla="*/ 548640 h 634481"/>
                <a:gd name="connsiteX1" fmla="*/ 895739 w 1474236"/>
                <a:gd name="connsiteY1" fmla="*/ 634481 h 634481"/>
                <a:gd name="connsiteX2" fmla="*/ 1474236 w 1474236"/>
                <a:gd name="connsiteY2" fmla="*/ 0 h 634481"/>
                <a:gd name="connsiteX0" fmla="*/ 0 w 627016"/>
                <a:gd name="connsiteY0" fmla="*/ 697930 h 697930"/>
                <a:gd name="connsiteX1" fmla="*/ 48519 w 627016"/>
                <a:gd name="connsiteY1" fmla="*/ 634481 h 697930"/>
                <a:gd name="connsiteX2" fmla="*/ 627016 w 627016"/>
                <a:gd name="connsiteY2" fmla="*/ 0 h 697930"/>
                <a:gd name="connsiteX0" fmla="*/ 0 w 235130"/>
                <a:gd name="connsiteY0" fmla="*/ 141825 h 141825"/>
                <a:gd name="connsiteX1" fmla="*/ 48519 w 235130"/>
                <a:gd name="connsiteY1" fmla="*/ 78376 h 141825"/>
                <a:gd name="connsiteX2" fmla="*/ 235130 w 235130"/>
                <a:gd name="connsiteY2" fmla="*/ 0 h 141825"/>
                <a:gd name="connsiteX0" fmla="*/ 0 w 257523"/>
                <a:gd name="connsiteY0" fmla="*/ 153021 h 153021"/>
                <a:gd name="connsiteX1" fmla="*/ 48519 w 257523"/>
                <a:gd name="connsiteY1" fmla="*/ 89572 h 153021"/>
                <a:gd name="connsiteX2" fmla="*/ 257523 w 257523"/>
                <a:gd name="connsiteY2" fmla="*/ 0 h 153021"/>
                <a:gd name="connsiteX0" fmla="*/ 0 w 261255"/>
                <a:gd name="connsiteY0" fmla="*/ 167950 h 167950"/>
                <a:gd name="connsiteX1" fmla="*/ 52251 w 261255"/>
                <a:gd name="connsiteY1" fmla="*/ 89572 h 167950"/>
                <a:gd name="connsiteX2" fmla="*/ 261255 w 261255"/>
                <a:gd name="connsiteY2" fmla="*/ 0 h 167950"/>
                <a:gd name="connsiteX0" fmla="*/ 0 w 261255"/>
                <a:gd name="connsiteY0" fmla="*/ 167950 h 167950"/>
                <a:gd name="connsiteX1" fmla="*/ 93305 w 261255"/>
                <a:gd name="connsiteY1" fmla="*/ 55982 h 167950"/>
                <a:gd name="connsiteX2" fmla="*/ 261255 w 261255"/>
                <a:gd name="connsiteY2" fmla="*/ 0 h 167950"/>
              </a:gdLst>
              <a:ahLst/>
              <a:cxnLst>
                <a:cxn ang="0">
                  <a:pos x="connsiteX0" y="connsiteY0"/>
                </a:cxn>
                <a:cxn ang="0">
                  <a:pos x="connsiteX1" y="connsiteY1"/>
                </a:cxn>
                <a:cxn ang="0">
                  <a:pos x="connsiteX2" y="connsiteY2"/>
                </a:cxn>
              </a:cxnLst>
              <a:rect l="l" t="t" r="r" b="b"/>
              <a:pathLst>
                <a:path w="261255" h="167950">
                  <a:moveTo>
                    <a:pt x="0" y="167950"/>
                  </a:moveTo>
                  <a:lnTo>
                    <a:pt x="93305" y="55982"/>
                  </a:lnTo>
                  <a:lnTo>
                    <a:pt x="261255" y="0"/>
                  </a:lnTo>
                </a:path>
              </a:pathLst>
            </a:custGeom>
            <a:noFill/>
            <a:ln w="38100">
              <a:solidFill>
                <a:schemeClr val="accent4">
                  <a:lumMod val="60000"/>
                  <a:lumOff val="40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3593700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819293A9-16BA-A2BD-BF5F-1A1EDF934B20}"/>
              </a:ext>
            </a:extLst>
          </p:cNvPr>
          <p:cNvPicPr>
            <a:picLocks noChangeAspect="1"/>
          </p:cNvPicPr>
          <p:nvPr/>
        </p:nvPicPr>
        <p:blipFill>
          <a:blip r:embed="rId3"/>
          <a:srcRect t="28951"/>
          <a:stretch>
            <a:fillRect/>
          </a:stretch>
        </p:blipFill>
        <p:spPr>
          <a:xfrm>
            <a:off x="9931862" y="2407416"/>
            <a:ext cx="1227896" cy="1058091"/>
          </a:xfrm>
          <a:prstGeom prst="rect">
            <a:avLst/>
          </a:prstGeom>
        </p:spPr>
      </p:pic>
      <p:pic>
        <p:nvPicPr>
          <p:cNvPr id="14" name="図 13">
            <a:extLst>
              <a:ext uri="{FF2B5EF4-FFF2-40B4-BE49-F238E27FC236}">
                <a16:creationId xmlns:a16="http://schemas.microsoft.com/office/drawing/2014/main" id="{38A23EDB-07D3-8F03-1457-B867F7701A63}"/>
              </a:ext>
            </a:extLst>
          </p:cNvPr>
          <p:cNvPicPr>
            <a:picLocks noChangeAspect="1"/>
          </p:cNvPicPr>
          <p:nvPr/>
        </p:nvPicPr>
        <p:blipFill>
          <a:blip r:embed="rId3"/>
          <a:srcRect t="11527" b="71049"/>
          <a:stretch>
            <a:fillRect/>
          </a:stretch>
        </p:blipFill>
        <p:spPr>
          <a:xfrm>
            <a:off x="7949542" y="2642507"/>
            <a:ext cx="1862265" cy="393551"/>
          </a:xfrm>
          <a:prstGeom prst="rect">
            <a:avLst/>
          </a:prstGeom>
        </p:spPr>
      </p:pic>
      <p:sp>
        <p:nvSpPr>
          <p:cNvPr id="5" name="タイトル 1">
            <a:extLst>
              <a:ext uri="{FF2B5EF4-FFF2-40B4-BE49-F238E27FC236}">
                <a16:creationId xmlns:a16="http://schemas.microsoft.com/office/drawing/2014/main" id="{F1F5FEF3-17F3-5260-0835-2D5EEFA50F99}"/>
              </a:ext>
            </a:extLst>
          </p:cNvPr>
          <p:cNvSpPr txBox="1">
            <a:spLocks/>
          </p:cNvSpPr>
          <p:nvPr/>
        </p:nvSpPr>
        <p:spPr>
          <a:xfrm>
            <a:off x="0" y="6427"/>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③　にぎわいを繋ぐ通りの具体的なルール案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9" name="図 8">
            <a:extLst>
              <a:ext uri="{FF2B5EF4-FFF2-40B4-BE49-F238E27FC236}">
                <a16:creationId xmlns:a16="http://schemas.microsoft.com/office/drawing/2014/main" id="{2D8475CD-17BD-0D0C-E9A5-9DF21C382C56}"/>
              </a:ext>
            </a:extLst>
          </p:cNvPr>
          <p:cNvPicPr>
            <a:picLocks noChangeAspect="1"/>
          </p:cNvPicPr>
          <p:nvPr/>
        </p:nvPicPr>
        <p:blipFill>
          <a:blip r:embed="rId4"/>
          <a:srcRect l="3390" t="21424" r="1402"/>
          <a:stretch>
            <a:fillRect/>
          </a:stretch>
        </p:blipFill>
        <p:spPr>
          <a:xfrm>
            <a:off x="5255664" y="1342247"/>
            <a:ext cx="6750486" cy="2994069"/>
          </a:xfrm>
          <a:prstGeom prst="rect">
            <a:avLst/>
          </a:prstGeom>
        </p:spPr>
      </p:pic>
      <p:sp>
        <p:nvSpPr>
          <p:cNvPr id="12" name="テキスト ボックス 44">
            <a:extLst>
              <a:ext uri="{FF2B5EF4-FFF2-40B4-BE49-F238E27FC236}">
                <a16:creationId xmlns:a16="http://schemas.microsoft.com/office/drawing/2014/main" id="{9F003AEC-6255-8BE0-3A1A-629D67BF15BD}"/>
              </a:ext>
            </a:extLst>
          </p:cNvPr>
          <p:cNvSpPr txBox="1"/>
          <p:nvPr/>
        </p:nvSpPr>
        <p:spPr>
          <a:xfrm>
            <a:off x="249731" y="956544"/>
            <a:ext cx="4795529" cy="2508963"/>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狭あい道路の解消　</a:t>
            </a:r>
            <a:r>
              <a:rPr lang="ja-JP" altLang="en-US" sz="2400" kern="100" dirty="0">
                <a:solidFill>
                  <a:srgbClr val="FFFFFF"/>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にぎわいの軸をつなぐ道路として、　　歩行者が安全で快適に通行できる空間をつくるため、狭あい道路の後退部分及び隅切り部分は、原則として前面道路と　　一体的に整備することとします。</a:t>
            </a:r>
          </a:p>
        </p:txBody>
      </p:sp>
      <p:sp>
        <p:nvSpPr>
          <p:cNvPr id="13" name="四角形: 角を丸くする 12">
            <a:extLst>
              <a:ext uri="{FF2B5EF4-FFF2-40B4-BE49-F238E27FC236}">
                <a16:creationId xmlns:a16="http://schemas.microsoft.com/office/drawing/2014/main" id="{796AED7F-0AB4-A7A3-DF06-00E5FA4306EC}"/>
              </a:ext>
            </a:extLst>
          </p:cNvPr>
          <p:cNvSpPr/>
          <p:nvPr/>
        </p:nvSpPr>
        <p:spPr>
          <a:xfrm>
            <a:off x="5045260" y="956544"/>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2" name="スライド番号プレースホルダー 1">
            <a:extLst>
              <a:ext uri="{FF2B5EF4-FFF2-40B4-BE49-F238E27FC236}">
                <a16:creationId xmlns:a16="http://schemas.microsoft.com/office/drawing/2014/main" id="{7DBF41B1-D6C7-271B-71AF-4FA4A00CD374}"/>
              </a:ext>
            </a:extLst>
          </p:cNvPr>
          <p:cNvSpPr>
            <a:spLocks noGrp="1"/>
          </p:cNvSpPr>
          <p:nvPr>
            <p:ph type="sldNum" sz="quarter" idx="12"/>
          </p:nvPr>
        </p:nvSpPr>
        <p:spPr>
          <a:xfrm>
            <a:off x="9408228" y="6486448"/>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14</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68326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57432AF8-B23E-2543-9E04-0EA89B8AA169}"/>
              </a:ext>
            </a:extLst>
          </p:cNvPr>
          <p:cNvSpPr txBox="1">
            <a:spLocks/>
          </p:cNvSpPr>
          <p:nvPr/>
        </p:nvSpPr>
        <p:spPr>
          <a:xfrm>
            <a:off x="-12000" y="375385"/>
            <a:ext cx="12204000" cy="1158680"/>
          </a:xfrm>
          <a:prstGeom prst="rect">
            <a:avLst/>
          </a:prstGeom>
          <a:solidFill>
            <a:schemeClr val="accent1">
              <a:lumMod val="75000"/>
            </a:schemeClr>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a:solidFill>
                  <a:schemeClr val="bg1"/>
                </a:solidFill>
                <a:latin typeface="HGP創英角ｺﾞｼｯｸUB" panose="020B0900000000000000" pitchFamily="50" charset="-128"/>
                <a:ea typeface="HGP創英角ｺﾞｼｯｸUB" panose="020B0900000000000000" pitchFamily="50" charset="-128"/>
              </a:rPr>
              <a:t>　</a:t>
            </a:r>
            <a:r>
              <a:rPr lang="ja-JP" altLang="en-US" sz="6000" dirty="0">
                <a:solidFill>
                  <a:schemeClr val="bg1"/>
                </a:solidFill>
                <a:latin typeface="HGP創英角ｺﾞｼｯｸUB" panose="020B0900000000000000" pitchFamily="50" charset="-128"/>
                <a:ea typeface="HGP創英角ｺﾞｼｯｸUB" panose="020B0900000000000000" pitchFamily="50" charset="-128"/>
              </a:rPr>
              <a:t>意見交換－</a:t>
            </a:r>
            <a:r>
              <a:rPr lang="en-US" altLang="ja-JP" sz="6000" dirty="0">
                <a:solidFill>
                  <a:schemeClr val="bg1"/>
                </a:solidFill>
                <a:latin typeface="HGP創英角ｺﾞｼｯｸUB" panose="020B0900000000000000" pitchFamily="50" charset="-128"/>
                <a:ea typeface="HGP創英角ｺﾞｼｯｸUB" panose="020B0900000000000000" pitchFamily="50" charset="-128"/>
              </a:rPr>
              <a:t>1</a:t>
            </a:r>
          </a:p>
        </p:txBody>
      </p:sp>
      <p:sp>
        <p:nvSpPr>
          <p:cNvPr id="2" name="テキスト ボックス 1">
            <a:extLst>
              <a:ext uri="{FF2B5EF4-FFF2-40B4-BE49-F238E27FC236}">
                <a16:creationId xmlns:a16="http://schemas.microsoft.com/office/drawing/2014/main" id="{740C7BB3-F87D-C565-405F-3360397BE3D9}"/>
              </a:ext>
            </a:extLst>
          </p:cNvPr>
          <p:cNvSpPr txBox="1"/>
          <p:nvPr/>
        </p:nvSpPr>
        <p:spPr>
          <a:xfrm>
            <a:off x="122320" y="1584182"/>
            <a:ext cx="6389576" cy="368963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l">
              <a:lnSpc>
                <a:spcPts val="2800"/>
              </a:lnSpc>
              <a:spcAft>
                <a:spcPts val="1200"/>
              </a:spcAft>
              <a:buNone/>
            </a:pPr>
            <a:r>
              <a:rPr lang="ja-JP"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a:t>
            </a:r>
            <a:r>
              <a:rPr lang="en-US"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　 にぎわい軸沿道の商業エリアについて</a:t>
            </a:r>
          </a:p>
          <a:p>
            <a:pPr marL="360363" algn="l">
              <a:lnSpc>
                <a:spcPts val="2800"/>
              </a:lnSpc>
              <a:buNone/>
            </a:pPr>
            <a:r>
              <a:rPr lang="ja-JP"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①　国道２４６号沿道</a:t>
            </a:r>
            <a:r>
              <a:rPr lang="ja-JP" altLang="en-US"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駅直近</a:t>
            </a:r>
            <a:r>
              <a:rPr lang="ja-JP" altLang="en-US"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商業エリア</a:t>
            </a:r>
            <a:endParaRPr lang="en-US" altLang="ja-JP"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60363" algn="l">
              <a:lnSpc>
                <a:spcPts val="2800"/>
              </a:lnSpc>
              <a:buNone/>
            </a:pPr>
            <a:r>
              <a:rPr lang="ja-JP" altLang="en-US" sz="12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＜具体的なルール案の項目＞</a:t>
            </a:r>
          </a:p>
          <a:p>
            <a:pPr marL="360363" algn="l">
              <a:lnSpc>
                <a:spcPts val="2800"/>
              </a:lnSpc>
              <a:spcAft>
                <a:spcPts val="1200"/>
              </a:spcAft>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p>
          <a:p>
            <a:pPr marL="360363">
              <a:lnSpc>
                <a:spcPts val="2800"/>
              </a:lnSpc>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・１階部の壁面の位置の制限</a:t>
            </a:r>
          </a:p>
          <a:p>
            <a:pPr marL="360363">
              <a:lnSpc>
                <a:spcPts val="2800"/>
              </a:lnSpc>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p>
          <a:p>
            <a:pPr marL="360363" algn="l">
              <a:lnSpc>
                <a:spcPts val="2800"/>
              </a:lnSpc>
              <a:spcBef>
                <a:spcPts val="1200"/>
              </a:spcBef>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p>
          <a:p>
            <a:pPr marL="360363" algn="l">
              <a:lnSpc>
                <a:spcPts val="2800"/>
              </a:lnSpc>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p>
        </p:txBody>
      </p:sp>
      <p:sp>
        <p:nvSpPr>
          <p:cNvPr id="4" name="テキスト ボックス 3">
            <a:extLst>
              <a:ext uri="{FF2B5EF4-FFF2-40B4-BE49-F238E27FC236}">
                <a16:creationId xmlns:a16="http://schemas.microsoft.com/office/drawing/2014/main" id="{BABA6501-BD69-4103-ECE3-1BBAABA098F9}"/>
              </a:ext>
            </a:extLst>
          </p:cNvPr>
          <p:cNvSpPr txBox="1"/>
          <p:nvPr/>
        </p:nvSpPr>
        <p:spPr>
          <a:xfrm>
            <a:off x="6352782" y="2021813"/>
            <a:ext cx="5361879" cy="47892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60363" algn="l">
              <a:lnSpc>
                <a:spcPts val="2800"/>
              </a:lnSpc>
              <a:buNone/>
            </a:pPr>
            <a:r>
              <a:rPr lang="ja-JP"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②　駅周辺の商業エリア</a:t>
            </a:r>
            <a:endParaRPr lang="en-US" altLang="ja-JP"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55600" algn="just">
              <a:lnSpc>
                <a:spcPts val="2800"/>
              </a:lnSpc>
            </a:pPr>
            <a:r>
              <a:rPr lang="ja-JP" altLang="en-US" sz="12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＜具体的なルール案の項目＞</a:t>
            </a:r>
          </a:p>
          <a:p>
            <a:pPr marL="355600" algn="just">
              <a:lnSpc>
                <a:spcPts val="2800"/>
              </a:lnSpc>
              <a:spcAft>
                <a:spcPts val="1200"/>
              </a:spcAf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55600" algn="just">
              <a:lnSpc>
                <a:spcPts val="2800"/>
              </a:lnSpc>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55600" algn="just">
              <a:lnSpc>
                <a:spcPts val="2800"/>
              </a:lnSpc>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　　</a:t>
            </a:r>
          </a:p>
          <a:p>
            <a:pPr marL="360363" algn="l">
              <a:lnSpc>
                <a:spcPts val="2800"/>
              </a:lnSpc>
              <a:buNone/>
            </a:pPr>
            <a:endParaRPr lang="en-US" altLang="ja-JP" sz="20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60363" algn="l">
              <a:lnSpc>
                <a:spcPts val="2800"/>
              </a:lnSpc>
              <a:buNone/>
            </a:pPr>
            <a:endParaRPr lang="en-US" altLang="ja-JP" sz="20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60363">
              <a:lnSpc>
                <a:spcPts val="2800"/>
              </a:lnSpc>
            </a:pPr>
            <a:r>
              <a:rPr lang="ja-JP" altLang="en-US" sz="2000" b="1"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③</a:t>
            </a:r>
            <a:r>
              <a:rPr lang="ja-JP" altLang="en-US"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2000" b="1"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にぎわいを繋ぐ通り</a:t>
            </a:r>
            <a:endParaRPr lang="en-US" altLang="ja-JP" sz="2000" b="1"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60363">
              <a:lnSpc>
                <a:spcPts val="2800"/>
              </a:lnSpc>
            </a:pPr>
            <a:r>
              <a:rPr lang="ja-JP" altLang="en-US" sz="12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＜具体的なルール案の項目＞</a:t>
            </a:r>
          </a:p>
          <a:p>
            <a:pPr marL="360363">
              <a:lnSpc>
                <a:spcPts val="2800"/>
              </a:lnSpc>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・狭あい道路の解消</a:t>
            </a:r>
          </a:p>
        </p:txBody>
      </p:sp>
      <p:pic>
        <p:nvPicPr>
          <p:cNvPr id="5" name="図 4" descr="マップ&#10;&#10;AI 生成コンテンツは誤りを含む可能性があります。">
            <a:extLst>
              <a:ext uri="{FF2B5EF4-FFF2-40B4-BE49-F238E27FC236}">
                <a16:creationId xmlns:a16="http://schemas.microsoft.com/office/drawing/2014/main" id="{29EA6999-51E7-E230-A36A-4AF0701363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5571" y="3247185"/>
            <a:ext cx="1564110" cy="1620000"/>
          </a:xfrm>
          <a:prstGeom prst="rect">
            <a:avLst/>
          </a:prstGeom>
        </p:spPr>
      </p:pic>
      <p:sp>
        <p:nvSpPr>
          <p:cNvPr id="13" name="スライド番号プレースホルダー 12">
            <a:extLst>
              <a:ext uri="{FF2B5EF4-FFF2-40B4-BE49-F238E27FC236}">
                <a16:creationId xmlns:a16="http://schemas.microsoft.com/office/drawing/2014/main" id="{7A47C02D-5AFF-BB51-A7BB-CD400D4E4645}"/>
              </a:ext>
            </a:extLst>
          </p:cNvPr>
          <p:cNvSpPr>
            <a:spLocks noGrp="1"/>
          </p:cNvSpPr>
          <p:nvPr>
            <p:ph type="sldNum" sz="quarter" idx="12"/>
          </p:nvPr>
        </p:nvSpPr>
        <p:spPr>
          <a:xfrm>
            <a:off x="9479275" y="6445976"/>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15</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8" name="図 7">
            <a:extLst>
              <a:ext uri="{FF2B5EF4-FFF2-40B4-BE49-F238E27FC236}">
                <a16:creationId xmlns:a16="http://schemas.microsoft.com/office/drawing/2014/main" id="{93CB417E-0174-10CE-3E82-62C10C24FCC9}"/>
              </a:ext>
            </a:extLst>
          </p:cNvPr>
          <p:cNvPicPr>
            <a:picLocks noChangeAspect="1"/>
          </p:cNvPicPr>
          <p:nvPr/>
        </p:nvPicPr>
        <p:blipFill>
          <a:blip r:embed="rId4"/>
          <a:stretch>
            <a:fillRect/>
          </a:stretch>
        </p:blipFill>
        <p:spPr>
          <a:xfrm>
            <a:off x="2178681" y="5146277"/>
            <a:ext cx="1564110" cy="1621951"/>
          </a:xfrm>
          <a:prstGeom prst="rect">
            <a:avLst/>
          </a:prstGeom>
        </p:spPr>
      </p:pic>
      <p:pic>
        <p:nvPicPr>
          <p:cNvPr id="65" name="図 64">
            <a:extLst>
              <a:ext uri="{FF2B5EF4-FFF2-40B4-BE49-F238E27FC236}">
                <a16:creationId xmlns:a16="http://schemas.microsoft.com/office/drawing/2014/main" id="{C9AE8153-D869-A062-814A-5FD1C1C09833}"/>
              </a:ext>
            </a:extLst>
          </p:cNvPr>
          <p:cNvPicPr>
            <a:picLocks noChangeAspect="1"/>
          </p:cNvPicPr>
          <p:nvPr/>
        </p:nvPicPr>
        <p:blipFill>
          <a:blip r:embed="rId5"/>
          <a:stretch>
            <a:fillRect/>
          </a:stretch>
        </p:blipFill>
        <p:spPr>
          <a:xfrm>
            <a:off x="9033721" y="5145707"/>
            <a:ext cx="1564110" cy="1622521"/>
          </a:xfrm>
          <a:prstGeom prst="rect">
            <a:avLst/>
          </a:prstGeom>
        </p:spPr>
      </p:pic>
    </p:spTree>
    <p:extLst>
      <p:ext uri="{BB962C8B-B14F-4D97-AF65-F5344CB8AC3E}">
        <p14:creationId xmlns:p14="http://schemas.microsoft.com/office/powerpoint/2010/main" val="2447911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7118A-5BA6-DFB4-5E1A-EC01A96741E0}"/>
            </a:ext>
          </a:extLst>
        </p:cNvPr>
        <p:cNvGrpSpPr/>
        <p:nvPr/>
      </p:nvGrpSpPr>
      <p:grpSpPr>
        <a:xfrm>
          <a:off x="0" y="0"/>
          <a:ext cx="0" cy="0"/>
          <a:chOff x="0" y="0"/>
          <a:chExt cx="0" cy="0"/>
        </a:xfrm>
      </p:grpSpPr>
      <p:sp>
        <p:nvSpPr>
          <p:cNvPr id="4" name="テキスト ボックス 44">
            <a:extLst>
              <a:ext uri="{FF2B5EF4-FFF2-40B4-BE49-F238E27FC236}">
                <a16:creationId xmlns:a16="http://schemas.microsoft.com/office/drawing/2014/main" id="{B0FD76FD-C3CE-57F0-0763-7DA93E7E2F72}"/>
              </a:ext>
            </a:extLst>
          </p:cNvPr>
          <p:cNvSpPr txBox="1"/>
          <p:nvPr/>
        </p:nvSpPr>
        <p:spPr>
          <a:xfrm>
            <a:off x="225896" y="901115"/>
            <a:ext cx="7574093" cy="2912623"/>
          </a:xfrm>
          <a:prstGeom prst="rect">
            <a:avLst/>
          </a:prstGeom>
          <a:solidFill>
            <a:schemeClr val="accent5">
              <a:alpha val="6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pPr>
            <a:r>
              <a:rPr lang="ja-JP" altLang="en-US"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 及び にぎわい軸の沿道</a:t>
            </a:r>
          </a:p>
          <a:p>
            <a:pPr algn="just">
              <a:spcAft>
                <a:spcPts val="1200"/>
              </a:spcAft>
              <a:buNone/>
            </a:pPr>
            <a:r>
              <a:rPr lang="ja-JP" altLang="en-US"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④</a:t>
            </a:r>
            <a:r>
              <a:rPr lang="ja-JP"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栄通り</a:t>
            </a:r>
            <a:r>
              <a:rPr lang="ja-JP" altLang="en-US" sz="24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のビジョン</a:t>
            </a:r>
            <a:endParaRPr lang="en-US" altLang="ja-JP"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endParaRPr>
          </a:p>
          <a:p>
            <a:pPr indent="273050" algn="just">
              <a:lnSpc>
                <a:spcPts val="2800"/>
              </a:lnSpc>
              <a:buNone/>
            </a:pPr>
            <a:r>
              <a:rPr lang="ja-JP" altLang="en-US"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個性的な店舗が建ち並ぶ通りのにぎわいを維持・継承しつつ、  安全で快適な歩行者環境や誰もが立ち寄りやすく長居したくなる軒先空間が充実した、買い物や散策が楽しくなる空間をつくると 　ともに、秩序ある景観のそろった街並みを形成し、人々をより引き込む魅力ある商店街通りとしていきます。</a:t>
            </a:r>
            <a:endParaRPr 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5" name="タイトル 1">
            <a:extLst>
              <a:ext uri="{FF2B5EF4-FFF2-40B4-BE49-F238E27FC236}">
                <a16:creationId xmlns:a16="http://schemas.microsoft.com/office/drawing/2014/main" id="{FC79DA49-EBB7-FB23-3677-5B3C6320F49B}"/>
              </a:ext>
            </a:extLst>
          </p:cNvPr>
          <p:cNvSpPr txBox="1">
            <a:spLocks/>
          </p:cNvSpPr>
          <p:nvPr/>
        </p:nvSpPr>
        <p:spPr>
          <a:xfrm>
            <a:off x="-1200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④　栄通りのビジョン</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7" name="テキスト ボックス 44">
            <a:extLst>
              <a:ext uri="{FF2B5EF4-FFF2-40B4-BE49-F238E27FC236}">
                <a16:creationId xmlns:a16="http://schemas.microsoft.com/office/drawing/2014/main" id="{7C0326AB-3375-E526-A7AD-09572037A86B}"/>
              </a:ext>
            </a:extLst>
          </p:cNvPr>
          <p:cNvSpPr txBox="1"/>
          <p:nvPr/>
        </p:nvSpPr>
        <p:spPr>
          <a:xfrm>
            <a:off x="8078104" y="899902"/>
            <a:ext cx="3888000" cy="720000"/>
          </a:xfrm>
          <a:prstGeom prst="roundRect">
            <a:avLst/>
          </a:prstGeom>
          <a:solidFill>
            <a:schemeClr val="lt1"/>
          </a:solidFill>
          <a:ln w="6350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buNone/>
            </a:pPr>
            <a:r>
              <a:rPr lang="ja-JP" altLang="en-US"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 及び にぎわい軸の沿道</a:t>
            </a:r>
            <a:r>
              <a:rPr 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endParaRPr lang="en-US" alt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ctr">
              <a:buNone/>
            </a:pPr>
            <a:r>
              <a:rPr lang="ja-JP" altLang="en-US" sz="1400"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④　</a:t>
            </a:r>
            <a:r>
              <a:rPr lang="ja-JP" altLang="en-US"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栄通り</a:t>
            </a:r>
            <a:endParaRPr lang="en-US" alt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9" name="テキスト ボックス 44">
            <a:extLst>
              <a:ext uri="{FF2B5EF4-FFF2-40B4-BE49-F238E27FC236}">
                <a16:creationId xmlns:a16="http://schemas.microsoft.com/office/drawing/2014/main" id="{BAC295BC-1CD6-31A9-AE03-A8541D76CEC4}"/>
              </a:ext>
            </a:extLst>
          </p:cNvPr>
          <p:cNvSpPr txBox="1"/>
          <p:nvPr/>
        </p:nvSpPr>
        <p:spPr>
          <a:xfrm>
            <a:off x="225896" y="4048380"/>
            <a:ext cx="7586837" cy="2444495"/>
          </a:xfrm>
          <a:prstGeom prst="rect">
            <a:avLst/>
          </a:prstGeom>
          <a:solidFill>
            <a:srgbClr val="CC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buNone/>
            </a:pPr>
            <a:r>
              <a:rPr lang="ja-JP" altLang="en-US"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20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具体的なルール案の項目＞</a:t>
            </a:r>
          </a:p>
          <a:p>
            <a:pPr algn="just">
              <a:spcAft>
                <a:spcPts val="600"/>
              </a:spcAft>
              <a:buNone/>
            </a:pPr>
            <a:r>
              <a:rPr lang="ja-JP" altLang="en-US"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68288" indent="-92075" algn="just">
              <a:buNone/>
            </a:pPr>
            <a:r>
              <a:rPr lang="ja-JP" altLang="en-US" sz="19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altLang="en-US" kern="100" spc="-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低層階の壁面の位置の制限 </a:t>
            </a:r>
            <a:r>
              <a:rPr lang="ja-JP" altLang="en-US" sz="1400" kern="100" spc="-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及び</a:t>
            </a:r>
            <a:r>
              <a:rPr lang="ja-JP" altLang="en-US" sz="1700" kern="100" spc="-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kern="100" spc="-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endParaRPr lang="en-US" altLang="ja-JP" kern="100" spc="-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68288" indent="-93663" algn="jus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・建築物の高さの最高限度、中高層階の壁面の位置、敷地面積の</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68288" indent="-93663" algn="just">
              <a:buNone/>
            </a:pPr>
            <a:r>
              <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最低限度、容積率の最高限度</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68288" indent="-93663" algn="just">
              <a:spcBef>
                <a:spcPts val="600"/>
              </a:spcBef>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algn="jus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p>
        </p:txBody>
      </p:sp>
      <p:pic>
        <p:nvPicPr>
          <p:cNvPr id="10" name="図 9" descr="ダイアグラム, マップ&#10;&#10;AI 生成コンテンツは誤りを含む可能性があります。">
            <a:extLst>
              <a:ext uri="{FF2B5EF4-FFF2-40B4-BE49-F238E27FC236}">
                <a16:creationId xmlns:a16="http://schemas.microsoft.com/office/drawing/2014/main" id="{EBBB54E3-E019-2FAC-D3F5-FC91F59856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7573" y="1723353"/>
            <a:ext cx="3858531" cy="3996000"/>
          </a:xfrm>
          <a:prstGeom prst="rect">
            <a:avLst/>
          </a:prstGeom>
        </p:spPr>
      </p:pic>
      <p:sp>
        <p:nvSpPr>
          <p:cNvPr id="12" name="スライド番号プレースホルダー 11">
            <a:extLst>
              <a:ext uri="{FF2B5EF4-FFF2-40B4-BE49-F238E27FC236}">
                <a16:creationId xmlns:a16="http://schemas.microsoft.com/office/drawing/2014/main" id="{E8413B15-2E0C-4A1B-16DE-B86F7F114F2E}"/>
              </a:ext>
            </a:extLst>
          </p:cNvPr>
          <p:cNvSpPr>
            <a:spLocks noGrp="1"/>
          </p:cNvSpPr>
          <p:nvPr>
            <p:ph type="sldNum" sz="quarter" idx="12"/>
          </p:nvPr>
        </p:nvSpPr>
        <p:spPr>
          <a:xfrm>
            <a:off x="9448800" y="6492875"/>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16</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127511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64D63-BE95-BA61-7213-52ED99E46A0C}"/>
            </a:ext>
          </a:extLst>
        </p:cNvPr>
        <p:cNvGrpSpPr/>
        <p:nvPr/>
      </p:nvGrpSpPr>
      <p:grpSpPr>
        <a:xfrm>
          <a:off x="0" y="0"/>
          <a:ext cx="0" cy="0"/>
          <a:chOff x="0" y="0"/>
          <a:chExt cx="0" cy="0"/>
        </a:xfrm>
      </p:grpSpPr>
      <p:sp>
        <p:nvSpPr>
          <p:cNvPr id="2" name="テキスト ボックス 44">
            <a:extLst>
              <a:ext uri="{FF2B5EF4-FFF2-40B4-BE49-F238E27FC236}">
                <a16:creationId xmlns:a16="http://schemas.microsoft.com/office/drawing/2014/main" id="{009A8145-761E-6E8D-56BF-BAE4847D37A5}"/>
              </a:ext>
            </a:extLst>
          </p:cNvPr>
          <p:cNvSpPr txBox="1"/>
          <p:nvPr/>
        </p:nvSpPr>
        <p:spPr>
          <a:xfrm>
            <a:off x="233398" y="931330"/>
            <a:ext cx="6155364" cy="2901859"/>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個性的な店舗等が連続する商店街のにぎわいを　維持・継承するため、栄通りに面する建築物の１階は　店舗等とします</a:t>
            </a:r>
            <a:r>
              <a:rPr lang="ja-JP"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2800"/>
              </a:lnSpc>
              <a:spcAft>
                <a:spcPts val="600"/>
              </a:spcAft>
              <a:buNone/>
            </a:pPr>
            <a:r>
              <a:rPr lang="en-US"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 </a:t>
            </a:r>
            <a:r>
              <a:rPr lang="ja-JP"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また、健全で良好な商業地を形成するため、馬券投票券販売所や性風俗関連特殊営業の用に供する施設は建築できないこととします。</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4" name="タイトル 1">
            <a:extLst>
              <a:ext uri="{FF2B5EF4-FFF2-40B4-BE49-F238E27FC236}">
                <a16:creationId xmlns:a16="http://schemas.microsoft.com/office/drawing/2014/main" id="{A03C01AB-2316-D4DE-0223-7B2D97CD3934}"/>
              </a:ext>
            </a:extLst>
          </p:cNvPr>
          <p:cNvSpPr txBox="1">
            <a:spLocks/>
          </p:cNvSpPr>
          <p:nvPr/>
        </p:nvSpPr>
        <p:spPr>
          <a:xfrm>
            <a:off x="917" y="217"/>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④　栄通りの具体的なルール案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6" name="図 5">
            <a:extLst>
              <a:ext uri="{FF2B5EF4-FFF2-40B4-BE49-F238E27FC236}">
                <a16:creationId xmlns:a16="http://schemas.microsoft.com/office/drawing/2014/main" id="{9331787F-14AE-1C66-DD7A-74CBA99BDDE3}"/>
              </a:ext>
            </a:extLst>
          </p:cNvPr>
          <p:cNvPicPr>
            <a:picLocks noChangeAspect="1"/>
          </p:cNvPicPr>
          <p:nvPr/>
        </p:nvPicPr>
        <p:blipFill>
          <a:blip r:embed="rId3"/>
          <a:stretch>
            <a:fillRect/>
          </a:stretch>
        </p:blipFill>
        <p:spPr>
          <a:xfrm>
            <a:off x="6849019" y="1194588"/>
            <a:ext cx="4975271" cy="919694"/>
          </a:xfrm>
          <a:prstGeom prst="rect">
            <a:avLst/>
          </a:prstGeom>
        </p:spPr>
      </p:pic>
      <p:sp>
        <p:nvSpPr>
          <p:cNvPr id="24" name="四角形: 角を丸くする 23">
            <a:extLst>
              <a:ext uri="{FF2B5EF4-FFF2-40B4-BE49-F238E27FC236}">
                <a16:creationId xmlns:a16="http://schemas.microsoft.com/office/drawing/2014/main" id="{4D3EED64-FC16-15D3-EA1F-ACDE9200EF1A}"/>
              </a:ext>
            </a:extLst>
          </p:cNvPr>
          <p:cNvSpPr/>
          <p:nvPr/>
        </p:nvSpPr>
        <p:spPr>
          <a:xfrm>
            <a:off x="6272161" y="949233"/>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11" name="スライド番号プレースホルダー 10">
            <a:extLst>
              <a:ext uri="{FF2B5EF4-FFF2-40B4-BE49-F238E27FC236}">
                <a16:creationId xmlns:a16="http://schemas.microsoft.com/office/drawing/2014/main" id="{F87351E8-F456-E68B-92B3-9338D222A6E8}"/>
              </a:ext>
            </a:extLst>
          </p:cNvPr>
          <p:cNvSpPr>
            <a:spLocks noGrp="1"/>
          </p:cNvSpPr>
          <p:nvPr>
            <p:ph type="sldNum" sz="quarter" idx="12"/>
          </p:nvPr>
        </p:nvSpPr>
        <p:spPr>
          <a:xfrm>
            <a:off x="9461717" y="6458739"/>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17</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66" name="グループ化 65">
            <a:extLst>
              <a:ext uri="{FF2B5EF4-FFF2-40B4-BE49-F238E27FC236}">
                <a16:creationId xmlns:a16="http://schemas.microsoft.com/office/drawing/2014/main" id="{21D69856-1104-E615-5899-A71065E89973}"/>
              </a:ext>
            </a:extLst>
          </p:cNvPr>
          <p:cNvGrpSpPr/>
          <p:nvPr/>
        </p:nvGrpSpPr>
        <p:grpSpPr>
          <a:xfrm>
            <a:off x="6849019" y="2419152"/>
            <a:ext cx="5014991" cy="2020172"/>
            <a:chOff x="6868881" y="2144806"/>
            <a:chExt cx="5014991" cy="2020172"/>
          </a:xfrm>
        </p:grpSpPr>
        <p:pic>
          <p:nvPicPr>
            <p:cNvPr id="8" name="図 7">
              <a:extLst>
                <a:ext uri="{FF2B5EF4-FFF2-40B4-BE49-F238E27FC236}">
                  <a16:creationId xmlns:a16="http://schemas.microsoft.com/office/drawing/2014/main" id="{47690363-618A-F25A-E335-0D933B0596B5}"/>
                </a:ext>
              </a:extLst>
            </p:cNvPr>
            <p:cNvPicPr>
              <a:picLocks noChangeAspect="1"/>
            </p:cNvPicPr>
            <p:nvPr/>
          </p:nvPicPr>
          <p:blipFill>
            <a:blip r:embed="rId4"/>
            <a:stretch>
              <a:fillRect/>
            </a:stretch>
          </p:blipFill>
          <p:spPr>
            <a:xfrm rot="10800000" flipH="1" flipV="1">
              <a:off x="6868881" y="2152818"/>
              <a:ext cx="5014991" cy="1316580"/>
            </a:xfrm>
            <a:prstGeom prst="rect">
              <a:avLst/>
            </a:prstGeom>
          </p:spPr>
        </p:pic>
        <p:grpSp>
          <p:nvGrpSpPr>
            <p:cNvPr id="12" name="グループ化 11">
              <a:extLst>
                <a:ext uri="{FF2B5EF4-FFF2-40B4-BE49-F238E27FC236}">
                  <a16:creationId xmlns:a16="http://schemas.microsoft.com/office/drawing/2014/main" id="{EEDF972D-E149-5318-7738-904DE4D33477}"/>
                </a:ext>
              </a:extLst>
            </p:cNvPr>
            <p:cNvGrpSpPr/>
            <p:nvPr/>
          </p:nvGrpSpPr>
          <p:grpSpPr>
            <a:xfrm>
              <a:off x="10243499" y="2144806"/>
              <a:ext cx="1219360" cy="1316581"/>
              <a:chOff x="10243499" y="2144806"/>
              <a:chExt cx="1219360" cy="1316581"/>
            </a:xfrm>
          </p:grpSpPr>
          <p:pic>
            <p:nvPicPr>
              <p:cNvPr id="13" name="Picture 4" descr="ホテルのイラスト（小） | かわいいフリー素材集 いらすとや">
                <a:extLst>
                  <a:ext uri="{FF2B5EF4-FFF2-40B4-BE49-F238E27FC236}">
                    <a16:creationId xmlns:a16="http://schemas.microsoft.com/office/drawing/2014/main" id="{122712B8-FB07-3984-59F9-B573E8F51BE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243499" y="2144806"/>
                <a:ext cx="1219360" cy="1316581"/>
              </a:xfrm>
              <a:prstGeom prst="rect">
                <a:avLst/>
              </a:prstGeom>
              <a:noFill/>
              <a:extLst>
                <a:ext uri="{909E8E84-426E-40DD-AFC4-6F175D3DCCD1}">
                  <a14:hiddenFill xmlns:a14="http://schemas.microsoft.com/office/drawing/2010/main">
                    <a:solidFill>
                      <a:srgbClr val="FFFFFF"/>
                    </a:solidFill>
                  </a14:hiddenFill>
                </a:ext>
              </a:extLst>
            </p:spPr>
          </p:pic>
          <p:sp>
            <p:nvSpPr>
              <p:cNvPr id="15" name="ハート 14">
                <a:extLst>
                  <a:ext uri="{FF2B5EF4-FFF2-40B4-BE49-F238E27FC236}">
                    <a16:creationId xmlns:a16="http://schemas.microsoft.com/office/drawing/2014/main" id="{BBC0E812-41A5-B3AB-7FC8-85009043FAA4}"/>
                  </a:ext>
                </a:extLst>
              </p:cNvPr>
              <p:cNvSpPr/>
              <p:nvPr/>
            </p:nvSpPr>
            <p:spPr>
              <a:xfrm rot="833479">
                <a:off x="10937408" y="3118161"/>
                <a:ext cx="130679" cy="121877"/>
              </a:xfrm>
              <a:prstGeom prst="heart">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ハート 15">
                <a:extLst>
                  <a:ext uri="{FF2B5EF4-FFF2-40B4-BE49-F238E27FC236}">
                    <a16:creationId xmlns:a16="http://schemas.microsoft.com/office/drawing/2014/main" id="{1ABF0420-A327-8D27-8882-363FF0868DE0}"/>
                  </a:ext>
                </a:extLst>
              </p:cNvPr>
              <p:cNvSpPr/>
              <p:nvPr/>
            </p:nvSpPr>
            <p:spPr>
              <a:xfrm rot="833479">
                <a:off x="10592873" y="3118163"/>
                <a:ext cx="130679" cy="121877"/>
              </a:xfrm>
              <a:prstGeom prst="heart">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四角形: 角を丸くする 13">
              <a:extLst>
                <a:ext uri="{FF2B5EF4-FFF2-40B4-BE49-F238E27FC236}">
                  <a16:creationId xmlns:a16="http://schemas.microsoft.com/office/drawing/2014/main" id="{E0E27145-A43A-CB1C-6EC4-E6B60FB75834}"/>
                </a:ext>
              </a:extLst>
            </p:cNvPr>
            <p:cNvSpPr/>
            <p:nvPr/>
          </p:nvSpPr>
          <p:spPr>
            <a:xfrm>
              <a:off x="8130381" y="3141785"/>
              <a:ext cx="1710001" cy="319602"/>
            </a:xfrm>
            <a:prstGeom prst="roundRect">
              <a:avLst>
                <a:gd name="adj" fmla="val 36682"/>
              </a:avLst>
            </a:prstGeom>
            <a:noFill/>
            <a:ln w="66675">
              <a:solidFill>
                <a:schemeClr val="accent4">
                  <a:lumMod val="60000"/>
                  <a:lumOff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十字形 60">
              <a:extLst>
                <a:ext uri="{FF2B5EF4-FFF2-40B4-BE49-F238E27FC236}">
                  <a16:creationId xmlns:a16="http://schemas.microsoft.com/office/drawing/2014/main" id="{B6E6B900-87A2-7035-B14A-276AC87250EA}"/>
                </a:ext>
              </a:extLst>
            </p:cNvPr>
            <p:cNvSpPr>
              <a:spLocks noChangeAspect="1"/>
            </p:cNvSpPr>
            <p:nvPr/>
          </p:nvSpPr>
          <p:spPr>
            <a:xfrm rot="2615863">
              <a:off x="8839014" y="2925600"/>
              <a:ext cx="695382" cy="692573"/>
            </a:xfrm>
            <a:prstGeom prst="plus">
              <a:avLst>
                <a:gd name="adj" fmla="val 43556"/>
              </a:avLst>
            </a:prstGeom>
            <a:solidFill>
              <a:srgbClr val="FF0000">
                <a:alpha val="7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3291F2FC-EB9C-BEDD-67ED-6090968EF2A7}"/>
                </a:ext>
              </a:extLst>
            </p:cNvPr>
            <p:cNvSpPr txBox="1"/>
            <p:nvPr/>
          </p:nvSpPr>
          <p:spPr>
            <a:xfrm>
              <a:off x="9480305" y="3518647"/>
              <a:ext cx="981188" cy="646331"/>
            </a:xfrm>
            <a:prstGeom prst="wedgeRectCallout">
              <a:avLst>
                <a:gd name="adj1" fmla="val -38630"/>
                <a:gd name="adj2" fmla="val -77902"/>
              </a:avLst>
            </a:prstGeom>
            <a:noFill/>
            <a:ln w="19050">
              <a:solidFill>
                <a:srgbClr val="FF0000"/>
              </a:solidFill>
            </a:ln>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階の住宅の居室は</a:t>
              </a:r>
              <a:r>
                <a:rPr kumimoji="1" lang="ja-JP" altLang="en-US" sz="1200" dirty="0">
                  <a:solidFill>
                    <a:srgbClr val="FF0000"/>
                  </a:solidFill>
                  <a:latin typeface="HGP創英角ﾎﾟｯﾌﾟ体" panose="040B0A00000000000000" pitchFamily="50" charset="-128"/>
                  <a:ea typeface="HGP創英角ﾎﾟｯﾌﾟ体" panose="040B0A00000000000000" pitchFamily="50" charset="-128"/>
                </a:rPr>
                <a:t>✕</a:t>
              </a:r>
            </a:p>
            <a:p>
              <a:r>
                <a:rPr lang="ja-JP" altLang="en-US" sz="1050" dirty="0">
                  <a:latin typeface="BIZ UDPゴシック" panose="020B0400000000000000" pitchFamily="50" charset="-128"/>
                  <a:ea typeface="BIZ UDPゴシック" panose="020B0400000000000000" pitchFamily="50" charset="-128"/>
                </a:rPr>
                <a:t>（共用部除く）</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67" name="テキスト ボックス 66">
              <a:extLst>
                <a:ext uri="{FF2B5EF4-FFF2-40B4-BE49-F238E27FC236}">
                  <a16:creationId xmlns:a16="http://schemas.microsoft.com/office/drawing/2014/main" id="{A5D192E5-7102-1E93-6C63-68E0D481298E}"/>
                </a:ext>
              </a:extLst>
            </p:cNvPr>
            <p:cNvSpPr txBox="1"/>
            <p:nvPr/>
          </p:nvSpPr>
          <p:spPr>
            <a:xfrm>
              <a:off x="10785055" y="3531599"/>
              <a:ext cx="981188" cy="461665"/>
            </a:xfrm>
            <a:prstGeom prst="wedgeRectCallout">
              <a:avLst>
                <a:gd name="adj1" fmla="val -40372"/>
                <a:gd name="adj2" fmla="val -100644"/>
              </a:avLst>
            </a:prstGeom>
            <a:noFill/>
            <a:ln w="19050">
              <a:solidFill>
                <a:srgbClr val="FF0000"/>
              </a:solidFill>
            </a:ln>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ラブホテルは</a:t>
              </a:r>
              <a:r>
                <a:rPr kumimoji="1" lang="ja-JP" altLang="en-US" sz="1200" dirty="0">
                  <a:solidFill>
                    <a:srgbClr val="FF0000"/>
                  </a:solidFill>
                  <a:latin typeface="HGP創英角ﾎﾟｯﾌﾟ体" panose="040B0A00000000000000" pitchFamily="50" charset="-128"/>
                  <a:ea typeface="HGP創英角ﾎﾟｯﾌﾟ体" panose="040B0A00000000000000" pitchFamily="50" charset="-128"/>
                </a:rPr>
                <a:t>✕</a:t>
              </a:r>
            </a:p>
          </p:txBody>
        </p:sp>
        <p:sp>
          <p:nvSpPr>
            <p:cNvPr id="68" name="十字形 67">
              <a:extLst>
                <a:ext uri="{FF2B5EF4-FFF2-40B4-BE49-F238E27FC236}">
                  <a16:creationId xmlns:a16="http://schemas.microsoft.com/office/drawing/2014/main" id="{F8FCD444-3432-5836-EA43-7D71DFE3F6F1}"/>
                </a:ext>
              </a:extLst>
            </p:cNvPr>
            <p:cNvSpPr>
              <a:spLocks noChangeAspect="1"/>
            </p:cNvSpPr>
            <p:nvPr/>
          </p:nvSpPr>
          <p:spPr>
            <a:xfrm rot="2615863">
              <a:off x="10513765" y="2470586"/>
              <a:ext cx="695382" cy="692573"/>
            </a:xfrm>
            <a:prstGeom prst="plus">
              <a:avLst>
                <a:gd name="adj" fmla="val 43556"/>
              </a:avLst>
            </a:prstGeom>
            <a:solidFill>
              <a:srgbClr val="FF0000">
                <a:alpha val="7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761849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64D63-BE95-BA61-7213-52ED99E46A0C}"/>
            </a:ext>
          </a:extLst>
        </p:cNvPr>
        <p:cNvGrpSpPr/>
        <p:nvPr/>
      </p:nvGrpSpPr>
      <p:grpSpPr>
        <a:xfrm>
          <a:off x="0" y="0"/>
          <a:ext cx="0" cy="0"/>
          <a:chOff x="0" y="0"/>
          <a:chExt cx="0" cy="0"/>
        </a:xfrm>
      </p:grpSpPr>
      <p:sp>
        <p:nvSpPr>
          <p:cNvPr id="3" name="テキスト ボックス 44">
            <a:extLst>
              <a:ext uri="{FF2B5EF4-FFF2-40B4-BE49-F238E27FC236}">
                <a16:creationId xmlns:a16="http://schemas.microsoft.com/office/drawing/2014/main" id="{E7CDDF79-4A29-C20F-981A-97E76AD5F6E8}"/>
              </a:ext>
            </a:extLst>
          </p:cNvPr>
          <p:cNvSpPr txBox="1"/>
          <p:nvPr/>
        </p:nvSpPr>
        <p:spPr>
          <a:xfrm>
            <a:off x="197604" y="912362"/>
            <a:ext cx="6155363" cy="5627356"/>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低層階の</a:t>
            </a: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壁面の位置の制限</a:t>
            </a:r>
            <a:r>
              <a:rPr lang="en-US" alt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sz="20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及び</a:t>
            </a:r>
            <a:endParaRPr lang="en-US" altLang="ja-JP" sz="20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73050" indent="-9525" algn="just">
              <a:spcAft>
                <a:spcPts val="1200"/>
              </a:spcAft>
              <a:buNone/>
            </a:pP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buNone/>
            </a:pP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にぎわいの軸である栄通りに沿って安全で快適な歩行者環境や誰もが立ち寄りやすく長居したくなる  軒先空間が充実した、買い物や散策が楽しくなる空間をつくるため、</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低層階（高さ１０</a:t>
            </a:r>
            <a:r>
              <a:rPr lang="en-US" altLang="ja-JP"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まで）は栄通りから ０．５</a:t>
            </a:r>
            <a:r>
              <a:rPr lang="en-US" altLang="ja-JP"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以上後退するとともに、１階部分　（高さ２．５ｍ以下）は道路から１．０</a:t>
            </a:r>
            <a:r>
              <a:rPr lang="en-US" altLang="ja-JP"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以上後退する　</a:t>
            </a:r>
            <a:r>
              <a:rPr lang="ja-JP" altLang="en-US"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こととします</a:t>
            </a:r>
            <a:r>
              <a:rPr 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20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indent="273050" algn="just">
              <a:lnSpc>
                <a:spcPts val="2800"/>
              </a:lnSpc>
              <a:spcBef>
                <a:spcPts val="1200"/>
              </a:spcBef>
              <a:buNone/>
            </a:pP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また、</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道路から０．５</a:t>
            </a:r>
            <a:r>
              <a:rPr lang="en-US" altLang="ja-JP"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以内の壁面後退区域には門、フェンス等の工作物等を設置できない</a:t>
            </a:r>
            <a:r>
              <a:rPr lang="en-US" altLang="ja-JP" sz="2000" b="1" kern="100" baseline="300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こととします。</a:t>
            </a:r>
          </a:p>
          <a:p>
            <a:pPr indent="273050" algn="just">
              <a:lnSpc>
                <a:spcPts val="2800"/>
              </a:lnSpc>
              <a:spcBef>
                <a:spcPts val="600"/>
              </a:spcBef>
              <a:buNone/>
            </a:pP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ただし、道路から０．５</a:t>
            </a:r>
            <a:r>
              <a:rPr lang="en-US" altLang="ja-JP"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以上の壁面後退区域に　　は移動可能な商品棚や看板、プランター等の設置は　</a:t>
            </a:r>
            <a:r>
              <a:rPr lang="ja-JP" altLang="en-US" sz="2000" b="1" kern="100" dirty="0">
                <a:solidFill>
                  <a:srgbClr val="C00000"/>
                </a:solidFill>
                <a:latin typeface="BIZ UDPゴシック" panose="020B0400000000000000" pitchFamily="50" charset="-128"/>
                <a:ea typeface="BIZ UDPゴシック" panose="020B0400000000000000" pitchFamily="50" charset="-128"/>
                <a:cs typeface="Times New Roman" panose="02020603050405020304" pitchFamily="18" charset="0"/>
              </a:rPr>
              <a:t>できる</a:t>
            </a:r>
            <a:r>
              <a:rPr lang="ja-JP" altLang="en-US" sz="2000" kern="100" dirty="0">
                <a:latin typeface="BIZ UDPゴシック" panose="020B0400000000000000" pitchFamily="50" charset="-128"/>
                <a:ea typeface="BIZ UDPゴシック" panose="020B0400000000000000" pitchFamily="50" charset="-128"/>
                <a:cs typeface="Times New Roman" panose="02020603050405020304" pitchFamily="18" charset="0"/>
              </a:rPr>
              <a:t>こと</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とします。　</a:t>
            </a:r>
            <a:endPar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4" name="タイトル 1">
            <a:extLst>
              <a:ext uri="{FF2B5EF4-FFF2-40B4-BE49-F238E27FC236}">
                <a16:creationId xmlns:a16="http://schemas.microsoft.com/office/drawing/2014/main" id="{A03C01AB-2316-D4DE-0223-7B2D97CD3934}"/>
              </a:ext>
            </a:extLst>
          </p:cNvPr>
          <p:cNvSpPr txBox="1">
            <a:spLocks/>
          </p:cNvSpPr>
          <p:nvPr/>
        </p:nvSpPr>
        <p:spPr>
          <a:xfrm>
            <a:off x="-12000" y="-8319"/>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④　栄通りの具体的なルール案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4" name="四角形: 角を丸くする 23">
            <a:extLst>
              <a:ext uri="{FF2B5EF4-FFF2-40B4-BE49-F238E27FC236}">
                <a16:creationId xmlns:a16="http://schemas.microsoft.com/office/drawing/2014/main" id="{4D3EED64-FC16-15D3-EA1F-ACDE9200EF1A}"/>
              </a:ext>
            </a:extLst>
          </p:cNvPr>
          <p:cNvSpPr/>
          <p:nvPr/>
        </p:nvSpPr>
        <p:spPr>
          <a:xfrm>
            <a:off x="6267491" y="960362"/>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11" name="テキスト ボックス 44">
            <a:extLst>
              <a:ext uri="{FF2B5EF4-FFF2-40B4-BE49-F238E27FC236}">
                <a16:creationId xmlns:a16="http://schemas.microsoft.com/office/drawing/2014/main" id="{276D1334-2A94-CFE2-1924-08D57FE9B7A2}"/>
              </a:ext>
            </a:extLst>
          </p:cNvPr>
          <p:cNvSpPr txBox="1"/>
          <p:nvPr/>
        </p:nvSpPr>
        <p:spPr>
          <a:xfrm>
            <a:off x="623594" y="6116559"/>
            <a:ext cx="5534855" cy="308614"/>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92075" indent="-92075" algn="just">
              <a:lnSpc>
                <a:spcPts val="1800"/>
              </a:lnSpc>
              <a:buNone/>
            </a:pPr>
            <a:r>
              <a:rPr lang="en-US" altLang="ja-JP" sz="1200" b="1" kern="100" dirty="0">
                <a:solidFill>
                  <a:srgbClr val="FF0000"/>
                </a:solidFill>
                <a:effectLst/>
                <a:latin typeface="BIZ UDPゴシック" panose="020B0400000000000000" pitchFamily="50" charset="-128"/>
                <a:ea typeface="BIZ UDPゴシック" panose="020B0400000000000000" pitchFamily="50" charset="-128"/>
                <a:cs typeface="Calibri" panose="020F0502020204030204" pitchFamily="34" charset="0"/>
              </a:rPr>
              <a:t>※</a:t>
            </a:r>
            <a:r>
              <a:rPr lang="ja-JP" sz="1200" b="1" kern="100" dirty="0">
                <a:effectLst/>
                <a:latin typeface="Segoe UI Symbol" panose="020B0502040204020203" pitchFamily="34" charset="0"/>
                <a:ea typeface="BIZ UDPゴシック" panose="020B0400000000000000" pitchFamily="50" charset="-128"/>
                <a:cs typeface="Times New Roman" panose="02020603050405020304" pitchFamily="18" charset="0"/>
              </a:rPr>
              <a:t>花壇、植栽、プランター、駐車場</a:t>
            </a:r>
            <a:r>
              <a:rPr lang="ja-JP" altLang="en-US" sz="1200" b="1" kern="100" dirty="0">
                <a:effectLst/>
                <a:latin typeface="Segoe UI Symbol" panose="020B0502040204020203" pitchFamily="34" charset="0"/>
                <a:ea typeface="BIZ UDPゴシック" panose="020B0400000000000000" pitchFamily="50" charset="-128"/>
                <a:cs typeface="Times New Roman" panose="02020603050405020304" pitchFamily="18" charset="0"/>
              </a:rPr>
              <a:t>、</a:t>
            </a:r>
            <a:r>
              <a:rPr lang="ja-JP" altLang="ja-JP" sz="1200" b="1" kern="100" dirty="0">
                <a:latin typeface="Segoe UI Symbol" panose="020B0502040204020203" pitchFamily="34" charset="0"/>
                <a:ea typeface="BIZ UDPゴシック" panose="020B0400000000000000" pitchFamily="50" charset="-128"/>
                <a:cs typeface="Times New Roman" panose="02020603050405020304" pitchFamily="18" charset="0"/>
              </a:rPr>
              <a:t>駐輪場</a:t>
            </a:r>
            <a:r>
              <a:rPr lang="ja-JP" sz="1200" b="1" kern="100" dirty="0">
                <a:effectLst/>
                <a:latin typeface="Segoe UI Symbol" panose="020B0502040204020203" pitchFamily="34" charset="0"/>
                <a:ea typeface="BIZ UDPゴシック" panose="020B0400000000000000" pitchFamily="50" charset="-128"/>
                <a:cs typeface="Times New Roman" panose="02020603050405020304" pitchFamily="18" charset="0"/>
              </a:rPr>
              <a:t>等のスペースの設置は不可とします。</a:t>
            </a:r>
            <a:endParaRPr lang="ja-JP" sz="1200" b="1"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70" name="スライド番号プレースホルダー 69">
            <a:extLst>
              <a:ext uri="{FF2B5EF4-FFF2-40B4-BE49-F238E27FC236}">
                <a16:creationId xmlns:a16="http://schemas.microsoft.com/office/drawing/2014/main" id="{317D1255-39EF-D182-C900-9ACC27F7B3B4}"/>
              </a:ext>
            </a:extLst>
          </p:cNvPr>
          <p:cNvSpPr>
            <a:spLocks noGrp="1"/>
          </p:cNvSpPr>
          <p:nvPr>
            <p:ph type="sldNum" sz="quarter" idx="12"/>
          </p:nvPr>
        </p:nvSpPr>
        <p:spPr>
          <a:xfrm>
            <a:off x="9427591" y="6451935"/>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18</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27" name="グループ化 26">
            <a:extLst>
              <a:ext uri="{FF2B5EF4-FFF2-40B4-BE49-F238E27FC236}">
                <a16:creationId xmlns:a16="http://schemas.microsoft.com/office/drawing/2014/main" id="{14EC1607-A77A-5CE6-D12B-B403702ACE45}"/>
              </a:ext>
            </a:extLst>
          </p:cNvPr>
          <p:cNvGrpSpPr/>
          <p:nvPr/>
        </p:nvGrpSpPr>
        <p:grpSpPr>
          <a:xfrm>
            <a:off x="6522934" y="1172116"/>
            <a:ext cx="3783805" cy="5171680"/>
            <a:chOff x="7625659" y="1220044"/>
            <a:chExt cx="3783805" cy="5171680"/>
          </a:xfrm>
        </p:grpSpPr>
        <p:pic>
          <p:nvPicPr>
            <p:cNvPr id="28" name="図 27" descr="黒いシャツを着ている&#10;&#10;AI 生成コンテンツは誤りを含む可能性があります。">
              <a:extLst>
                <a:ext uri="{FF2B5EF4-FFF2-40B4-BE49-F238E27FC236}">
                  <a16:creationId xmlns:a16="http://schemas.microsoft.com/office/drawing/2014/main" id="{B7AC0E0A-E04B-A46D-D4D5-9202AEA9A86F}"/>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9298356" y="4737039"/>
              <a:ext cx="190397" cy="648000"/>
            </a:xfrm>
            <a:prstGeom prst="rect">
              <a:avLst/>
            </a:prstGeom>
          </p:spPr>
        </p:pic>
        <p:sp>
          <p:nvSpPr>
            <p:cNvPr id="30" name="フリーフォーム: 図形 29">
              <a:extLst>
                <a:ext uri="{FF2B5EF4-FFF2-40B4-BE49-F238E27FC236}">
                  <a16:creationId xmlns:a16="http://schemas.microsoft.com/office/drawing/2014/main" id="{E75CC3E7-6250-F99E-213A-0BB1E0EB2D30}"/>
                </a:ext>
              </a:extLst>
            </p:cNvPr>
            <p:cNvSpPr/>
            <p:nvPr/>
          </p:nvSpPr>
          <p:spPr>
            <a:xfrm>
              <a:off x="7815431" y="1785772"/>
              <a:ext cx="1435983" cy="3640194"/>
            </a:xfrm>
            <a:custGeom>
              <a:avLst/>
              <a:gdLst>
                <a:gd name="csX0" fmla="*/ 0 w 1502229"/>
                <a:gd name="csY0" fmla="*/ 13063 h 2586445"/>
                <a:gd name="csX1" fmla="*/ 1476103 w 1502229"/>
                <a:gd name="csY1" fmla="*/ 0 h 2586445"/>
                <a:gd name="csX2" fmla="*/ 1502229 w 1502229"/>
                <a:gd name="csY2" fmla="*/ 1724297 h 2586445"/>
                <a:gd name="csX3" fmla="*/ 979715 w 1502229"/>
                <a:gd name="csY3" fmla="*/ 1724297 h 2586445"/>
                <a:gd name="csX4" fmla="*/ 1005840 w 1502229"/>
                <a:gd name="csY4" fmla="*/ 2586445 h 2586445"/>
                <a:gd name="csX0" fmla="*/ 0 w 1502229"/>
                <a:gd name="csY0" fmla="*/ 13063 h 2646679"/>
                <a:gd name="csX1" fmla="*/ 1476103 w 1502229"/>
                <a:gd name="csY1" fmla="*/ 0 h 2646679"/>
                <a:gd name="csX2" fmla="*/ 1502229 w 1502229"/>
                <a:gd name="csY2" fmla="*/ 1724297 h 2646679"/>
                <a:gd name="csX3" fmla="*/ 979715 w 1502229"/>
                <a:gd name="csY3" fmla="*/ 1724297 h 2646679"/>
                <a:gd name="csX4" fmla="*/ 1005840 w 1502229"/>
                <a:gd name="csY4" fmla="*/ 2586445 h 2646679"/>
                <a:gd name="csX5" fmla="*/ 966652 w 1502229"/>
                <a:gd name="csY5" fmla="*/ 2573383 h 2646679"/>
                <a:gd name="csX0" fmla="*/ 65314 w 1567543"/>
                <a:gd name="csY0" fmla="*/ 13063 h 2653584"/>
                <a:gd name="csX1" fmla="*/ 1541417 w 1567543"/>
                <a:gd name="csY1" fmla="*/ 0 h 2653584"/>
                <a:gd name="csX2" fmla="*/ 1567543 w 1567543"/>
                <a:gd name="csY2" fmla="*/ 1724297 h 2653584"/>
                <a:gd name="csX3" fmla="*/ 1045029 w 1567543"/>
                <a:gd name="csY3" fmla="*/ 1724297 h 2653584"/>
                <a:gd name="csX4" fmla="*/ 1071154 w 1567543"/>
                <a:gd name="csY4" fmla="*/ 2586445 h 2653584"/>
                <a:gd name="csX5" fmla="*/ 0 w 1567543"/>
                <a:gd name="csY5" fmla="*/ 2599509 h 2653584"/>
                <a:gd name="csX0" fmla="*/ 65314 w 1567543"/>
                <a:gd name="csY0" fmla="*/ 13063 h 2608024"/>
                <a:gd name="csX1" fmla="*/ 1541417 w 1567543"/>
                <a:gd name="csY1" fmla="*/ 0 h 2608024"/>
                <a:gd name="csX2" fmla="*/ 1567543 w 1567543"/>
                <a:gd name="csY2" fmla="*/ 1724297 h 2608024"/>
                <a:gd name="csX3" fmla="*/ 1045029 w 1567543"/>
                <a:gd name="csY3" fmla="*/ 1724297 h 2608024"/>
                <a:gd name="csX4" fmla="*/ 1071154 w 1567543"/>
                <a:gd name="csY4" fmla="*/ 2586445 h 2608024"/>
                <a:gd name="csX5" fmla="*/ 0 w 1567543"/>
                <a:gd name="csY5" fmla="*/ 2599509 h 2608024"/>
                <a:gd name="csX0" fmla="*/ 0 w 1502229"/>
                <a:gd name="csY0" fmla="*/ 13063 h 2608024"/>
                <a:gd name="csX1" fmla="*/ 1476103 w 1502229"/>
                <a:gd name="csY1" fmla="*/ 0 h 2608024"/>
                <a:gd name="csX2" fmla="*/ 1502229 w 1502229"/>
                <a:gd name="csY2" fmla="*/ 1724297 h 2608024"/>
                <a:gd name="csX3" fmla="*/ 979715 w 1502229"/>
                <a:gd name="csY3" fmla="*/ 1724297 h 2608024"/>
                <a:gd name="csX4" fmla="*/ 1005840 w 1502229"/>
                <a:gd name="csY4" fmla="*/ 2586445 h 2608024"/>
                <a:gd name="csX5" fmla="*/ 300446 w 1502229"/>
                <a:gd name="csY5" fmla="*/ 2599509 h 2608024"/>
                <a:gd name="csX0" fmla="*/ 26125 w 1528354"/>
                <a:gd name="csY0" fmla="*/ 13063 h 2615265"/>
                <a:gd name="csX1" fmla="*/ 1502228 w 1528354"/>
                <a:gd name="csY1" fmla="*/ 0 h 2615265"/>
                <a:gd name="csX2" fmla="*/ 1528354 w 1528354"/>
                <a:gd name="csY2" fmla="*/ 1724297 h 2615265"/>
                <a:gd name="csX3" fmla="*/ 1005840 w 1528354"/>
                <a:gd name="csY3" fmla="*/ 1724297 h 2615265"/>
                <a:gd name="csX4" fmla="*/ 1031965 w 1528354"/>
                <a:gd name="csY4" fmla="*/ 2586445 h 2615265"/>
                <a:gd name="csX5" fmla="*/ 0 w 1528354"/>
                <a:gd name="csY5" fmla="*/ 2612572 h 2615265"/>
                <a:gd name="csX0" fmla="*/ 26125 w 1528354"/>
                <a:gd name="csY0" fmla="*/ 13063 h 2626403"/>
                <a:gd name="csX1" fmla="*/ 1502228 w 1528354"/>
                <a:gd name="csY1" fmla="*/ 0 h 2626403"/>
                <a:gd name="csX2" fmla="*/ 1528354 w 1528354"/>
                <a:gd name="csY2" fmla="*/ 1724297 h 2626403"/>
                <a:gd name="csX3" fmla="*/ 1005840 w 1528354"/>
                <a:gd name="csY3" fmla="*/ 1724297 h 2626403"/>
                <a:gd name="csX4" fmla="*/ 1021207 w 1528354"/>
                <a:gd name="csY4" fmla="*/ 2607961 h 2626403"/>
                <a:gd name="csX5" fmla="*/ 0 w 1528354"/>
                <a:gd name="csY5" fmla="*/ 2612572 h 2626403"/>
                <a:gd name="csX0" fmla="*/ 26125 w 1528354"/>
                <a:gd name="csY0" fmla="*/ 13063 h 2617160"/>
                <a:gd name="csX1" fmla="*/ 1502228 w 1528354"/>
                <a:gd name="csY1" fmla="*/ 0 h 2617160"/>
                <a:gd name="csX2" fmla="*/ 1528354 w 1528354"/>
                <a:gd name="csY2" fmla="*/ 1724297 h 2617160"/>
                <a:gd name="csX3" fmla="*/ 1005840 w 1528354"/>
                <a:gd name="csY3" fmla="*/ 1724297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027355 w 1528354"/>
                <a:gd name="csY3" fmla="*/ 1724297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011219 w 1528354"/>
                <a:gd name="csY3" fmla="*/ 1729675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317043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284770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285539 w 1528354"/>
                <a:gd name="csY3" fmla="*/ 1729677 h 2617160"/>
                <a:gd name="csX4" fmla="*/ 1284770 w 1528354"/>
                <a:gd name="csY4" fmla="*/ 2607961 h 2617160"/>
                <a:gd name="csX5" fmla="*/ 0 w 1528354"/>
                <a:gd name="csY5" fmla="*/ 2612572 h 2617160"/>
                <a:gd name="csX0" fmla="*/ 26125 w 1529122"/>
                <a:gd name="csY0" fmla="*/ 940938 h 3545035"/>
                <a:gd name="csX1" fmla="*/ 1529122 w 1529122"/>
                <a:gd name="csY1" fmla="*/ 0 h 3545035"/>
                <a:gd name="csX2" fmla="*/ 1528354 w 1529122"/>
                <a:gd name="csY2" fmla="*/ 2652172 h 3545035"/>
                <a:gd name="csX3" fmla="*/ 1285539 w 1529122"/>
                <a:gd name="csY3" fmla="*/ 2657552 h 3545035"/>
                <a:gd name="csX4" fmla="*/ 1284770 w 1529122"/>
                <a:gd name="csY4" fmla="*/ 3535836 h 3545035"/>
                <a:gd name="csX5" fmla="*/ 0 w 1529122"/>
                <a:gd name="csY5" fmla="*/ 3540447 h 3545035"/>
                <a:gd name="csX0" fmla="*/ 53019 w 1529122"/>
                <a:gd name="csY0" fmla="*/ 13063 h 3545035"/>
                <a:gd name="csX1" fmla="*/ 1529122 w 1529122"/>
                <a:gd name="csY1" fmla="*/ 0 h 3545035"/>
                <a:gd name="csX2" fmla="*/ 1528354 w 1529122"/>
                <a:gd name="csY2" fmla="*/ 2652172 h 3545035"/>
                <a:gd name="csX3" fmla="*/ 1285539 w 1529122"/>
                <a:gd name="csY3" fmla="*/ 2657552 h 3545035"/>
                <a:gd name="csX4" fmla="*/ 1284770 w 1529122"/>
                <a:gd name="csY4" fmla="*/ 3535836 h 3545035"/>
                <a:gd name="csX5" fmla="*/ 0 w 1529122"/>
                <a:gd name="csY5" fmla="*/ 3540447 h 3545035"/>
                <a:gd name="csX0" fmla="*/ 53019 w 1529122"/>
                <a:gd name="csY0" fmla="*/ 0 h 3531972"/>
                <a:gd name="csX1" fmla="*/ 1529122 w 1529122"/>
                <a:gd name="csY1" fmla="*/ 2753 h 3531972"/>
                <a:gd name="csX2" fmla="*/ 1528354 w 1529122"/>
                <a:gd name="csY2" fmla="*/ 2639109 h 3531972"/>
                <a:gd name="csX3" fmla="*/ 1285539 w 1529122"/>
                <a:gd name="csY3" fmla="*/ 2644489 h 3531972"/>
                <a:gd name="csX4" fmla="*/ 1284770 w 1529122"/>
                <a:gd name="csY4" fmla="*/ 3522773 h 3531972"/>
                <a:gd name="csX5" fmla="*/ 0 w 1529122"/>
                <a:gd name="csY5" fmla="*/ 3527384 h 3531972"/>
                <a:gd name="csX0" fmla="*/ 53019 w 1529122"/>
                <a:gd name="csY0" fmla="*/ 13064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53019 w 1529122"/>
                <a:gd name="csY0" fmla="*/ 0 h 3537243"/>
                <a:gd name="csX1" fmla="*/ 1529122 w 1529122"/>
                <a:gd name="csY1" fmla="*/ 8024 h 3537243"/>
                <a:gd name="csX2" fmla="*/ 1528354 w 1529122"/>
                <a:gd name="csY2" fmla="*/ 2644380 h 3537243"/>
                <a:gd name="csX3" fmla="*/ 1285539 w 1529122"/>
                <a:gd name="csY3" fmla="*/ 2649760 h 3537243"/>
                <a:gd name="csX4" fmla="*/ 1284770 w 1529122"/>
                <a:gd name="csY4" fmla="*/ 3528044 h 3537243"/>
                <a:gd name="csX5" fmla="*/ 0 w 1529122"/>
                <a:gd name="csY5" fmla="*/ 3532655 h 3537243"/>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31265"/>
                <a:gd name="csY0" fmla="*/ 2520 h 3529219"/>
                <a:gd name="csX1" fmla="*/ 1529122 w 1531265"/>
                <a:gd name="csY1" fmla="*/ 0 h 3529219"/>
                <a:gd name="csX2" fmla="*/ 1528354 w 1531265"/>
                <a:gd name="csY2" fmla="*/ 2636356 h 3529219"/>
                <a:gd name="csX3" fmla="*/ 1285539 w 1531265"/>
                <a:gd name="csY3" fmla="*/ 2641736 h 3529219"/>
                <a:gd name="csX4" fmla="*/ 1284770 w 1531265"/>
                <a:gd name="csY4" fmla="*/ 3520020 h 3529219"/>
                <a:gd name="csX5" fmla="*/ 0 w 1531265"/>
                <a:gd name="csY5" fmla="*/ 3524631 h 3529219"/>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0 h 3532064"/>
                <a:gd name="csX5" fmla="*/ 770 w 1402943"/>
                <a:gd name="csY5" fmla="*/ 3529903 h 3532064"/>
                <a:gd name="csX0" fmla="*/ 0 w 1402943"/>
                <a:gd name="csY0" fmla="*/ 2520 h 3525195"/>
                <a:gd name="csX1" fmla="*/ 1400800 w 1402943"/>
                <a:gd name="csY1" fmla="*/ 0 h 3525195"/>
                <a:gd name="csX2" fmla="*/ 1400032 w 1402943"/>
                <a:gd name="csY2" fmla="*/ 2636356 h 3525195"/>
                <a:gd name="csX3" fmla="*/ 1157217 w 1402943"/>
                <a:gd name="csY3" fmla="*/ 2641736 h 3525195"/>
                <a:gd name="csX4" fmla="*/ 1156448 w 1402943"/>
                <a:gd name="csY4" fmla="*/ 3520020 h 3525195"/>
                <a:gd name="csX5" fmla="*/ 770 w 1402943"/>
                <a:gd name="csY5" fmla="*/ 3508814 h 3525195"/>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0 h 3532064"/>
                <a:gd name="csX5" fmla="*/ 6024 w 1402943"/>
                <a:gd name="csY5" fmla="*/ 3529903 h 3532064"/>
                <a:gd name="csX0" fmla="*/ 0 w 1402943"/>
                <a:gd name="csY0" fmla="*/ 2520 h 3541913"/>
                <a:gd name="csX1" fmla="*/ 1400800 w 1402943"/>
                <a:gd name="csY1" fmla="*/ 0 h 3541913"/>
                <a:gd name="csX2" fmla="*/ 1400032 w 1402943"/>
                <a:gd name="csY2" fmla="*/ 2636356 h 3541913"/>
                <a:gd name="csX3" fmla="*/ 1157217 w 1402943"/>
                <a:gd name="csY3" fmla="*/ 2641736 h 3541913"/>
                <a:gd name="csX4" fmla="*/ 1156448 w 1402943"/>
                <a:gd name="csY4" fmla="*/ 3535837 h 3541913"/>
                <a:gd name="csX5" fmla="*/ 6024 w 1402943"/>
                <a:gd name="csY5" fmla="*/ 3529903 h 3541913"/>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1 h 3532064"/>
                <a:gd name="csX5" fmla="*/ 6024 w 1402943"/>
                <a:gd name="csY5" fmla="*/ 3529903 h 3532064"/>
                <a:gd name="csX0" fmla="*/ 0 w 1402943"/>
                <a:gd name="csY0" fmla="*/ 2520 h 3541913"/>
                <a:gd name="csX1" fmla="*/ 1400800 w 1402943"/>
                <a:gd name="csY1" fmla="*/ 0 h 3541913"/>
                <a:gd name="csX2" fmla="*/ 1400032 w 1402943"/>
                <a:gd name="csY2" fmla="*/ 2636356 h 3541913"/>
                <a:gd name="csX3" fmla="*/ 1157217 w 1402943"/>
                <a:gd name="csY3" fmla="*/ 2641736 h 3541913"/>
                <a:gd name="csX4" fmla="*/ 1161703 w 1402943"/>
                <a:gd name="csY4" fmla="*/ 3535837 h 3541913"/>
                <a:gd name="csX5" fmla="*/ 6024 w 1402943"/>
                <a:gd name="csY5" fmla="*/ 3529903 h 3541913"/>
                <a:gd name="csX0" fmla="*/ 0 w 1402943"/>
                <a:gd name="csY0" fmla="*/ 2520 h 3535837"/>
                <a:gd name="csX1" fmla="*/ 1400800 w 1402943"/>
                <a:gd name="csY1" fmla="*/ 0 h 3535837"/>
                <a:gd name="csX2" fmla="*/ 1400032 w 1402943"/>
                <a:gd name="csY2" fmla="*/ 2636356 h 3535837"/>
                <a:gd name="csX3" fmla="*/ 1157217 w 1402943"/>
                <a:gd name="csY3" fmla="*/ 2641736 h 3535837"/>
                <a:gd name="csX4" fmla="*/ 1161703 w 1402943"/>
                <a:gd name="csY4" fmla="*/ 3535837 h 3535837"/>
                <a:gd name="csX5" fmla="*/ 6024 w 1402943"/>
                <a:gd name="csY5" fmla="*/ 3529903 h 3535837"/>
                <a:gd name="csX0" fmla="*/ 0 w 1402943"/>
                <a:gd name="csY0" fmla="*/ 2520 h 3537399"/>
                <a:gd name="csX1" fmla="*/ 1400800 w 1402943"/>
                <a:gd name="csY1" fmla="*/ 0 h 3537399"/>
                <a:gd name="csX2" fmla="*/ 1400032 w 1402943"/>
                <a:gd name="csY2" fmla="*/ 2636356 h 3537399"/>
                <a:gd name="csX3" fmla="*/ 1157217 w 1402943"/>
                <a:gd name="csY3" fmla="*/ 2641736 h 3537399"/>
                <a:gd name="csX4" fmla="*/ 1161703 w 1402943"/>
                <a:gd name="csY4" fmla="*/ 3535837 h 3537399"/>
                <a:gd name="csX5" fmla="*/ 6024 w 1402943"/>
                <a:gd name="csY5" fmla="*/ 3529903 h 3537399"/>
                <a:gd name="csX0" fmla="*/ 0 w 1402943"/>
                <a:gd name="csY0" fmla="*/ 2520 h 3578354"/>
                <a:gd name="csX1" fmla="*/ 1400800 w 1402943"/>
                <a:gd name="csY1" fmla="*/ 0 h 3578354"/>
                <a:gd name="csX2" fmla="*/ 1400032 w 1402943"/>
                <a:gd name="csY2" fmla="*/ 2636356 h 3578354"/>
                <a:gd name="csX3" fmla="*/ 1157217 w 1402943"/>
                <a:gd name="csY3" fmla="*/ 2641736 h 3578354"/>
                <a:gd name="csX4" fmla="*/ 1161703 w 1402943"/>
                <a:gd name="csY4" fmla="*/ 3578012 h 3578354"/>
                <a:gd name="csX5" fmla="*/ 6024 w 1402943"/>
                <a:gd name="csY5" fmla="*/ 3529903 h 3578354"/>
                <a:gd name="csX0" fmla="*/ 0 w 1402943"/>
                <a:gd name="csY0" fmla="*/ 2520 h 3603711"/>
                <a:gd name="csX1" fmla="*/ 1400800 w 1402943"/>
                <a:gd name="csY1" fmla="*/ 0 h 3603711"/>
                <a:gd name="csX2" fmla="*/ 1400032 w 1402943"/>
                <a:gd name="csY2" fmla="*/ 2636356 h 3603711"/>
                <a:gd name="csX3" fmla="*/ 1157217 w 1402943"/>
                <a:gd name="csY3" fmla="*/ 2641736 h 3603711"/>
                <a:gd name="csX4" fmla="*/ 1161703 w 1402943"/>
                <a:gd name="csY4" fmla="*/ 3578012 h 3603711"/>
                <a:gd name="csX5" fmla="*/ 6024 w 1402943"/>
                <a:gd name="csY5" fmla="*/ 3603711 h 3603711"/>
                <a:gd name="csX0" fmla="*/ 0 w 1402943"/>
                <a:gd name="csY0" fmla="*/ 2520 h 3587894"/>
                <a:gd name="csX1" fmla="*/ 1400800 w 1402943"/>
                <a:gd name="csY1" fmla="*/ 0 h 3587894"/>
                <a:gd name="csX2" fmla="*/ 1400032 w 1402943"/>
                <a:gd name="csY2" fmla="*/ 2636356 h 3587894"/>
                <a:gd name="csX3" fmla="*/ 1157217 w 1402943"/>
                <a:gd name="csY3" fmla="*/ 2641736 h 3587894"/>
                <a:gd name="csX4" fmla="*/ 1161703 w 1402943"/>
                <a:gd name="csY4" fmla="*/ 3578012 h 3587894"/>
                <a:gd name="csX5" fmla="*/ 6024 w 1402943"/>
                <a:gd name="csY5" fmla="*/ 3587894 h 3587894"/>
                <a:gd name="csX0" fmla="*/ 0 w 1402943"/>
                <a:gd name="csY0" fmla="*/ 2520 h 3587894"/>
                <a:gd name="csX1" fmla="*/ 1400800 w 1402943"/>
                <a:gd name="csY1" fmla="*/ 0 h 3587894"/>
                <a:gd name="csX2" fmla="*/ 1400032 w 1402943"/>
                <a:gd name="csY2" fmla="*/ 2636356 h 3587894"/>
                <a:gd name="csX3" fmla="*/ 1157217 w 1402943"/>
                <a:gd name="csY3" fmla="*/ 2641736 h 3587894"/>
                <a:gd name="csX4" fmla="*/ 1161703 w 1402943"/>
                <a:gd name="csY4" fmla="*/ 3578012 h 3587894"/>
                <a:gd name="csX5" fmla="*/ 6024 w 1402943"/>
                <a:gd name="csY5" fmla="*/ 3587894 h 3587894"/>
                <a:gd name="csX0" fmla="*/ 0 w 1402943"/>
                <a:gd name="csY0" fmla="*/ 2520 h 3578012"/>
                <a:gd name="csX1" fmla="*/ 1400800 w 1402943"/>
                <a:gd name="csY1" fmla="*/ 0 h 3578012"/>
                <a:gd name="csX2" fmla="*/ 1400032 w 1402943"/>
                <a:gd name="csY2" fmla="*/ 2636356 h 3578012"/>
                <a:gd name="csX3" fmla="*/ 1157217 w 1402943"/>
                <a:gd name="csY3" fmla="*/ 2641736 h 3578012"/>
                <a:gd name="csX4" fmla="*/ 1161703 w 1402943"/>
                <a:gd name="csY4" fmla="*/ 3578012 h 3578012"/>
                <a:gd name="csX5" fmla="*/ 769 w 1402943"/>
                <a:gd name="csY5" fmla="*/ 3566805 h 3578012"/>
                <a:gd name="csX0" fmla="*/ 0 w 1402943"/>
                <a:gd name="csY0" fmla="*/ 2520 h 3566805"/>
                <a:gd name="csX1" fmla="*/ 1400800 w 1402943"/>
                <a:gd name="csY1" fmla="*/ 0 h 3566805"/>
                <a:gd name="csX2" fmla="*/ 1400032 w 1402943"/>
                <a:gd name="csY2" fmla="*/ 2636356 h 3566805"/>
                <a:gd name="csX3" fmla="*/ 1157217 w 1402943"/>
                <a:gd name="csY3" fmla="*/ 2641736 h 3566805"/>
                <a:gd name="csX4" fmla="*/ 1156449 w 1402943"/>
                <a:gd name="csY4" fmla="*/ 3562196 h 3566805"/>
                <a:gd name="csX5" fmla="*/ 769 w 1402943"/>
                <a:gd name="csY5" fmla="*/ 3566805 h 3566805"/>
                <a:gd name="csX0" fmla="*/ 0 w 1402943"/>
                <a:gd name="csY0" fmla="*/ 2520 h 3566805"/>
                <a:gd name="csX1" fmla="*/ 1400800 w 1402943"/>
                <a:gd name="csY1" fmla="*/ 0 h 3566805"/>
                <a:gd name="csX2" fmla="*/ 1400032 w 1402943"/>
                <a:gd name="csY2" fmla="*/ 2636356 h 3566805"/>
                <a:gd name="csX3" fmla="*/ 1157217 w 1402943"/>
                <a:gd name="csY3" fmla="*/ 2641736 h 3566805"/>
                <a:gd name="csX4" fmla="*/ 1156449 w 1402943"/>
                <a:gd name="csY4" fmla="*/ 3562196 h 3566805"/>
                <a:gd name="csX5" fmla="*/ 769 w 1402943"/>
                <a:gd name="csY5" fmla="*/ 3566805 h 3566805"/>
                <a:gd name="csX0" fmla="*/ 0 w 1402943"/>
                <a:gd name="csY0" fmla="*/ 2520 h 3567910"/>
                <a:gd name="csX1" fmla="*/ 1400800 w 1402943"/>
                <a:gd name="csY1" fmla="*/ 0 h 3567910"/>
                <a:gd name="csX2" fmla="*/ 1400032 w 1402943"/>
                <a:gd name="csY2" fmla="*/ 2636356 h 3567910"/>
                <a:gd name="csX3" fmla="*/ 1157217 w 1402943"/>
                <a:gd name="csY3" fmla="*/ 2641736 h 3567910"/>
                <a:gd name="csX4" fmla="*/ 1156449 w 1402943"/>
                <a:gd name="csY4" fmla="*/ 3562196 h 3567910"/>
                <a:gd name="csX5" fmla="*/ 769 w 1402943"/>
                <a:gd name="csY5" fmla="*/ 3566805 h 3567910"/>
              </a:gdLst>
              <a:ahLst/>
              <a:cxnLst>
                <a:cxn ang="0">
                  <a:pos x="csX0" y="csY0"/>
                </a:cxn>
                <a:cxn ang="0">
                  <a:pos x="csX1" y="csY1"/>
                </a:cxn>
                <a:cxn ang="0">
                  <a:pos x="csX2" y="csY2"/>
                </a:cxn>
                <a:cxn ang="0">
                  <a:pos x="csX3" y="csY3"/>
                </a:cxn>
                <a:cxn ang="0">
                  <a:pos x="csX4" y="csY4"/>
                </a:cxn>
                <a:cxn ang="0">
                  <a:pos x="csX5" y="csY5"/>
                </a:cxn>
              </a:cxnLst>
              <a:rect l="l" t="t" r="r" b="b"/>
              <a:pathLst>
                <a:path w="1402943" h="3567910">
                  <a:moveTo>
                    <a:pt x="0" y="2520"/>
                  </a:moveTo>
                  <a:lnTo>
                    <a:pt x="1400800" y="0"/>
                  </a:lnTo>
                  <a:cubicBezTo>
                    <a:pt x="1405923" y="862968"/>
                    <a:pt x="1400288" y="1757571"/>
                    <a:pt x="1400032" y="2636356"/>
                  </a:cubicBezTo>
                  <a:lnTo>
                    <a:pt x="1157217" y="2641736"/>
                  </a:lnTo>
                  <a:cubicBezTo>
                    <a:pt x="1155168" y="2936291"/>
                    <a:pt x="1158498" y="3267641"/>
                    <a:pt x="1156449" y="3562196"/>
                  </a:cubicBezTo>
                  <a:cubicBezTo>
                    <a:pt x="771222" y="3563732"/>
                    <a:pt x="727575" y="3570541"/>
                    <a:pt x="769" y="3566805"/>
                  </a:cubicBezTo>
                </a:path>
              </a:pathLst>
            </a:custGeom>
            <a:solidFill>
              <a:schemeClr val="accent2">
                <a:lumMod val="40000"/>
                <a:lumOff val="60000"/>
              </a:schemeClr>
            </a:solidFill>
            <a:ln w="412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59EB8A3A-2ADD-88C9-7AC0-9A929E17195F}"/>
                </a:ext>
              </a:extLst>
            </p:cNvPr>
            <p:cNvSpPr/>
            <p:nvPr/>
          </p:nvSpPr>
          <p:spPr>
            <a:xfrm>
              <a:off x="7874599" y="4669108"/>
              <a:ext cx="965014" cy="35869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6B46FE61-65EE-856E-3FDE-0F6EEE28099F}"/>
                </a:ext>
              </a:extLst>
            </p:cNvPr>
            <p:cNvSpPr/>
            <p:nvPr/>
          </p:nvSpPr>
          <p:spPr>
            <a:xfrm>
              <a:off x="7699002" y="5389390"/>
              <a:ext cx="1800000" cy="942374"/>
            </a:xfrm>
            <a:prstGeom prst="rect">
              <a:avLst/>
            </a:prstGeom>
            <a:solidFill>
              <a:schemeClr val="accent6">
                <a:lumMod val="60000"/>
                <a:lumOff val="4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7A6FB57-80BA-CF02-5CEB-DE5C74E96EFB}"/>
                </a:ext>
              </a:extLst>
            </p:cNvPr>
            <p:cNvSpPr/>
            <p:nvPr/>
          </p:nvSpPr>
          <p:spPr>
            <a:xfrm>
              <a:off x="9506816" y="5368950"/>
              <a:ext cx="1800000" cy="285268"/>
            </a:xfrm>
            <a:prstGeom prst="rect">
              <a:avLst/>
            </a:prstGeom>
            <a:solidFill>
              <a:schemeClr val="tx1">
                <a:lumMod val="65000"/>
                <a:lumOff val="3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 name="直線コネクタ 41">
              <a:extLst>
                <a:ext uri="{FF2B5EF4-FFF2-40B4-BE49-F238E27FC236}">
                  <a16:creationId xmlns:a16="http://schemas.microsoft.com/office/drawing/2014/main" id="{1A1D8B82-759E-F1F6-EBD8-9CF67345B9F3}"/>
                </a:ext>
              </a:extLst>
            </p:cNvPr>
            <p:cNvCxnSpPr>
              <a:cxnSpLocks/>
            </p:cNvCxnSpPr>
            <p:nvPr/>
          </p:nvCxnSpPr>
          <p:spPr>
            <a:xfrm>
              <a:off x="9016038" y="4502543"/>
              <a:ext cx="108000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5F66E825-298E-86A1-D79F-995DCF78C697}"/>
                </a:ext>
              </a:extLst>
            </p:cNvPr>
            <p:cNvCxnSpPr/>
            <p:nvPr/>
          </p:nvCxnSpPr>
          <p:spPr>
            <a:xfrm>
              <a:off x="9016038" y="4502542"/>
              <a:ext cx="0" cy="1656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8E7F642C-4D49-CA31-AD1E-176F159DAF6D}"/>
                </a:ext>
              </a:extLst>
            </p:cNvPr>
            <p:cNvCxnSpPr>
              <a:cxnSpLocks/>
            </p:cNvCxnSpPr>
            <p:nvPr/>
          </p:nvCxnSpPr>
          <p:spPr>
            <a:xfrm>
              <a:off x="9267713" y="1734891"/>
              <a:ext cx="0" cy="277055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50D51E26-E381-6FAE-652E-CD57922DC64B}"/>
                </a:ext>
              </a:extLst>
            </p:cNvPr>
            <p:cNvCxnSpPr>
              <a:cxnSpLocks/>
            </p:cNvCxnSpPr>
            <p:nvPr/>
          </p:nvCxnSpPr>
          <p:spPr>
            <a:xfrm>
              <a:off x="8521186" y="1746116"/>
              <a:ext cx="187608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A8217D72-178E-8981-AD36-64D2BC6405BD}"/>
                </a:ext>
              </a:extLst>
            </p:cNvPr>
            <p:cNvCxnSpPr>
              <a:cxnSpLocks/>
            </p:cNvCxnSpPr>
            <p:nvPr/>
          </p:nvCxnSpPr>
          <p:spPr>
            <a:xfrm>
              <a:off x="9251414" y="5389390"/>
              <a:ext cx="0" cy="756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5113CB0C-7261-3616-69F7-74E89310DA3C}"/>
                </a:ext>
              </a:extLst>
            </p:cNvPr>
            <p:cNvCxnSpPr>
              <a:cxnSpLocks/>
            </p:cNvCxnSpPr>
            <p:nvPr/>
          </p:nvCxnSpPr>
          <p:spPr>
            <a:xfrm>
              <a:off x="7709760" y="5386489"/>
              <a:ext cx="1800000"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888D513A-1473-A3B6-9543-D6971F18B7FB}"/>
                </a:ext>
              </a:extLst>
            </p:cNvPr>
            <p:cNvSpPr/>
            <p:nvPr/>
          </p:nvSpPr>
          <p:spPr>
            <a:xfrm>
              <a:off x="8510993" y="3396172"/>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34DD6A8B-EC09-F8A2-A423-4ACCB730DA2E}"/>
                </a:ext>
              </a:extLst>
            </p:cNvPr>
            <p:cNvSpPr/>
            <p:nvPr/>
          </p:nvSpPr>
          <p:spPr>
            <a:xfrm>
              <a:off x="7874598" y="3412935"/>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93BB1C07-0132-29BF-39AF-A294D8BD13A1}"/>
                </a:ext>
              </a:extLst>
            </p:cNvPr>
            <p:cNvSpPr/>
            <p:nvPr/>
          </p:nvSpPr>
          <p:spPr>
            <a:xfrm>
              <a:off x="8510993" y="2188342"/>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2E7EA166-F69E-ADA7-8BE0-BFE1A16F4B15}"/>
                </a:ext>
              </a:extLst>
            </p:cNvPr>
            <p:cNvSpPr/>
            <p:nvPr/>
          </p:nvSpPr>
          <p:spPr>
            <a:xfrm>
              <a:off x="7874598" y="2188342"/>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a:extLst>
                <a:ext uri="{FF2B5EF4-FFF2-40B4-BE49-F238E27FC236}">
                  <a16:creationId xmlns:a16="http://schemas.microsoft.com/office/drawing/2014/main" id="{FA1EB81D-0705-032D-DF23-DE8ABC28ECCA}"/>
                </a:ext>
              </a:extLst>
            </p:cNvPr>
            <p:cNvCxnSpPr>
              <a:cxnSpLocks/>
            </p:cNvCxnSpPr>
            <p:nvPr/>
          </p:nvCxnSpPr>
          <p:spPr>
            <a:xfrm>
              <a:off x="9509513" y="1220044"/>
              <a:ext cx="0" cy="4930098"/>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B934D9F8-9370-4219-0A43-AFCB6ECD47D3}"/>
                </a:ext>
              </a:extLst>
            </p:cNvPr>
            <p:cNvCxnSpPr/>
            <p:nvPr/>
          </p:nvCxnSpPr>
          <p:spPr>
            <a:xfrm flipH="1">
              <a:off x="9283002" y="4051017"/>
              <a:ext cx="216000" cy="0"/>
            </a:xfrm>
            <a:prstGeom prst="straightConnector1">
              <a:avLst/>
            </a:prstGeom>
            <a:ln w="15875">
              <a:solidFill>
                <a:schemeClr val="tx1"/>
              </a:solidFill>
              <a:headEnd type="oval" w="sm" len="sm"/>
              <a:tailEnd type="arrow" w="med" len="sm"/>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32FEB6CA-3326-9171-0142-923280B40E1A}"/>
                </a:ext>
              </a:extLst>
            </p:cNvPr>
            <p:cNvCxnSpPr/>
            <p:nvPr/>
          </p:nvCxnSpPr>
          <p:spPr>
            <a:xfrm flipH="1">
              <a:off x="9016038" y="5674659"/>
              <a:ext cx="252000" cy="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96F6B00D-7313-134F-AAF1-2BE7A032E26E}"/>
                </a:ext>
              </a:extLst>
            </p:cNvPr>
            <p:cNvCxnSpPr/>
            <p:nvPr/>
          </p:nvCxnSpPr>
          <p:spPr>
            <a:xfrm flipH="1">
              <a:off x="9260715" y="5674659"/>
              <a:ext cx="252000" cy="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FC79D078-2162-F74A-50D6-40CB0C859BC1}"/>
                </a:ext>
              </a:extLst>
            </p:cNvPr>
            <p:cNvCxnSpPr>
              <a:cxnSpLocks/>
            </p:cNvCxnSpPr>
            <p:nvPr/>
          </p:nvCxnSpPr>
          <p:spPr>
            <a:xfrm flipV="1">
              <a:off x="9785244" y="4502542"/>
              <a:ext cx="0" cy="86400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76" name="直線矢印コネクタ 75">
              <a:extLst>
                <a:ext uri="{FF2B5EF4-FFF2-40B4-BE49-F238E27FC236}">
                  <a16:creationId xmlns:a16="http://schemas.microsoft.com/office/drawing/2014/main" id="{AAF4E8AA-D0C3-2511-7ABE-930B013D5E7C}"/>
                </a:ext>
              </a:extLst>
            </p:cNvPr>
            <p:cNvCxnSpPr>
              <a:cxnSpLocks/>
            </p:cNvCxnSpPr>
            <p:nvPr/>
          </p:nvCxnSpPr>
          <p:spPr>
            <a:xfrm flipH="1">
              <a:off x="8995837" y="4737039"/>
              <a:ext cx="483562" cy="0"/>
            </a:xfrm>
            <a:prstGeom prst="straightConnector1">
              <a:avLst/>
            </a:prstGeom>
            <a:ln w="15875">
              <a:solidFill>
                <a:schemeClr val="tx1"/>
              </a:solidFill>
              <a:headEnd type="oval" w="sm" len="sm"/>
              <a:tailEnd type="arrow" w="med" len="sm"/>
            </a:ln>
          </p:spPr>
          <p:style>
            <a:lnRef idx="1">
              <a:schemeClr val="accent1"/>
            </a:lnRef>
            <a:fillRef idx="0">
              <a:schemeClr val="accent1"/>
            </a:fillRef>
            <a:effectRef idx="0">
              <a:schemeClr val="accent1"/>
            </a:effectRef>
            <a:fontRef idx="minor">
              <a:schemeClr val="tx1"/>
            </a:fontRef>
          </p:style>
        </p:cxnSp>
        <p:cxnSp>
          <p:nvCxnSpPr>
            <p:cNvPr id="77" name="直線矢印コネクタ 76">
              <a:extLst>
                <a:ext uri="{FF2B5EF4-FFF2-40B4-BE49-F238E27FC236}">
                  <a16:creationId xmlns:a16="http://schemas.microsoft.com/office/drawing/2014/main" id="{219D5C29-D15E-C4F3-5FEC-DD44FF2B4FDC}"/>
                </a:ext>
              </a:extLst>
            </p:cNvPr>
            <p:cNvCxnSpPr>
              <a:cxnSpLocks/>
            </p:cNvCxnSpPr>
            <p:nvPr/>
          </p:nvCxnSpPr>
          <p:spPr>
            <a:xfrm flipV="1">
              <a:off x="10397266" y="1751977"/>
              <a:ext cx="0" cy="363600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8231F7C7-A6A5-0DF9-BBF1-E30230467B50}"/>
                </a:ext>
              </a:extLst>
            </p:cNvPr>
            <p:cNvSpPr txBox="1"/>
            <p:nvPr/>
          </p:nvSpPr>
          <p:spPr>
            <a:xfrm>
              <a:off x="9528897" y="2544105"/>
              <a:ext cx="184666" cy="879100"/>
            </a:xfrm>
            <a:prstGeom prst="rect">
              <a:avLst/>
            </a:prstGeom>
            <a:noFill/>
          </p:spPr>
          <p:txBody>
            <a:bodyPr vert="eaVert"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道路境界線</a:t>
              </a:r>
            </a:p>
          </p:txBody>
        </p:sp>
        <p:sp>
          <p:nvSpPr>
            <p:cNvPr id="79" name="テキスト ボックス 78">
              <a:extLst>
                <a:ext uri="{FF2B5EF4-FFF2-40B4-BE49-F238E27FC236}">
                  <a16:creationId xmlns:a16="http://schemas.microsoft.com/office/drawing/2014/main" id="{9AB44A11-8BE0-E39D-EE28-968E867ED22A}"/>
                </a:ext>
              </a:extLst>
            </p:cNvPr>
            <p:cNvSpPr txBox="1"/>
            <p:nvPr/>
          </p:nvSpPr>
          <p:spPr>
            <a:xfrm>
              <a:off x="8880651" y="5710373"/>
              <a:ext cx="510351"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0.5m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0" name="テキスト ボックス 79">
              <a:extLst>
                <a:ext uri="{FF2B5EF4-FFF2-40B4-BE49-F238E27FC236}">
                  <a16:creationId xmlns:a16="http://schemas.microsoft.com/office/drawing/2014/main" id="{723AFCAF-9A7E-7E33-6D7E-AE245338E381}"/>
                </a:ext>
              </a:extLst>
            </p:cNvPr>
            <p:cNvSpPr txBox="1"/>
            <p:nvPr/>
          </p:nvSpPr>
          <p:spPr>
            <a:xfrm>
              <a:off x="10119385" y="5656626"/>
              <a:ext cx="1290079" cy="215444"/>
            </a:xfrm>
            <a:prstGeom prst="rect">
              <a:avLst/>
            </a:prstGeom>
            <a:noFill/>
          </p:spPr>
          <p:txBody>
            <a:bodyPr vert="horz" wrap="square" lIns="0" tIns="0" rIns="0" bIns="0"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道路（栄通り）</a:t>
              </a:r>
            </a:p>
          </p:txBody>
        </p:sp>
        <p:sp>
          <p:nvSpPr>
            <p:cNvPr id="81" name="テキスト ボックス 80">
              <a:extLst>
                <a:ext uri="{FF2B5EF4-FFF2-40B4-BE49-F238E27FC236}">
                  <a16:creationId xmlns:a16="http://schemas.microsoft.com/office/drawing/2014/main" id="{9B01E75B-6579-5A87-CAE7-FA320BE335D7}"/>
                </a:ext>
              </a:extLst>
            </p:cNvPr>
            <p:cNvSpPr txBox="1"/>
            <p:nvPr/>
          </p:nvSpPr>
          <p:spPr>
            <a:xfrm>
              <a:off x="8152361" y="5778766"/>
              <a:ext cx="502018" cy="215444"/>
            </a:xfrm>
            <a:prstGeom prst="rect">
              <a:avLst/>
            </a:prstGeom>
            <a:noFill/>
          </p:spPr>
          <p:txBody>
            <a:bodyPr vert="horz" wrap="square" lIns="0" tIns="0" rIns="0" bIns="0"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敷地</a:t>
              </a:r>
            </a:p>
          </p:txBody>
        </p:sp>
        <p:sp>
          <p:nvSpPr>
            <p:cNvPr id="82" name="テキスト ボックス 81">
              <a:extLst>
                <a:ext uri="{FF2B5EF4-FFF2-40B4-BE49-F238E27FC236}">
                  <a16:creationId xmlns:a16="http://schemas.microsoft.com/office/drawing/2014/main" id="{033290E5-C45D-EAEA-5108-BCC6A81E1725}"/>
                </a:ext>
              </a:extLst>
            </p:cNvPr>
            <p:cNvSpPr txBox="1"/>
            <p:nvPr/>
          </p:nvSpPr>
          <p:spPr>
            <a:xfrm>
              <a:off x="9336226" y="5710373"/>
              <a:ext cx="510351"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0.5m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4" name="テキスト ボックス 83">
              <a:extLst>
                <a:ext uri="{FF2B5EF4-FFF2-40B4-BE49-F238E27FC236}">
                  <a16:creationId xmlns:a16="http://schemas.microsoft.com/office/drawing/2014/main" id="{EF1CA014-8266-DB10-ECD0-CCF1056B0EBD}"/>
                </a:ext>
              </a:extLst>
            </p:cNvPr>
            <p:cNvSpPr txBox="1"/>
            <p:nvPr/>
          </p:nvSpPr>
          <p:spPr>
            <a:xfrm>
              <a:off x="9051933" y="4536848"/>
              <a:ext cx="438424"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1.0m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5" name="テキスト ボックス 84">
              <a:extLst>
                <a:ext uri="{FF2B5EF4-FFF2-40B4-BE49-F238E27FC236}">
                  <a16:creationId xmlns:a16="http://schemas.microsoft.com/office/drawing/2014/main" id="{08454CED-6B2D-ADF8-CF81-49B7F40A93E7}"/>
                </a:ext>
              </a:extLst>
            </p:cNvPr>
            <p:cNvSpPr txBox="1"/>
            <p:nvPr/>
          </p:nvSpPr>
          <p:spPr>
            <a:xfrm>
              <a:off x="9313766" y="3820418"/>
              <a:ext cx="510351"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0.5m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6" name="テキスト ボックス 85">
              <a:extLst>
                <a:ext uri="{FF2B5EF4-FFF2-40B4-BE49-F238E27FC236}">
                  <a16:creationId xmlns:a16="http://schemas.microsoft.com/office/drawing/2014/main" id="{69EA9ACB-B23B-8359-91AF-B2E169B53ECC}"/>
                </a:ext>
              </a:extLst>
            </p:cNvPr>
            <p:cNvSpPr txBox="1"/>
            <p:nvPr/>
          </p:nvSpPr>
          <p:spPr>
            <a:xfrm>
              <a:off x="10443319" y="3368783"/>
              <a:ext cx="510351" cy="184666"/>
            </a:xfrm>
            <a:prstGeom prst="rect">
              <a:avLst/>
            </a:prstGeom>
            <a:noFill/>
          </p:spPr>
          <p:txBody>
            <a:bodyPr vert="horz" wrap="square" lIns="0" tIns="0" rIns="0" bIns="0" rtlCol="0">
              <a:spAutoFit/>
            </a:bodyPr>
            <a:lstStyle/>
            <a:p>
              <a:r>
                <a:rPr lang="en-US" altLang="ja-JP" sz="1200" b="1" dirty="0">
                  <a:latin typeface="BIZ UDPゴシック" panose="020B0400000000000000" pitchFamily="50" charset="-128"/>
                  <a:ea typeface="BIZ UDPゴシック" panose="020B0400000000000000" pitchFamily="50" charset="-128"/>
                </a:rPr>
                <a:t>10</a:t>
              </a:r>
              <a:r>
                <a:rPr kumimoji="1" lang="en-US" altLang="ja-JP" sz="1200" b="1" dirty="0">
                  <a:latin typeface="BIZ UDPゴシック" panose="020B0400000000000000" pitchFamily="50" charset="-128"/>
                  <a:ea typeface="BIZ UDPゴシック" panose="020B0400000000000000" pitchFamily="50" charset="-128"/>
                </a:rPr>
                <a:t>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7" name="テキスト ボックス 86">
              <a:extLst>
                <a:ext uri="{FF2B5EF4-FFF2-40B4-BE49-F238E27FC236}">
                  <a16:creationId xmlns:a16="http://schemas.microsoft.com/office/drawing/2014/main" id="{B7A28556-2786-C9FA-44EA-238123F6B359}"/>
                </a:ext>
              </a:extLst>
            </p:cNvPr>
            <p:cNvSpPr txBox="1"/>
            <p:nvPr/>
          </p:nvSpPr>
          <p:spPr>
            <a:xfrm>
              <a:off x="8829329" y="2006464"/>
              <a:ext cx="397248" cy="184666"/>
            </a:xfrm>
            <a:prstGeom prst="rect">
              <a:avLst/>
            </a:prstGeom>
            <a:noFill/>
          </p:spPr>
          <p:txBody>
            <a:bodyPr vert="horz" wrap="square" lIns="0" tIns="0" rIns="0" bIns="0" rtlCol="0">
              <a:spAutoFit/>
            </a:bodyPr>
            <a:lstStyle/>
            <a:p>
              <a:r>
                <a:rPr lang="en-US" altLang="ja-JP" sz="1200" b="1" dirty="0">
                  <a:latin typeface="BIZ UDPゴシック" panose="020B0400000000000000" pitchFamily="50" charset="-128"/>
                  <a:ea typeface="BIZ UDPゴシック" panose="020B0400000000000000" pitchFamily="50" charset="-128"/>
                </a:rPr>
                <a:t>3</a:t>
              </a:r>
              <a:r>
                <a:rPr lang="ja-JP" altLang="en-US" sz="1200" b="1" dirty="0">
                  <a:latin typeface="BIZ UDPゴシック" panose="020B0400000000000000" pitchFamily="50" charset="-128"/>
                  <a:ea typeface="BIZ UDPゴシック" panose="020B0400000000000000" pitchFamily="50" charset="-128"/>
                </a:rPr>
                <a:t>階</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8" name="テキスト ボックス 87">
              <a:extLst>
                <a:ext uri="{FF2B5EF4-FFF2-40B4-BE49-F238E27FC236}">
                  <a16:creationId xmlns:a16="http://schemas.microsoft.com/office/drawing/2014/main" id="{BDB16EBF-6EEF-0899-131F-5AA72A6DD4CC}"/>
                </a:ext>
              </a:extLst>
            </p:cNvPr>
            <p:cNvSpPr txBox="1"/>
            <p:nvPr/>
          </p:nvSpPr>
          <p:spPr>
            <a:xfrm>
              <a:off x="8821321" y="3220700"/>
              <a:ext cx="397248" cy="184666"/>
            </a:xfrm>
            <a:prstGeom prst="rect">
              <a:avLst/>
            </a:prstGeom>
            <a:noFill/>
          </p:spPr>
          <p:txBody>
            <a:bodyPr vert="horz" wrap="square" lIns="0" tIns="0" rIns="0" bIns="0" rtlCol="0">
              <a:spAutoFit/>
            </a:bodyPr>
            <a:lstStyle/>
            <a:p>
              <a:r>
                <a:rPr lang="en-US" altLang="ja-JP" sz="1200" b="1" dirty="0">
                  <a:latin typeface="BIZ UDPゴシック" panose="020B0400000000000000" pitchFamily="50" charset="-128"/>
                  <a:ea typeface="BIZ UDPゴシック" panose="020B0400000000000000" pitchFamily="50" charset="-128"/>
                </a:rPr>
                <a:t>2</a:t>
              </a:r>
              <a:r>
                <a:rPr lang="ja-JP" altLang="en-US" sz="1200" b="1" dirty="0">
                  <a:latin typeface="BIZ UDPゴシック" panose="020B0400000000000000" pitchFamily="50" charset="-128"/>
                  <a:ea typeface="BIZ UDPゴシック" panose="020B0400000000000000" pitchFamily="50" charset="-128"/>
                </a:rPr>
                <a:t>階</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9" name="テキスト ボックス 88">
              <a:extLst>
                <a:ext uri="{FF2B5EF4-FFF2-40B4-BE49-F238E27FC236}">
                  <a16:creationId xmlns:a16="http://schemas.microsoft.com/office/drawing/2014/main" id="{48DC61C3-E71C-3F43-86A4-4ECC08C8595E}"/>
                </a:ext>
              </a:extLst>
            </p:cNvPr>
            <p:cNvSpPr txBox="1"/>
            <p:nvPr/>
          </p:nvSpPr>
          <p:spPr>
            <a:xfrm>
              <a:off x="8571672" y="4296025"/>
              <a:ext cx="397248" cy="184666"/>
            </a:xfrm>
            <a:prstGeom prst="rect">
              <a:avLst/>
            </a:prstGeom>
            <a:noFill/>
          </p:spPr>
          <p:txBody>
            <a:bodyPr vert="horz" wrap="square" lIns="0" tIns="0" rIns="0" bIns="0" rtlCol="0">
              <a:spAutoFit/>
            </a:bodyPr>
            <a:lstStyle/>
            <a:p>
              <a:r>
                <a:rPr lang="ja-JP" altLang="en-US" sz="1200" b="1" dirty="0">
                  <a:latin typeface="BIZ UDPゴシック" panose="020B0400000000000000" pitchFamily="50" charset="-128"/>
                  <a:ea typeface="BIZ UDPゴシック" panose="020B0400000000000000" pitchFamily="50" charset="-128"/>
                </a:rPr>
                <a:t>１階</a:t>
              </a:r>
              <a:endParaRPr kumimoji="1" lang="ja-JP" altLang="en-US" sz="1200" b="1" dirty="0">
                <a:latin typeface="BIZ UDPゴシック" panose="020B0400000000000000" pitchFamily="50" charset="-128"/>
                <a:ea typeface="BIZ UDPゴシック" panose="020B0400000000000000" pitchFamily="50" charset="-128"/>
              </a:endParaRPr>
            </a:p>
          </p:txBody>
        </p:sp>
        <p:pic>
          <p:nvPicPr>
            <p:cNvPr id="90" name="図 89" descr="家具, テーブル, 椅子, 記号 が含まれている画像&#10;&#10;AI 生成コンテンツは誤りを含む可能性があります。">
              <a:extLst>
                <a:ext uri="{FF2B5EF4-FFF2-40B4-BE49-F238E27FC236}">
                  <a16:creationId xmlns:a16="http://schemas.microsoft.com/office/drawing/2014/main" id="{274E032F-8638-C843-259A-5932B6C83C74}"/>
                </a:ext>
              </a:extLst>
            </p:cNvPr>
            <p:cNvPicPr>
              <a:picLocks noChangeAspect="1"/>
            </p:cNvPicPr>
            <p:nvPr/>
          </p:nvPicPr>
          <p:blipFill>
            <a:blip r:embed="rId4">
              <a:clrChange>
                <a:clrFrom>
                  <a:srgbClr val="FFFFFF"/>
                </a:clrFrom>
                <a:clrTo>
                  <a:srgbClr val="FFFFFF">
                    <a:alpha val="0"/>
                  </a:srgbClr>
                </a:clrTo>
              </a:clrChange>
            </a:blip>
            <a:srcRect l="-8248" t="1376" b="6945"/>
            <a:stretch>
              <a:fillRect/>
            </a:stretch>
          </p:blipFill>
          <p:spPr>
            <a:xfrm flipH="1">
              <a:off x="9021454" y="4976053"/>
              <a:ext cx="243548" cy="397092"/>
            </a:xfrm>
            <a:prstGeom prst="rect">
              <a:avLst/>
            </a:prstGeom>
          </p:spPr>
        </p:pic>
        <p:sp>
          <p:nvSpPr>
            <p:cNvPr id="91" name="テキスト ボックス 90">
              <a:extLst>
                <a:ext uri="{FF2B5EF4-FFF2-40B4-BE49-F238E27FC236}">
                  <a16:creationId xmlns:a16="http://schemas.microsoft.com/office/drawing/2014/main" id="{CDE74FAD-C7BE-5A41-77B0-2D9D5FF145EE}"/>
                </a:ext>
              </a:extLst>
            </p:cNvPr>
            <p:cNvSpPr txBox="1"/>
            <p:nvPr/>
          </p:nvSpPr>
          <p:spPr>
            <a:xfrm>
              <a:off x="9816540" y="4843134"/>
              <a:ext cx="626779" cy="184664"/>
            </a:xfrm>
            <a:prstGeom prst="rect">
              <a:avLst/>
            </a:prstGeom>
            <a:noFill/>
          </p:spPr>
          <p:txBody>
            <a:bodyPr vert="horz" wrap="square" lIns="0" tIns="0" rIns="0" bIns="0" rtlCol="0">
              <a:spAutoFit/>
            </a:bodyPr>
            <a:lstStyle/>
            <a:p>
              <a:r>
                <a:rPr lang="ja-JP" altLang="en-US" sz="1200" b="1" dirty="0">
                  <a:latin typeface="BIZ UDPゴシック" panose="020B0400000000000000" pitchFamily="50" charset="-128"/>
                  <a:ea typeface="BIZ UDPゴシック" panose="020B0400000000000000" pitchFamily="50" charset="-128"/>
                </a:rPr>
                <a:t>２．５</a:t>
              </a:r>
              <a:r>
                <a:rPr kumimoji="1" lang="en-US" altLang="ja-JP" sz="1200" b="1" dirty="0">
                  <a:latin typeface="BIZ UDPゴシック" panose="020B0400000000000000" pitchFamily="50" charset="-128"/>
                  <a:ea typeface="BIZ UDPゴシック" panose="020B0400000000000000" pitchFamily="50" charset="-128"/>
                </a:rPr>
                <a:t>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53" name="正方形/長方形 52">
              <a:extLst>
                <a:ext uri="{FF2B5EF4-FFF2-40B4-BE49-F238E27FC236}">
                  <a16:creationId xmlns:a16="http://schemas.microsoft.com/office/drawing/2014/main" id="{578E2CF8-23BD-B07A-6528-CE3E20E832EA}"/>
                </a:ext>
              </a:extLst>
            </p:cNvPr>
            <p:cNvSpPr/>
            <p:nvPr/>
          </p:nvSpPr>
          <p:spPr>
            <a:xfrm>
              <a:off x="7625659" y="5212405"/>
              <a:ext cx="186571" cy="1179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 name="グループ化 1">
            <a:extLst>
              <a:ext uri="{FF2B5EF4-FFF2-40B4-BE49-F238E27FC236}">
                <a16:creationId xmlns:a16="http://schemas.microsoft.com/office/drawing/2014/main" id="{6CA37907-A575-61DB-905E-BC93AEA3036D}"/>
              </a:ext>
            </a:extLst>
          </p:cNvPr>
          <p:cNvGrpSpPr/>
          <p:nvPr/>
        </p:nvGrpSpPr>
        <p:grpSpPr>
          <a:xfrm>
            <a:off x="8040503" y="3373831"/>
            <a:ext cx="3980024" cy="3152157"/>
            <a:chOff x="7975347" y="4355892"/>
            <a:chExt cx="3980024" cy="3152157"/>
          </a:xfrm>
        </p:grpSpPr>
        <p:sp>
          <p:nvSpPr>
            <p:cNvPr id="6" name="テキスト ボックス 5">
              <a:extLst>
                <a:ext uri="{FF2B5EF4-FFF2-40B4-BE49-F238E27FC236}">
                  <a16:creationId xmlns:a16="http://schemas.microsoft.com/office/drawing/2014/main" id="{80903A2F-CCF9-DF4D-6DDD-110D0BEB12B6}"/>
                </a:ext>
              </a:extLst>
            </p:cNvPr>
            <p:cNvSpPr txBox="1"/>
            <p:nvPr/>
          </p:nvSpPr>
          <p:spPr>
            <a:xfrm>
              <a:off x="9901973" y="5551498"/>
              <a:ext cx="2053398" cy="622021"/>
            </a:xfrm>
            <a:prstGeom prst="rect">
              <a:avLst/>
            </a:prstGeom>
            <a:solidFill>
              <a:srgbClr val="CCECFF"/>
            </a:solidFill>
          </p:spPr>
          <p:txBody>
            <a:bodyPr vert="horz" wrap="square" lIns="36000" tIns="36000" rIns="36000" bIns="36000" rtlCol="0" anchor="ctr" anchorCtr="0">
              <a:spAutoFit/>
            </a:bodyPr>
            <a:lstStyle/>
            <a:p>
              <a:pPr>
                <a:lnSpc>
                  <a:spcPts val="1500"/>
                </a:lnSpc>
              </a:pPr>
              <a:r>
                <a:rPr lang="ja-JP" altLang="en-US" sz="1100" dirty="0">
                  <a:latin typeface="BIZ UDPゴシック" panose="020B0400000000000000" pitchFamily="50" charset="-128"/>
                  <a:ea typeface="BIZ UDPゴシック" panose="020B0400000000000000" pitchFamily="50" charset="-128"/>
                </a:rPr>
                <a:t>栄通りから０．５</a:t>
              </a:r>
              <a:r>
                <a:rPr lang="en-US" altLang="ja-JP" sz="1100" dirty="0">
                  <a:latin typeface="BIZ UDPゴシック" panose="020B0400000000000000" pitchFamily="50" charset="-128"/>
                  <a:ea typeface="BIZ UDPゴシック" panose="020B0400000000000000" pitchFamily="50" charset="-128"/>
                </a:rPr>
                <a:t>m</a:t>
              </a:r>
              <a:r>
                <a:rPr lang="ja-JP" altLang="en-US" sz="1100" dirty="0">
                  <a:latin typeface="BIZ UDPゴシック" panose="020B0400000000000000" pitchFamily="50" charset="-128"/>
                  <a:ea typeface="BIZ UDPゴシック" panose="020B0400000000000000" pitchFamily="50" charset="-128"/>
                </a:rPr>
                <a:t>以内の壁面後退区域には、フェンス、車止め等の工作物は設置できません。</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E980F018-A1C6-00CD-B1D9-25A68E03CA1E}"/>
                </a:ext>
              </a:extLst>
            </p:cNvPr>
            <p:cNvSpPr txBox="1"/>
            <p:nvPr/>
          </p:nvSpPr>
          <p:spPr>
            <a:xfrm>
              <a:off x="9895553" y="4869419"/>
              <a:ext cx="2053392" cy="429660"/>
            </a:xfrm>
            <a:prstGeom prst="rect">
              <a:avLst/>
            </a:prstGeom>
            <a:solidFill>
              <a:srgbClr val="CCECFF"/>
            </a:solidFill>
          </p:spPr>
          <p:txBody>
            <a:bodyPr vert="horz" wrap="square" lIns="36000" tIns="36000" rIns="36000" bIns="36000" rtlCol="0" anchor="ctr" anchorCtr="0">
              <a:spAutoFit/>
            </a:bodyPr>
            <a:lstStyle/>
            <a:p>
              <a:pPr>
                <a:lnSpc>
                  <a:spcPts val="1500"/>
                </a:lnSpc>
              </a:pPr>
              <a:r>
                <a:rPr kumimoji="1" lang="ja-JP" altLang="en-US" sz="1100" dirty="0">
                  <a:latin typeface="BIZ UDPゴシック" panose="020B0400000000000000" pitchFamily="50" charset="-128"/>
                  <a:ea typeface="BIZ UDPゴシック" panose="020B0400000000000000" pitchFamily="50" charset="-128"/>
                </a:rPr>
                <a:t>栄通りに面する１階部</a:t>
              </a:r>
              <a:r>
                <a:rPr kumimoji="1" lang="en-US" altLang="ja-JP" sz="1100" dirty="0">
                  <a:latin typeface="BIZ UDPゴシック" panose="020B0400000000000000" pitchFamily="50" charset="-128"/>
                  <a:ea typeface="BIZ UDPゴシック" panose="020B0400000000000000" pitchFamily="50" charset="-128"/>
                </a:rPr>
                <a:t>1.0m</a:t>
              </a:r>
              <a:r>
                <a:rPr kumimoji="1" lang="ja-JP" altLang="en-US" sz="1100" dirty="0">
                  <a:latin typeface="BIZ UDPゴシック" panose="020B0400000000000000" pitchFamily="50" charset="-128"/>
                  <a:ea typeface="BIZ UDPゴシック" panose="020B0400000000000000" pitchFamily="50" charset="-128"/>
                </a:rPr>
                <a:t>以上後退する。</a:t>
              </a:r>
            </a:p>
          </p:txBody>
        </p:sp>
        <p:cxnSp>
          <p:nvCxnSpPr>
            <p:cNvPr id="8" name="直線矢印コネクタ 7">
              <a:extLst>
                <a:ext uri="{FF2B5EF4-FFF2-40B4-BE49-F238E27FC236}">
                  <a16:creationId xmlns:a16="http://schemas.microsoft.com/office/drawing/2014/main" id="{88735B0C-D4F6-5032-7AE6-9964A259AD70}"/>
                </a:ext>
              </a:extLst>
            </p:cNvPr>
            <p:cNvCxnSpPr>
              <a:cxnSpLocks/>
            </p:cNvCxnSpPr>
            <p:nvPr/>
          </p:nvCxnSpPr>
          <p:spPr>
            <a:xfrm flipH="1">
              <a:off x="8209817" y="5896527"/>
              <a:ext cx="1700527" cy="648349"/>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41D03D10-5038-D3C4-6290-CD420064B03B}"/>
                </a:ext>
              </a:extLst>
            </p:cNvPr>
            <p:cNvCxnSpPr>
              <a:cxnSpLocks/>
              <a:stCxn id="33" idx="1"/>
            </p:cNvCxnSpPr>
            <p:nvPr/>
          </p:nvCxnSpPr>
          <p:spPr>
            <a:xfrm flipH="1" flipV="1">
              <a:off x="7975347" y="6893088"/>
              <a:ext cx="1387786" cy="303951"/>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C7CE2BC5-25A5-4F86-6994-3686E030286D}"/>
                </a:ext>
              </a:extLst>
            </p:cNvPr>
            <p:cNvCxnSpPr>
              <a:cxnSpLocks/>
            </p:cNvCxnSpPr>
            <p:nvPr/>
          </p:nvCxnSpPr>
          <p:spPr>
            <a:xfrm flipH="1">
              <a:off x="8256146" y="4689525"/>
              <a:ext cx="1639407" cy="373015"/>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1746D465-DB96-014D-E0E5-4BF4F882351F}"/>
                </a:ext>
              </a:extLst>
            </p:cNvPr>
            <p:cNvCxnSpPr>
              <a:cxnSpLocks/>
              <a:stCxn id="7" idx="1"/>
            </p:cNvCxnSpPr>
            <p:nvPr/>
          </p:nvCxnSpPr>
          <p:spPr>
            <a:xfrm flipH="1">
              <a:off x="8218833" y="5084249"/>
              <a:ext cx="1676720" cy="410426"/>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B9626D2B-B0D8-43FC-D16C-DBEB88E2229E}"/>
                </a:ext>
              </a:extLst>
            </p:cNvPr>
            <p:cNvSpPr txBox="1"/>
            <p:nvPr/>
          </p:nvSpPr>
          <p:spPr>
            <a:xfrm>
              <a:off x="9901978" y="4355892"/>
              <a:ext cx="2053393" cy="429660"/>
            </a:xfrm>
            <a:prstGeom prst="rect">
              <a:avLst/>
            </a:prstGeom>
            <a:solidFill>
              <a:srgbClr val="CCECFF"/>
            </a:solidFill>
          </p:spPr>
          <p:txBody>
            <a:bodyPr vert="horz" wrap="square" lIns="36000" tIns="36000" rIns="36000" bIns="36000" rtlCol="0" anchor="ctr" anchorCtr="0">
              <a:spAutoFit/>
            </a:bodyPr>
            <a:lstStyle/>
            <a:p>
              <a:pPr>
                <a:lnSpc>
                  <a:spcPts val="1500"/>
                </a:lnSpc>
              </a:pPr>
              <a:r>
                <a:rPr kumimoji="1" lang="ja-JP" altLang="en-US" sz="1100" dirty="0">
                  <a:latin typeface="BIZ UDPゴシック" panose="020B0400000000000000" pitchFamily="50" charset="-128"/>
                  <a:ea typeface="BIZ UDPゴシック" panose="020B0400000000000000" pitchFamily="50" charset="-128"/>
                </a:rPr>
                <a:t>低層階は栄通りから０．５</a:t>
              </a:r>
              <a:r>
                <a:rPr kumimoji="1" lang="en-US" altLang="ja-JP" sz="1100" dirty="0">
                  <a:latin typeface="BIZ UDPゴシック" panose="020B0400000000000000" pitchFamily="50" charset="-128"/>
                  <a:ea typeface="BIZ UDPゴシック" panose="020B0400000000000000" pitchFamily="50" charset="-128"/>
                </a:rPr>
                <a:t>m</a:t>
              </a:r>
              <a:r>
                <a:rPr kumimoji="1" lang="ja-JP" altLang="en-US" sz="1100" dirty="0">
                  <a:latin typeface="BIZ UDPゴシック" panose="020B0400000000000000" pitchFamily="50" charset="-128"/>
                  <a:ea typeface="BIZ UDPゴシック" panose="020B0400000000000000" pitchFamily="50" charset="-128"/>
                </a:rPr>
                <a:t>以上後退する。</a:t>
              </a:r>
            </a:p>
          </p:txBody>
        </p:sp>
        <p:sp>
          <p:nvSpPr>
            <p:cNvPr id="33" name="テキスト ボックス 32">
              <a:extLst>
                <a:ext uri="{FF2B5EF4-FFF2-40B4-BE49-F238E27FC236}">
                  <a16:creationId xmlns:a16="http://schemas.microsoft.com/office/drawing/2014/main" id="{721C1B65-5EE3-5428-1054-803726E523CA}"/>
                </a:ext>
              </a:extLst>
            </p:cNvPr>
            <p:cNvSpPr txBox="1"/>
            <p:nvPr/>
          </p:nvSpPr>
          <p:spPr>
            <a:xfrm>
              <a:off x="9363133" y="6886028"/>
              <a:ext cx="2208647" cy="622021"/>
            </a:xfrm>
            <a:prstGeom prst="rect">
              <a:avLst/>
            </a:prstGeom>
            <a:solidFill>
              <a:srgbClr val="CCECFF"/>
            </a:solidFill>
          </p:spPr>
          <p:txBody>
            <a:bodyPr vert="horz" wrap="square" lIns="36000" tIns="36000" rIns="36000" bIns="36000" rtlCol="0" anchor="ctr" anchorCtr="0">
              <a:spAutoFit/>
            </a:bodyPr>
            <a:lstStyle/>
            <a:p>
              <a:pPr>
                <a:lnSpc>
                  <a:spcPts val="1500"/>
                </a:lnSpc>
              </a:pPr>
              <a:r>
                <a:rPr kumimoji="1" lang="ja-JP" altLang="en-US" sz="1100" dirty="0">
                  <a:latin typeface="BIZ UDPゴシック" panose="020B0400000000000000" pitchFamily="50" charset="-128"/>
                  <a:ea typeface="BIZ UDPゴシック" panose="020B0400000000000000" pitchFamily="50" charset="-128"/>
                </a:rPr>
                <a:t>栄通りから０．５</a:t>
              </a:r>
              <a:r>
                <a:rPr kumimoji="1" lang="en-US" altLang="ja-JP" sz="1100" dirty="0">
                  <a:latin typeface="BIZ UDPゴシック" panose="020B0400000000000000" pitchFamily="50" charset="-128"/>
                  <a:ea typeface="BIZ UDPゴシック" panose="020B0400000000000000" pitchFamily="50" charset="-128"/>
                </a:rPr>
                <a:t>m</a:t>
              </a:r>
              <a:r>
                <a:rPr kumimoji="1" lang="ja-JP" altLang="en-US" sz="1100" dirty="0">
                  <a:latin typeface="BIZ UDPゴシック" panose="020B0400000000000000" pitchFamily="50" charset="-128"/>
                  <a:ea typeface="BIZ UDPゴシック" panose="020B0400000000000000" pitchFamily="50" charset="-128"/>
                </a:rPr>
                <a:t>以上の壁面後退区域には移動可能な商品棚や看板、プランター等は設置できます。</a:t>
              </a:r>
            </a:p>
          </p:txBody>
        </p:sp>
      </p:grpSp>
      <p:sp>
        <p:nvSpPr>
          <p:cNvPr id="10" name="テキスト ボックス 9">
            <a:extLst>
              <a:ext uri="{FF2B5EF4-FFF2-40B4-BE49-F238E27FC236}">
                <a16:creationId xmlns:a16="http://schemas.microsoft.com/office/drawing/2014/main" id="{868B33D1-8C31-48EA-0C07-12FDA8985A20}"/>
              </a:ext>
            </a:extLst>
          </p:cNvPr>
          <p:cNvSpPr txBox="1"/>
          <p:nvPr/>
        </p:nvSpPr>
        <p:spPr>
          <a:xfrm>
            <a:off x="9427591" y="798566"/>
            <a:ext cx="2673251" cy="2015936"/>
          </a:xfrm>
          <a:prstGeom prst="rect">
            <a:avLst/>
          </a:prstGeom>
          <a:solidFill>
            <a:srgbClr val="CCFFFF"/>
          </a:solidFill>
        </p:spPr>
        <p:txBody>
          <a:bodyPr wrap="square" rtlCol="0">
            <a:spAutoFit/>
          </a:bodyPr>
          <a:lstStyle/>
          <a:p>
            <a:pPr algn="ctr">
              <a:spcAft>
                <a:spcPts val="600"/>
              </a:spcAft>
            </a:pP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Ａ案</a:t>
            </a:r>
          </a:p>
          <a:p>
            <a:pPr algn="ctr"/>
            <a:r>
              <a:rPr lang="ja-JP" altLang="en-US" sz="2800" dirty="0">
                <a:solidFill>
                  <a:srgbClr val="FF0000"/>
                </a:solidFill>
                <a:latin typeface="HGP創英角ﾎﾟｯﾌﾟ体" panose="040B0A00000000000000" pitchFamily="50" charset="-128"/>
                <a:ea typeface="HGP創英角ﾎﾟｯﾌﾟ体" panose="040B0A00000000000000" pitchFamily="50" charset="-128"/>
              </a:rPr>
              <a:t>壁面後退距離</a:t>
            </a:r>
            <a:endParaRPr lang="en-US" altLang="ja-JP" sz="2800" dirty="0">
              <a:solidFill>
                <a:srgbClr val="FF0000"/>
              </a:solidFill>
              <a:latin typeface="HGP創英角ﾎﾟｯﾌﾟ体" panose="040B0A00000000000000" pitchFamily="50" charset="-128"/>
              <a:ea typeface="HGP創英角ﾎﾟｯﾌﾟ体" panose="040B0A00000000000000" pitchFamily="50" charset="-128"/>
            </a:endParaRPr>
          </a:p>
          <a:p>
            <a:pPr algn="ctr"/>
            <a:r>
              <a:rPr lang="ja-JP" altLang="en-US" sz="2800" dirty="0">
                <a:solidFill>
                  <a:srgbClr val="FF0000"/>
                </a:solidFill>
                <a:latin typeface="HGP創英角ﾎﾟｯﾌﾟ体" panose="040B0A00000000000000" pitchFamily="50" charset="-128"/>
                <a:ea typeface="HGP創英角ﾎﾟｯﾌﾟ体" panose="040B0A00000000000000" pitchFamily="50" charset="-128"/>
              </a:rPr>
              <a:t>低層階は０．５</a:t>
            </a:r>
            <a:r>
              <a:rPr lang="en-US" altLang="ja-JP" sz="2800" dirty="0">
                <a:solidFill>
                  <a:srgbClr val="FF0000"/>
                </a:solidFill>
                <a:latin typeface="HGP創英角ﾎﾟｯﾌﾟ体" panose="040B0A00000000000000" pitchFamily="50" charset="-128"/>
                <a:ea typeface="HGP創英角ﾎﾟｯﾌﾟ体" panose="040B0A00000000000000" pitchFamily="50" charset="-128"/>
              </a:rPr>
              <a:t>m</a:t>
            </a:r>
          </a:p>
          <a:p>
            <a:pPr algn="ctr"/>
            <a:r>
              <a:rPr lang="ja-JP" altLang="en-US" sz="2800" dirty="0">
                <a:solidFill>
                  <a:srgbClr val="FF0000"/>
                </a:solidFill>
                <a:latin typeface="HGP創英角ﾎﾟｯﾌﾟ体" panose="040B0A00000000000000" pitchFamily="50" charset="-128"/>
                <a:ea typeface="HGP創英角ﾎﾟｯﾌﾟ体" panose="040B0A00000000000000" pitchFamily="50" charset="-128"/>
              </a:rPr>
              <a:t>１階部は１ｍ</a:t>
            </a:r>
          </a:p>
        </p:txBody>
      </p:sp>
    </p:spTree>
    <p:extLst>
      <p:ext uri="{BB962C8B-B14F-4D97-AF65-F5344CB8AC3E}">
        <p14:creationId xmlns:p14="http://schemas.microsoft.com/office/powerpoint/2010/main" val="1492840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64D63-BE95-BA61-7213-52ED99E46A0C}"/>
            </a:ext>
          </a:extLst>
        </p:cNvPr>
        <p:cNvGrpSpPr/>
        <p:nvPr/>
      </p:nvGrpSpPr>
      <p:grpSpPr>
        <a:xfrm>
          <a:off x="0" y="0"/>
          <a:ext cx="0" cy="0"/>
          <a:chOff x="0" y="0"/>
          <a:chExt cx="0" cy="0"/>
        </a:xfrm>
      </p:grpSpPr>
      <p:sp>
        <p:nvSpPr>
          <p:cNvPr id="3" name="テキスト ボックス 44">
            <a:extLst>
              <a:ext uri="{FF2B5EF4-FFF2-40B4-BE49-F238E27FC236}">
                <a16:creationId xmlns:a16="http://schemas.microsoft.com/office/drawing/2014/main" id="{E7CDDF79-4A29-C20F-981A-97E76AD5F6E8}"/>
              </a:ext>
            </a:extLst>
          </p:cNvPr>
          <p:cNvSpPr txBox="1"/>
          <p:nvPr/>
        </p:nvSpPr>
        <p:spPr>
          <a:xfrm>
            <a:off x="197604" y="912363"/>
            <a:ext cx="6155363" cy="3036686"/>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低層階の</a:t>
            </a: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壁面の位置の制限</a:t>
            </a:r>
            <a:r>
              <a:rPr lang="en-US" alt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sz="20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及び</a:t>
            </a:r>
            <a:endParaRPr lang="en-US" altLang="ja-JP" sz="20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73050" indent="-9525" algn="just">
              <a:spcAft>
                <a:spcPts val="1200"/>
              </a:spcAft>
              <a:buNone/>
            </a:pP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buNone/>
            </a:pP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にぎわいの軸である栄通りに沿って安全で快適な歩行者環境をつくるため、</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低層階（高さ１０</a:t>
            </a:r>
            <a:r>
              <a:rPr lang="en-US" altLang="ja-JP"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まで）は栄通りから０．５</a:t>
            </a:r>
            <a:r>
              <a:rPr lang="en-US" altLang="ja-JP"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以上後退する　</a:t>
            </a:r>
            <a:r>
              <a:rPr lang="ja-JP" altLang="en-US"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こととします</a:t>
            </a:r>
            <a:r>
              <a:rPr lang="ja-JP" sz="2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20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indent="273050" algn="just">
              <a:lnSpc>
                <a:spcPts val="2800"/>
              </a:lnSpc>
              <a:spcBef>
                <a:spcPts val="1200"/>
              </a:spcBef>
              <a:buNone/>
            </a:pP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また、</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道路から０．５</a:t>
            </a:r>
            <a:r>
              <a:rPr lang="en-US" altLang="ja-JP"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altLang="en-US" sz="20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以内の壁面後退区域には門、フェンス等の工作物等を設置できない</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こととします。</a:t>
            </a:r>
          </a:p>
        </p:txBody>
      </p:sp>
      <p:sp>
        <p:nvSpPr>
          <p:cNvPr id="4" name="タイトル 1">
            <a:extLst>
              <a:ext uri="{FF2B5EF4-FFF2-40B4-BE49-F238E27FC236}">
                <a16:creationId xmlns:a16="http://schemas.microsoft.com/office/drawing/2014/main" id="{A03C01AB-2316-D4DE-0223-7B2D97CD3934}"/>
              </a:ext>
            </a:extLst>
          </p:cNvPr>
          <p:cNvSpPr txBox="1">
            <a:spLocks/>
          </p:cNvSpPr>
          <p:nvPr/>
        </p:nvSpPr>
        <p:spPr>
          <a:xfrm>
            <a:off x="-12000" y="-8319"/>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④　栄通りの具体的なルール案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4" name="四角形: 角を丸くする 23">
            <a:extLst>
              <a:ext uri="{FF2B5EF4-FFF2-40B4-BE49-F238E27FC236}">
                <a16:creationId xmlns:a16="http://schemas.microsoft.com/office/drawing/2014/main" id="{4D3EED64-FC16-15D3-EA1F-ACDE9200EF1A}"/>
              </a:ext>
            </a:extLst>
          </p:cNvPr>
          <p:cNvSpPr/>
          <p:nvPr/>
        </p:nvSpPr>
        <p:spPr>
          <a:xfrm>
            <a:off x="6424703" y="960363"/>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70" name="スライド番号プレースホルダー 69">
            <a:extLst>
              <a:ext uri="{FF2B5EF4-FFF2-40B4-BE49-F238E27FC236}">
                <a16:creationId xmlns:a16="http://schemas.microsoft.com/office/drawing/2014/main" id="{317D1255-39EF-D182-C900-9ACC27F7B3B4}"/>
              </a:ext>
            </a:extLst>
          </p:cNvPr>
          <p:cNvSpPr>
            <a:spLocks noGrp="1"/>
          </p:cNvSpPr>
          <p:nvPr>
            <p:ph type="sldNum" sz="quarter" idx="12"/>
          </p:nvPr>
        </p:nvSpPr>
        <p:spPr>
          <a:xfrm>
            <a:off x="9427591" y="6451935"/>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19</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28" name="図 27" descr="黒いシャツを着ている&#10;&#10;AI 生成コンテンツは誤りを含む可能性があります。">
            <a:extLst>
              <a:ext uri="{FF2B5EF4-FFF2-40B4-BE49-F238E27FC236}">
                <a16:creationId xmlns:a16="http://schemas.microsoft.com/office/drawing/2014/main" id="{B7AC0E0A-E04B-A46D-D4D5-9202AEA9A86F}"/>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8195631" y="4689111"/>
            <a:ext cx="190397" cy="648000"/>
          </a:xfrm>
          <a:prstGeom prst="rect">
            <a:avLst/>
          </a:prstGeom>
        </p:spPr>
      </p:pic>
      <p:sp>
        <p:nvSpPr>
          <p:cNvPr id="30" name="フリーフォーム: 図形 29">
            <a:extLst>
              <a:ext uri="{FF2B5EF4-FFF2-40B4-BE49-F238E27FC236}">
                <a16:creationId xmlns:a16="http://schemas.microsoft.com/office/drawing/2014/main" id="{E75CC3E7-6250-F99E-213A-0BB1E0EB2D30}"/>
              </a:ext>
            </a:extLst>
          </p:cNvPr>
          <p:cNvSpPr/>
          <p:nvPr/>
        </p:nvSpPr>
        <p:spPr>
          <a:xfrm>
            <a:off x="6712706" y="1737843"/>
            <a:ext cx="1435983" cy="3642909"/>
          </a:xfrm>
          <a:custGeom>
            <a:avLst/>
            <a:gdLst>
              <a:gd name="csX0" fmla="*/ 0 w 1502229"/>
              <a:gd name="csY0" fmla="*/ 13063 h 2586445"/>
              <a:gd name="csX1" fmla="*/ 1476103 w 1502229"/>
              <a:gd name="csY1" fmla="*/ 0 h 2586445"/>
              <a:gd name="csX2" fmla="*/ 1502229 w 1502229"/>
              <a:gd name="csY2" fmla="*/ 1724297 h 2586445"/>
              <a:gd name="csX3" fmla="*/ 979715 w 1502229"/>
              <a:gd name="csY3" fmla="*/ 1724297 h 2586445"/>
              <a:gd name="csX4" fmla="*/ 1005840 w 1502229"/>
              <a:gd name="csY4" fmla="*/ 2586445 h 2586445"/>
              <a:gd name="csX0" fmla="*/ 0 w 1502229"/>
              <a:gd name="csY0" fmla="*/ 13063 h 2646679"/>
              <a:gd name="csX1" fmla="*/ 1476103 w 1502229"/>
              <a:gd name="csY1" fmla="*/ 0 h 2646679"/>
              <a:gd name="csX2" fmla="*/ 1502229 w 1502229"/>
              <a:gd name="csY2" fmla="*/ 1724297 h 2646679"/>
              <a:gd name="csX3" fmla="*/ 979715 w 1502229"/>
              <a:gd name="csY3" fmla="*/ 1724297 h 2646679"/>
              <a:gd name="csX4" fmla="*/ 1005840 w 1502229"/>
              <a:gd name="csY4" fmla="*/ 2586445 h 2646679"/>
              <a:gd name="csX5" fmla="*/ 966652 w 1502229"/>
              <a:gd name="csY5" fmla="*/ 2573383 h 2646679"/>
              <a:gd name="csX0" fmla="*/ 65314 w 1567543"/>
              <a:gd name="csY0" fmla="*/ 13063 h 2653584"/>
              <a:gd name="csX1" fmla="*/ 1541417 w 1567543"/>
              <a:gd name="csY1" fmla="*/ 0 h 2653584"/>
              <a:gd name="csX2" fmla="*/ 1567543 w 1567543"/>
              <a:gd name="csY2" fmla="*/ 1724297 h 2653584"/>
              <a:gd name="csX3" fmla="*/ 1045029 w 1567543"/>
              <a:gd name="csY3" fmla="*/ 1724297 h 2653584"/>
              <a:gd name="csX4" fmla="*/ 1071154 w 1567543"/>
              <a:gd name="csY4" fmla="*/ 2586445 h 2653584"/>
              <a:gd name="csX5" fmla="*/ 0 w 1567543"/>
              <a:gd name="csY5" fmla="*/ 2599509 h 2653584"/>
              <a:gd name="csX0" fmla="*/ 65314 w 1567543"/>
              <a:gd name="csY0" fmla="*/ 13063 h 2608024"/>
              <a:gd name="csX1" fmla="*/ 1541417 w 1567543"/>
              <a:gd name="csY1" fmla="*/ 0 h 2608024"/>
              <a:gd name="csX2" fmla="*/ 1567543 w 1567543"/>
              <a:gd name="csY2" fmla="*/ 1724297 h 2608024"/>
              <a:gd name="csX3" fmla="*/ 1045029 w 1567543"/>
              <a:gd name="csY3" fmla="*/ 1724297 h 2608024"/>
              <a:gd name="csX4" fmla="*/ 1071154 w 1567543"/>
              <a:gd name="csY4" fmla="*/ 2586445 h 2608024"/>
              <a:gd name="csX5" fmla="*/ 0 w 1567543"/>
              <a:gd name="csY5" fmla="*/ 2599509 h 2608024"/>
              <a:gd name="csX0" fmla="*/ 0 w 1502229"/>
              <a:gd name="csY0" fmla="*/ 13063 h 2608024"/>
              <a:gd name="csX1" fmla="*/ 1476103 w 1502229"/>
              <a:gd name="csY1" fmla="*/ 0 h 2608024"/>
              <a:gd name="csX2" fmla="*/ 1502229 w 1502229"/>
              <a:gd name="csY2" fmla="*/ 1724297 h 2608024"/>
              <a:gd name="csX3" fmla="*/ 979715 w 1502229"/>
              <a:gd name="csY3" fmla="*/ 1724297 h 2608024"/>
              <a:gd name="csX4" fmla="*/ 1005840 w 1502229"/>
              <a:gd name="csY4" fmla="*/ 2586445 h 2608024"/>
              <a:gd name="csX5" fmla="*/ 300446 w 1502229"/>
              <a:gd name="csY5" fmla="*/ 2599509 h 2608024"/>
              <a:gd name="csX0" fmla="*/ 26125 w 1528354"/>
              <a:gd name="csY0" fmla="*/ 13063 h 2615265"/>
              <a:gd name="csX1" fmla="*/ 1502228 w 1528354"/>
              <a:gd name="csY1" fmla="*/ 0 h 2615265"/>
              <a:gd name="csX2" fmla="*/ 1528354 w 1528354"/>
              <a:gd name="csY2" fmla="*/ 1724297 h 2615265"/>
              <a:gd name="csX3" fmla="*/ 1005840 w 1528354"/>
              <a:gd name="csY3" fmla="*/ 1724297 h 2615265"/>
              <a:gd name="csX4" fmla="*/ 1031965 w 1528354"/>
              <a:gd name="csY4" fmla="*/ 2586445 h 2615265"/>
              <a:gd name="csX5" fmla="*/ 0 w 1528354"/>
              <a:gd name="csY5" fmla="*/ 2612572 h 2615265"/>
              <a:gd name="csX0" fmla="*/ 26125 w 1528354"/>
              <a:gd name="csY0" fmla="*/ 13063 h 2626403"/>
              <a:gd name="csX1" fmla="*/ 1502228 w 1528354"/>
              <a:gd name="csY1" fmla="*/ 0 h 2626403"/>
              <a:gd name="csX2" fmla="*/ 1528354 w 1528354"/>
              <a:gd name="csY2" fmla="*/ 1724297 h 2626403"/>
              <a:gd name="csX3" fmla="*/ 1005840 w 1528354"/>
              <a:gd name="csY3" fmla="*/ 1724297 h 2626403"/>
              <a:gd name="csX4" fmla="*/ 1021207 w 1528354"/>
              <a:gd name="csY4" fmla="*/ 2607961 h 2626403"/>
              <a:gd name="csX5" fmla="*/ 0 w 1528354"/>
              <a:gd name="csY5" fmla="*/ 2612572 h 2626403"/>
              <a:gd name="csX0" fmla="*/ 26125 w 1528354"/>
              <a:gd name="csY0" fmla="*/ 13063 h 2617160"/>
              <a:gd name="csX1" fmla="*/ 1502228 w 1528354"/>
              <a:gd name="csY1" fmla="*/ 0 h 2617160"/>
              <a:gd name="csX2" fmla="*/ 1528354 w 1528354"/>
              <a:gd name="csY2" fmla="*/ 1724297 h 2617160"/>
              <a:gd name="csX3" fmla="*/ 1005840 w 1528354"/>
              <a:gd name="csY3" fmla="*/ 1724297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027355 w 1528354"/>
              <a:gd name="csY3" fmla="*/ 1724297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011219 w 1528354"/>
              <a:gd name="csY3" fmla="*/ 1729675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317043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284770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285539 w 1528354"/>
              <a:gd name="csY3" fmla="*/ 1729677 h 2617160"/>
              <a:gd name="csX4" fmla="*/ 1284770 w 1528354"/>
              <a:gd name="csY4" fmla="*/ 2607961 h 2617160"/>
              <a:gd name="csX5" fmla="*/ 0 w 1528354"/>
              <a:gd name="csY5" fmla="*/ 2612572 h 2617160"/>
              <a:gd name="csX0" fmla="*/ 26125 w 1529122"/>
              <a:gd name="csY0" fmla="*/ 940938 h 3545035"/>
              <a:gd name="csX1" fmla="*/ 1529122 w 1529122"/>
              <a:gd name="csY1" fmla="*/ 0 h 3545035"/>
              <a:gd name="csX2" fmla="*/ 1528354 w 1529122"/>
              <a:gd name="csY2" fmla="*/ 2652172 h 3545035"/>
              <a:gd name="csX3" fmla="*/ 1285539 w 1529122"/>
              <a:gd name="csY3" fmla="*/ 2657552 h 3545035"/>
              <a:gd name="csX4" fmla="*/ 1284770 w 1529122"/>
              <a:gd name="csY4" fmla="*/ 3535836 h 3545035"/>
              <a:gd name="csX5" fmla="*/ 0 w 1529122"/>
              <a:gd name="csY5" fmla="*/ 3540447 h 3545035"/>
              <a:gd name="csX0" fmla="*/ 53019 w 1529122"/>
              <a:gd name="csY0" fmla="*/ 13063 h 3545035"/>
              <a:gd name="csX1" fmla="*/ 1529122 w 1529122"/>
              <a:gd name="csY1" fmla="*/ 0 h 3545035"/>
              <a:gd name="csX2" fmla="*/ 1528354 w 1529122"/>
              <a:gd name="csY2" fmla="*/ 2652172 h 3545035"/>
              <a:gd name="csX3" fmla="*/ 1285539 w 1529122"/>
              <a:gd name="csY3" fmla="*/ 2657552 h 3545035"/>
              <a:gd name="csX4" fmla="*/ 1284770 w 1529122"/>
              <a:gd name="csY4" fmla="*/ 3535836 h 3545035"/>
              <a:gd name="csX5" fmla="*/ 0 w 1529122"/>
              <a:gd name="csY5" fmla="*/ 3540447 h 3545035"/>
              <a:gd name="csX0" fmla="*/ 53019 w 1529122"/>
              <a:gd name="csY0" fmla="*/ 0 h 3531972"/>
              <a:gd name="csX1" fmla="*/ 1529122 w 1529122"/>
              <a:gd name="csY1" fmla="*/ 2753 h 3531972"/>
              <a:gd name="csX2" fmla="*/ 1528354 w 1529122"/>
              <a:gd name="csY2" fmla="*/ 2639109 h 3531972"/>
              <a:gd name="csX3" fmla="*/ 1285539 w 1529122"/>
              <a:gd name="csY3" fmla="*/ 2644489 h 3531972"/>
              <a:gd name="csX4" fmla="*/ 1284770 w 1529122"/>
              <a:gd name="csY4" fmla="*/ 3522773 h 3531972"/>
              <a:gd name="csX5" fmla="*/ 0 w 1529122"/>
              <a:gd name="csY5" fmla="*/ 3527384 h 3531972"/>
              <a:gd name="csX0" fmla="*/ 53019 w 1529122"/>
              <a:gd name="csY0" fmla="*/ 13064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53019 w 1529122"/>
              <a:gd name="csY0" fmla="*/ 0 h 3537243"/>
              <a:gd name="csX1" fmla="*/ 1529122 w 1529122"/>
              <a:gd name="csY1" fmla="*/ 8024 h 3537243"/>
              <a:gd name="csX2" fmla="*/ 1528354 w 1529122"/>
              <a:gd name="csY2" fmla="*/ 2644380 h 3537243"/>
              <a:gd name="csX3" fmla="*/ 1285539 w 1529122"/>
              <a:gd name="csY3" fmla="*/ 2649760 h 3537243"/>
              <a:gd name="csX4" fmla="*/ 1284770 w 1529122"/>
              <a:gd name="csY4" fmla="*/ 3528044 h 3537243"/>
              <a:gd name="csX5" fmla="*/ 0 w 1529122"/>
              <a:gd name="csY5" fmla="*/ 3532655 h 3537243"/>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31265"/>
              <a:gd name="csY0" fmla="*/ 2520 h 3529219"/>
              <a:gd name="csX1" fmla="*/ 1529122 w 1531265"/>
              <a:gd name="csY1" fmla="*/ 0 h 3529219"/>
              <a:gd name="csX2" fmla="*/ 1528354 w 1531265"/>
              <a:gd name="csY2" fmla="*/ 2636356 h 3529219"/>
              <a:gd name="csX3" fmla="*/ 1285539 w 1531265"/>
              <a:gd name="csY3" fmla="*/ 2641736 h 3529219"/>
              <a:gd name="csX4" fmla="*/ 1284770 w 1531265"/>
              <a:gd name="csY4" fmla="*/ 3520020 h 3529219"/>
              <a:gd name="csX5" fmla="*/ 0 w 1531265"/>
              <a:gd name="csY5" fmla="*/ 3524631 h 3529219"/>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0 h 3532064"/>
              <a:gd name="csX5" fmla="*/ 770 w 1402943"/>
              <a:gd name="csY5" fmla="*/ 3529903 h 3532064"/>
              <a:gd name="csX0" fmla="*/ 0 w 1402943"/>
              <a:gd name="csY0" fmla="*/ 2520 h 3525195"/>
              <a:gd name="csX1" fmla="*/ 1400800 w 1402943"/>
              <a:gd name="csY1" fmla="*/ 0 h 3525195"/>
              <a:gd name="csX2" fmla="*/ 1400032 w 1402943"/>
              <a:gd name="csY2" fmla="*/ 2636356 h 3525195"/>
              <a:gd name="csX3" fmla="*/ 1157217 w 1402943"/>
              <a:gd name="csY3" fmla="*/ 2641736 h 3525195"/>
              <a:gd name="csX4" fmla="*/ 1156448 w 1402943"/>
              <a:gd name="csY4" fmla="*/ 3520020 h 3525195"/>
              <a:gd name="csX5" fmla="*/ 770 w 1402943"/>
              <a:gd name="csY5" fmla="*/ 3508814 h 3525195"/>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0 h 3532064"/>
              <a:gd name="csX5" fmla="*/ 6024 w 1402943"/>
              <a:gd name="csY5" fmla="*/ 3529903 h 3532064"/>
              <a:gd name="csX0" fmla="*/ 0 w 1402943"/>
              <a:gd name="csY0" fmla="*/ 2520 h 3541913"/>
              <a:gd name="csX1" fmla="*/ 1400800 w 1402943"/>
              <a:gd name="csY1" fmla="*/ 0 h 3541913"/>
              <a:gd name="csX2" fmla="*/ 1400032 w 1402943"/>
              <a:gd name="csY2" fmla="*/ 2636356 h 3541913"/>
              <a:gd name="csX3" fmla="*/ 1157217 w 1402943"/>
              <a:gd name="csY3" fmla="*/ 2641736 h 3541913"/>
              <a:gd name="csX4" fmla="*/ 1156448 w 1402943"/>
              <a:gd name="csY4" fmla="*/ 3535837 h 3541913"/>
              <a:gd name="csX5" fmla="*/ 6024 w 1402943"/>
              <a:gd name="csY5" fmla="*/ 3529903 h 3541913"/>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1 h 3532064"/>
              <a:gd name="csX5" fmla="*/ 6024 w 1402943"/>
              <a:gd name="csY5" fmla="*/ 3529903 h 3532064"/>
              <a:gd name="csX0" fmla="*/ 0 w 1402943"/>
              <a:gd name="csY0" fmla="*/ 2520 h 3541913"/>
              <a:gd name="csX1" fmla="*/ 1400800 w 1402943"/>
              <a:gd name="csY1" fmla="*/ 0 h 3541913"/>
              <a:gd name="csX2" fmla="*/ 1400032 w 1402943"/>
              <a:gd name="csY2" fmla="*/ 2636356 h 3541913"/>
              <a:gd name="csX3" fmla="*/ 1157217 w 1402943"/>
              <a:gd name="csY3" fmla="*/ 2641736 h 3541913"/>
              <a:gd name="csX4" fmla="*/ 1161703 w 1402943"/>
              <a:gd name="csY4" fmla="*/ 3535837 h 3541913"/>
              <a:gd name="csX5" fmla="*/ 6024 w 1402943"/>
              <a:gd name="csY5" fmla="*/ 3529903 h 3541913"/>
              <a:gd name="csX0" fmla="*/ 0 w 1402943"/>
              <a:gd name="csY0" fmla="*/ 2520 h 3535837"/>
              <a:gd name="csX1" fmla="*/ 1400800 w 1402943"/>
              <a:gd name="csY1" fmla="*/ 0 h 3535837"/>
              <a:gd name="csX2" fmla="*/ 1400032 w 1402943"/>
              <a:gd name="csY2" fmla="*/ 2636356 h 3535837"/>
              <a:gd name="csX3" fmla="*/ 1157217 w 1402943"/>
              <a:gd name="csY3" fmla="*/ 2641736 h 3535837"/>
              <a:gd name="csX4" fmla="*/ 1161703 w 1402943"/>
              <a:gd name="csY4" fmla="*/ 3535837 h 3535837"/>
              <a:gd name="csX5" fmla="*/ 6024 w 1402943"/>
              <a:gd name="csY5" fmla="*/ 3529903 h 3535837"/>
              <a:gd name="csX0" fmla="*/ 0 w 1402943"/>
              <a:gd name="csY0" fmla="*/ 2520 h 3537399"/>
              <a:gd name="csX1" fmla="*/ 1400800 w 1402943"/>
              <a:gd name="csY1" fmla="*/ 0 h 3537399"/>
              <a:gd name="csX2" fmla="*/ 1400032 w 1402943"/>
              <a:gd name="csY2" fmla="*/ 2636356 h 3537399"/>
              <a:gd name="csX3" fmla="*/ 1157217 w 1402943"/>
              <a:gd name="csY3" fmla="*/ 2641736 h 3537399"/>
              <a:gd name="csX4" fmla="*/ 1161703 w 1402943"/>
              <a:gd name="csY4" fmla="*/ 3535837 h 3537399"/>
              <a:gd name="csX5" fmla="*/ 6024 w 1402943"/>
              <a:gd name="csY5" fmla="*/ 3529903 h 3537399"/>
              <a:gd name="csX0" fmla="*/ 0 w 1402943"/>
              <a:gd name="csY0" fmla="*/ 2520 h 3578354"/>
              <a:gd name="csX1" fmla="*/ 1400800 w 1402943"/>
              <a:gd name="csY1" fmla="*/ 0 h 3578354"/>
              <a:gd name="csX2" fmla="*/ 1400032 w 1402943"/>
              <a:gd name="csY2" fmla="*/ 2636356 h 3578354"/>
              <a:gd name="csX3" fmla="*/ 1157217 w 1402943"/>
              <a:gd name="csY3" fmla="*/ 2641736 h 3578354"/>
              <a:gd name="csX4" fmla="*/ 1161703 w 1402943"/>
              <a:gd name="csY4" fmla="*/ 3578012 h 3578354"/>
              <a:gd name="csX5" fmla="*/ 6024 w 1402943"/>
              <a:gd name="csY5" fmla="*/ 3529903 h 3578354"/>
              <a:gd name="csX0" fmla="*/ 0 w 1402943"/>
              <a:gd name="csY0" fmla="*/ 2520 h 3603711"/>
              <a:gd name="csX1" fmla="*/ 1400800 w 1402943"/>
              <a:gd name="csY1" fmla="*/ 0 h 3603711"/>
              <a:gd name="csX2" fmla="*/ 1400032 w 1402943"/>
              <a:gd name="csY2" fmla="*/ 2636356 h 3603711"/>
              <a:gd name="csX3" fmla="*/ 1157217 w 1402943"/>
              <a:gd name="csY3" fmla="*/ 2641736 h 3603711"/>
              <a:gd name="csX4" fmla="*/ 1161703 w 1402943"/>
              <a:gd name="csY4" fmla="*/ 3578012 h 3603711"/>
              <a:gd name="csX5" fmla="*/ 6024 w 1402943"/>
              <a:gd name="csY5" fmla="*/ 3603711 h 3603711"/>
              <a:gd name="csX0" fmla="*/ 0 w 1402943"/>
              <a:gd name="csY0" fmla="*/ 2520 h 3587894"/>
              <a:gd name="csX1" fmla="*/ 1400800 w 1402943"/>
              <a:gd name="csY1" fmla="*/ 0 h 3587894"/>
              <a:gd name="csX2" fmla="*/ 1400032 w 1402943"/>
              <a:gd name="csY2" fmla="*/ 2636356 h 3587894"/>
              <a:gd name="csX3" fmla="*/ 1157217 w 1402943"/>
              <a:gd name="csY3" fmla="*/ 2641736 h 3587894"/>
              <a:gd name="csX4" fmla="*/ 1161703 w 1402943"/>
              <a:gd name="csY4" fmla="*/ 3578012 h 3587894"/>
              <a:gd name="csX5" fmla="*/ 6024 w 1402943"/>
              <a:gd name="csY5" fmla="*/ 3587894 h 3587894"/>
              <a:gd name="csX0" fmla="*/ 0 w 1402943"/>
              <a:gd name="csY0" fmla="*/ 2520 h 3587894"/>
              <a:gd name="csX1" fmla="*/ 1400800 w 1402943"/>
              <a:gd name="csY1" fmla="*/ 0 h 3587894"/>
              <a:gd name="csX2" fmla="*/ 1400032 w 1402943"/>
              <a:gd name="csY2" fmla="*/ 2636356 h 3587894"/>
              <a:gd name="csX3" fmla="*/ 1157217 w 1402943"/>
              <a:gd name="csY3" fmla="*/ 2641736 h 3587894"/>
              <a:gd name="csX4" fmla="*/ 1161703 w 1402943"/>
              <a:gd name="csY4" fmla="*/ 3578012 h 3587894"/>
              <a:gd name="csX5" fmla="*/ 6024 w 1402943"/>
              <a:gd name="csY5" fmla="*/ 3587894 h 3587894"/>
              <a:gd name="csX0" fmla="*/ 0 w 1402943"/>
              <a:gd name="csY0" fmla="*/ 2520 h 3578012"/>
              <a:gd name="csX1" fmla="*/ 1400800 w 1402943"/>
              <a:gd name="csY1" fmla="*/ 0 h 3578012"/>
              <a:gd name="csX2" fmla="*/ 1400032 w 1402943"/>
              <a:gd name="csY2" fmla="*/ 2636356 h 3578012"/>
              <a:gd name="csX3" fmla="*/ 1157217 w 1402943"/>
              <a:gd name="csY3" fmla="*/ 2641736 h 3578012"/>
              <a:gd name="csX4" fmla="*/ 1161703 w 1402943"/>
              <a:gd name="csY4" fmla="*/ 3578012 h 3578012"/>
              <a:gd name="csX5" fmla="*/ 769 w 1402943"/>
              <a:gd name="csY5" fmla="*/ 3566805 h 3578012"/>
              <a:gd name="csX0" fmla="*/ 0 w 1402943"/>
              <a:gd name="csY0" fmla="*/ 2520 h 3566805"/>
              <a:gd name="csX1" fmla="*/ 1400800 w 1402943"/>
              <a:gd name="csY1" fmla="*/ 0 h 3566805"/>
              <a:gd name="csX2" fmla="*/ 1400032 w 1402943"/>
              <a:gd name="csY2" fmla="*/ 2636356 h 3566805"/>
              <a:gd name="csX3" fmla="*/ 1157217 w 1402943"/>
              <a:gd name="csY3" fmla="*/ 2641736 h 3566805"/>
              <a:gd name="csX4" fmla="*/ 1156449 w 1402943"/>
              <a:gd name="csY4" fmla="*/ 3562196 h 3566805"/>
              <a:gd name="csX5" fmla="*/ 769 w 1402943"/>
              <a:gd name="csY5" fmla="*/ 3566805 h 3566805"/>
              <a:gd name="csX0" fmla="*/ 0 w 1402943"/>
              <a:gd name="csY0" fmla="*/ 2520 h 3566805"/>
              <a:gd name="csX1" fmla="*/ 1400800 w 1402943"/>
              <a:gd name="csY1" fmla="*/ 0 h 3566805"/>
              <a:gd name="csX2" fmla="*/ 1400032 w 1402943"/>
              <a:gd name="csY2" fmla="*/ 2636356 h 3566805"/>
              <a:gd name="csX3" fmla="*/ 1157217 w 1402943"/>
              <a:gd name="csY3" fmla="*/ 2641736 h 3566805"/>
              <a:gd name="csX4" fmla="*/ 1156449 w 1402943"/>
              <a:gd name="csY4" fmla="*/ 3562196 h 3566805"/>
              <a:gd name="csX5" fmla="*/ 769 w 1402943"/>
              <a:gd name="csY5" fmla="*/ 3566805 h 3566805"/>
              <a:gd name="csX0" fmla="*/ 0 w 1402943"/>
              <a:gd name="csY0" fmla="*/ 2520 h 3567910"/>
              <a:gd name="csX1" fmla="*/ 1400800 w 1402943"/>
              <a:gd name="csY1" fmla="*/ 0 h 3567910"/>
              <a:gd name="csX2" fmla="*/ 1400032 w 1402943"/>
              <a:gd name="csY2" fmla="*/ 2636356 h 3567910"/>
              <a:gd name="csX3" fmla="*/ 1157217 w 1402943"/>
              <a:gd name="csY3" fmla="*/ 2641736 h 3567910"/>
              <a:gd name="csX4" fmla="*/ 1156449 w 1402943"/>
              <a:gd name="csY4" fmla="*/ 3562196 h 3567910"/>
              <a:gd name="csX5" fmla="*/ 769 w 1402943"/>
              <a:gd name="csY5" fmla="*/ 3566805 h 3567910"/>
              <a:gd name="connsiteX0" fmla="*/ 0 w 1402943"/>
              <a:gd name="connsiteY0" fmla="*/ 2520 h 3567910"/>
              <a:gd name="connsiteX1" fmla="*/ 1400800 w 1402943"/>
              <a:gd name="connsiteY1" fmla="*/ 0 h 3567910"/>
              <a:gd name="connsiteX2" fmla="*/ 1400032 w 1402943"/>
              <a:gd name="connsiteY2" fmla="*/ 2636356 h 3567910"/>
              <a:gd name="connsiteX3" fmla="*/ 1156449 w 1402943"/>
              <a:gd name="connsiteY3" fmla="*/ 3562196 h 3567910"/>
              <a:gd name="connsiteX4" fmla="*/ 769 w 1402943"/>
              <a:gd name="connsiteY4" fmla="*/ 3566805 h 3567910"/>
              <a:gd name="connsiteX0" fmla="*/ 0 w 1402943"/>
              <a:gd name="connsiteY0" fmla="*/ 2520 h 3567205"/>
              <a:gd name="connsiteX1" fmla="*/ 1400800 w 1402943"/>
              <a:gd name="connsiteY1" fmla="*/ 0 h 3567205"/>
              <a:gd name="connsiteX2" fmla="*/ 1400032 w 1402943"/>
              <a:gd name="connsiteY2" fmla="*/ 2636356 h 3567205"/>
              <a:gd name="connsiteX3" fmla="*/ 1398575 w 1402943"/>
              <a:gd name="connsiteY3" fmla="*/ 3545443 h 3567205"/>
              <a:gd name="connsiteX4" fmla="*/ 769 w 1402943"/>
              <a:gd name="connsiteY4" fmla="*/ 3566805 h 3567205"/>
              <a:gd name="connsiteX0" fmla="*/ 0 w 1402943"/>
              <a:gd name="connsiteY0" fmla="*/ 2520 h 3570571"/>
              <a:gd name="connsiteX1" fmla="*/ 1400800 w 1402943"/>
              <a:gd name="connsiteY1" fmla="*/ 0 h 3570571"/>
              <a:gd name="connsiteX2" fmla="*/ 1400032 w 1402943"/>
              <a:gd name="connsiteY2" fmla="*/ 2636356 h 3570571"/>
              <a:gd name="connsiteX3" fmla="*/ 1381877 w 1402943"/>
              <a:gd name="connsiteY3" fmla="*/ 3570571 h 3570571"/>
              <a:gd name="connsiteX4" fmla="*/ 769 w 1402943"/>
              <a:gd name="connsiteY4" fmla="*/ 3566805 h 3570571"/>
              <a:gd name="connsiteX0" fmla="*/ 0 w 1406945"/>
              <a:gd name="connsiteY0" fmla="*/ 2520 h 3570571"/>
              <a:gd name="connsiteX1" fmla="*/ 1400800 w 1406945"/>
              <a:gd name="connsiteY1" fmla="*/ 0 h 3570571"/>
              <a:gd name="connsiteX2" fmla="*/ 1400032 w 1406945"/>
              <a:gd name="connsiteY2" fmla="*/ 2636356 h 3570571"/>
              <a:gd name="connsiteX3" fmla="*/ 1406924 w 1406945"/>
              <a:gd name="connsiteY3" fmla="*/ 3570571 h 3570571"/>
              <a:gd name="connsiteX4" fmla="*/ 769 w 1406945"/>
              <a:gd name="connsiteY4" fmla="*/ 3566805 h 3570571"/>
              <a:gd name="connsiteX0" fmla="*/ 0 w 1402943"/>
              <a:gd name="connsiteY0" fmla="*/ 2520 h 3570571"/>
              <a:gd name="connsiteX1" fmla="*/ 1400800 w 1402943"/>
              <a:gd name="connsiteY1" fmla="*/ 0 h 3570571"/>
              <a:gd name="connsiteX2" fmla="*/ 1400032 w 1402943"/>
              <a:gd name="connsiteY2" fmla="*/ 2636356 h 3570571"/>
              <a:gd name="connsiteX3" fmla="*/ 1390227 w 1402943"/>
              <a:gd name="connsiteY3" fmla="*/ 3570571 h 3570571"/>
              <a:gd name="connsiteX4" fmla="*/ 769 w 1402943"/>
              <a:gd name="connsiteY4" fmla="*/ 3566805 h 357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943" h="3570571">
                <a:moveTo>
                  <a:pt x="0" y="2520"/>
                </a:moveTo>
                <a:lnTo>
                  <a:pt x="1400800" y="0"/>
                </a:lnTo>
                <a:cubicBezTo>
                  <a:pt x="1405923" y="862968"/>
                  <a:pt x="1400288" y="1757571"/>
                  <a:pt x="1400032" y="2636356"/>
                </a:cubicBezTo>
                <a:cubicBezTo>
                  <a:pt x="1399546" y="2939385"/>
                  <a:pt x="1390713" y="3267542"/>
                  <a:pt x="1390227" y="3570571"/>
                </a:cubicBezTo>
                <a:lnTo>
                  <a:pt x="769" y="3566805"/>
                </a:lnTo>
              </a:path>
            </a:pathLst>
          </a:custGeom>
          <a:solidFill>
            <a:schemeClr val="accent2">
              <a:lumMod val="40000"/>
              <a:lumOff val="60000"/>
            </a:schemeClr>
          </a:solidFill>
          <a:ln w="412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正方形/長方形 30">
            <a:extLst>
              <a:ext uri="{FF2B5EF4-FFF2-40B4-BE49-F238E27FC236}">
                <a16:creationId xmlns:a16="http://schemas.microsoft.com/office/drawing/2014/main" id="{59EB8A3A-2ADD-88C9-7AC0-9A929E17195F}"/>
              </a:ext>
            </a:extLst>
          </p:cNvPr>
          <p:cNvSpPr/>
          <p:nvPr/>
        </p:nvSpPr>
        <p:spPr>
          <a:xfrm>
            <a:off x="6771874" y="4621180"/>
            <a:ext cx="965014" cy="35869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6B46FE61-65EE-856E-3FDE-0F6EEE28099F}"/>
              </a:ext>
            </a:extLst>
          </p:cNvPr>
          <p:cNvSpPr/>
          <p:nvPr/>
        </p:nvSpPr>
        <p:spPr>
          <a:xfrm>
            <a:off x="6596277" y="5341462"/>
            <a:ext cx="1800000" cy="942374"/>
          </a:xfrm>
          <a:prstGeom prst="rect">
            <a:avLst/>
          </a:prstGeom>
          <a:solidFill>
            <a:schemeClr val="accent6">
              <a:lumMod val="60000"/>
              <a:lumOff val="4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7A6FB57-80BA-CF02-5CEB-DE5C74E96EFB}"/>
              </a:ext>
            </a:extLst>
          </p:cNvPr>
          <p:cNvSpPr/>
          <p:nvPr/>
        </p:nvSpPr>
        <p:spPr>
          <a:xfrm>
            <a:off x="8404091" y="5321022"/>
            <a:ext cx="1800000" cy="285268"/>
          </a:xfrm>
          <a:prstGeom prst="rect">
            <a:avLst/>
          </a:prstGeom>
          <a:solidFill>
            <a:schemeClr val="tx1">
              <a:lumMod val="65000"/>
              <a:lumOff val="3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 name="直線コネクタ 43">
            <a:extLst>
              <a:ext uri="{FF2B5EF4-FFF2-40B4-BE49-F238E27FC236}">
                <a16:creationId xmlns:a16="http://schemas.microsoft.com/office/drawing/2014/main" id="{5F66E825-298E-86A1-D79F-995DCF78C697}"/>
              </a:ext>
            </a:extLst>
          </p:cNvPr>
          <p:cNvCxnSpPr/>
          <p:nvPr/>
        </p:nvCxnSpPr>
        <p:spPr>
          <a:xfrm>
            <a:off x="8170563" y="4441462"/>
            <a:ext cx="0" cy="900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8E7F642C-4D49-CA31-AD1E-176F159DAF6D}"/>
              </a:ext>
            </a:extLst>
          </p:cNvPr>
          <p:cNvCxnSpPr>
            <a:cxnSpLocks/>
          </p:cNvCxnSpPr>
          <p:nvPr/>
        </p:nvCxnSpPr>
        <p:spPr>
          <a:xfrm>
            <a:off x="8164988" y="1686963"/>
            <a:ext cx="0" cy="277055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50D51E26-E381-6FAE-652E-CD57922DC64B}"/>
              </a:ext>
            </a:extLst>
          </p:cNvPr>
          <p:cNvCxnSpPr>
            <a:cxnSpLocks/>
          </p:cNvCxnSpPr>
          <p:nvPr/>
        </p:nvCxnSpPr>
        <p:spPr>
          <a:xfrm>
            <a:off x="7418461" y="1698188"/>
            <a:ext cx="187608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A8217D72-178E-8981-AD36-64D2BC6405BD}"/>
              </a:ext>
            </a:extLst>
          </p:cNvPr>
          <p:cNvCxnSpPr>
            <a:cxnSpLocks/>
          </p:cNvCxnSpPr>
          <p:nvPr/>
        </p:nvCxnSpPr>
        <p:spPr>
          <a:xfrm>
            <a:off x="8148689" y="5341462"/>
            <a:ext cx="0" cy="756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5113CB0C-7261-3616-69F7-74E89310DA3C}"/>
              </a:ext>
            </a:extLst>
          </p:cNvPr>
          <p:cNvCxnSpPr>
            <a:cxnSpLocks/>
          </p:cNvCxnSpPr>
          <p:nvPr/>
        </p:nvCxnSpPr>
        <p:spPr>
          <a:xfrm>
            <a:off x="6607035" y="5338561"/>
            <a:ext cx="1800000"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888D513A-1473-A3B6-9543-D6971F18B7FB}"/>
              </a:ext>
            </a:extLst>
          </p:cNvPr>
          <p:cNvSpPr/>
          <p:nvPr/>
        </p:nvSpPr>
        <p:spPr>
          <a:xfrm>
            <a:off x="7408268" y="3348244"/>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34DD6A8B-EC09-F8A2-A423-4ACCB730DA2E}"/>
              </a:ext>
            </a:extLst>
          </p:cNvPr>
          <p:cNvSpPr/>
          <p:nvPr/>
        </p:nvSpPr>
        <p:spPr>
          <a:xfrm>
            <a:off x="6771873" y="3365007"/>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93BB1C07-0132-29BF-39AF-A294D8BD13A1}"/>
              </a:ext>
            </a:extLst>
          </p:cNvPr>
          <p:cNvSpPr/>
          <p:nvPr/>
        </p:nvSpPr>
        <p:spPr>
          <a:xfrm>
            <a:off x="7408268" y="2140414"/>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2E7EA166-F69E-ADA7-8BE0-BFE1A16F4B15}"/>
              </a:ext>
            </a:extLst>
          </p:cNvPr>
          <p:cNvSpPr/>
          <p:nvPr/>
        </p:nvSpPr>
        <p:spPr>
          <a:xfrm>
            <a:off x="6771873" y="2140414"/>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a:extLst>
              <a:ext uri="{FF2B5EF4-FFF2-40B4-BE49-F238E27FC236}">
                <a16:creationId xmlns:a16="http://schemas.microsoft.com/office/drawing/2014/main" id="{FA1EB81D-0705-032D-DF23-DE8ABC28ECCA}"/>
              </a:ext>
            </a:extLst>
          </p:cNvPr>
          <p:cNvCxnSpPr>
            <a:cxnSpLocks/>
          </p:cNvCxnSpPr>
          <p:nvPr/>
        </p:nvCxnSpPr>
        <p:spPr>
          <a:xfrm>
            <a:off x="8406788" y="1172116"/>
            <a:ext cx="0" cy="4930098"/>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B934D9F8-9370-4219-0A43-AFCB6ECD47D3}"/>
              </a:ext>
            </a:extLst>
          </p:cNvPr>
          <p:cNvCxnSpPr/>
          <p:nvPr/>
        </p:nvCxnSpPr>
        <p:spPr>
          <a:xfrm flipH="1">
            <a:off x="8180277" y="3686895"/>
            <a:ext cx="216000" cy="0"/>
          </a:xfrm>
          <a:prstGeom prst="straightConnector1">
            <a:avLst/>
          </a:prstGeom>
          <a:ln w="15875">
            <a:solidFill>
              <a:schemeClr val="tx1"/>
            </a:solidFill>
            <a:headEnd type="oval" w="sm" len="sm"/>
            <a:tailEnd type="arrow" w="med" len="sm"/>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96F6B00D-7313-134F-AAF1-2BE7A032E26E}"/>
              </a:ext>
            </a:extLst>
          </p:cNvPr>
          <p:cNvCxnSpPr/>
          <p:nvPr/>
        </p:nvCxnSpPr>
        <p:spPr>
          <a:xfrm flipH="1">
            <a:off x="8157990" y="5626731"/>
            <a:ext cx="252000" cy="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77" name="直線矢印コネクタ 76">
            <a:extLst>
              <a:ext uri="{FF2B5EF4-FFF2-40B4-BE49-F238E27FC236}">
                <a16:creationId xmlns:a16="http://schemas.microsoft.com/office/drawing/2014/main" id="{219D5C29-D15E-C4F3-5FEC-DD44FF2B4FDC}"/>
              </a:ext>
            </a:extLst>
          </p:cNvPr>
          <p:cNvCxnSpPr>
            <a:cxnSpLocks/>
          </p:cNvCxnSpPr>
          <p:nvPr/>
        </p:nvCxnSpPr>
        <p:spPr>
          <a:xfrm flipV="1">
            <a:off x="9016660" y="1701111"/>
            <a:ext cx="0" cy="363600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8231F7C7-A6A5-0DF9-BBF1-E30230467B50}"/>
              </a:ext>
            </a:extLst>
          </p:cNvPr>
          <p:cNvSpPr txBox="1"/>
          <p:nvPr/>
        </p:nvSpPr>
        <p:spPr>
          <a:xfrm>
            <a:off x="8426172" y="2496177"/>
            <a:ext cx="184666" cy="879100"/>
          </a:xfrm>
          <a:prstGeom prst="rect">
            <a:avLst/>
          </a:prstGeom>
          <a:noFill/>
        </p:spPr>
        <p:txBody>
          <a:bodyPr vert="eaVert"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道路境界線</a:t>
            </a:r>
          </a:p>
        </p:txBody>
      </p:sp>
      <p:sp>
        <p:nvSpPr>
          <p:cNvPr id="80" name="テキスト ボックス 79">
            <a:extLst>
              <a:ext uri="{FF2B5EF4-FFF2-40B4-BE49-F238E27FC236}">
                <a16:creationId xmlns:a16="http://schemas.microsoft.com/office/drawing/2014/main" id="{723AFCAF-9A7E-7E33-6D7E-AE245338E381}"/>
              </a:ext>
            </a:extLst>
          </p:cNvPr>
          <p:cNvSpPr txBox="1"/>
          <p:nvPr/>
        </p:nvSpPr>
        <p:spPr>
          <a:xfrm>
            <a:off x="9016660" y="5608698"/>
            <a:ext cx="1290079" cy="215444"/>
          </a:xfrm>
          <a:prstGeom prst="rect">
            <a:avLst/>
          </a:prstGeom>
          <a:noFill/>
        </p:spPr>
        <p:txBody>
          <a:bodyPr vert="horz" wrap="square" lIns="0" tIns="0" rIns="0" bIns="0"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道路（栄通り）</a:t>
            </a:r>
          </a:p>
        </p:txBody>
      </p:sp>
      <p:sp>
        <p:nvSpPr>
          <p:cNvPr id="81" name="テキスト ボックス 80">
            <a:extLst>
              <a:ext uri="{FF2B5EF4-FFF2-40B4-BE49-F238E27FC236}">
                <a16:creationId xmlns:a16="http://schemas.microsoft.com/office/drawing/2014/main" id="{9B01E75B-6579-5A87-CAE7-FA320BE335D7}"/>
              </a:ext>
            </a:extLst>
          </p:cNvPr>
          <p:cNvSpPr txBox="1"/>
          <p:nvPr/>
        </p:nvSpPr>
        <p:spPr>
          <a:xfrm>
            <a:off x="7208744" y="5662445"/>
            <a:ext cx="502018" cy="215444"/>
          </a:xfrm>
          <a:prstGeom prst="rect">
            <a:avLst/>
          </a:prstGeom>
          <a:noFill/>
        </p:spPr>
        <p:txBody>
          <a:bodyPr vert="horz" wrap="square" lIns="0" tIns="0" rIns="0" bIns="0"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敷地</a:t>
            </a:r>
          </a:p>
        </p:txBody>
      </p:sp>
      <p:sp>
        <p:nvSpPr>
          <p:cNvPr id="82" name="テキスト ボックス 81">
            <a:extLst>
              <a:ext uri="{FF2B5EF4-FFF2-40B4-BE49-F238E27FC236}">
                <a16:creationId xmlns:a16="http://schemas.microsoft.com/office/drawing/2014/main" id="{033290E5-C45D-EAEA-5108-BCC6A81E1725}"/>
              </a:ext>
            </a:extLst>
          </p:cNvPr>
          <p:cNvSpPr txBox="1"/>
          <p:nvPr/>
        </p:nvSpPr>
        <p:spPr>
          <a:xfrm>
            <a:off x="8233501" y="5662445"/>
            <a:ext cx="510351"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0.5m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5" name="テキスト ボックス 84">
            <a:extLst>
              <a:ext uri="{FF2B5EF4-FFF2-40B4-BE49-F238E27FC236}">
                <a16:creationId xmlns:a16="http://schemas.microsoft.com/office/drawing/2014/main" id="{08454CED-6B2D-ADF8-CF81-49B7F40A93E7}"/>
              </a:ext>
            </a:extLst>
          </p:cNvPr>
          <p:cNvSpPr txBox="1"/>
          <p:nvPr/>
        </p:nvSpPr>
        <p:spPr>
          <a:xfrm>
            <a:off x="8245490" y="3764386"/>
            <a:ext cx="510351"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0.5m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6" name="テキスト ボックス 85">
            <a:extLst>
              <a:ext uri="{FF2B5EF4-FFF2-40B4-BE49-F238E27FC236}">
                <a16:creationId xmlns:a16="http://schemas.microsoft.com/office/drawing/2014/main" id="{69EA9ACB-B23B-8359-91AF-B2E169B53ECC}"/>
              </a:ext>
            </a:extLst>
          </p:cNvPr>
          <p:cNvSpPr txBox="1"/>
          <p:nvPr/>
        </p:nvSpPr>
        <p:spPr>
          <a:xfrm>
            <a:off x="9088939" y="3502229"/>
            <a:ext cx="510351" cy="184666"/>
          </a:xfrm>
          <a:prstGeom prst="rect">
            <a:avLst/>
          </a:prstGeom>
          <a:noFill/>
        </p:spPr>
        <p:txBody>
          <a:bodyPr vert="horz" wrap="square" lIns="0" tIns="0" rIns="0" bIns="0" rtlCol="0">
            <a:spAutoFit/>
          </a:bodyPr>
          <a:lstStyle/>
          <a:p>
            <a:r>
              <a:rPr lang="en-US" altLang="ja-JP" sz="1200" b="1" dirty="0">
                <a:latin typeface="BIZ UDPゴシック" panose="020B0400000000000000" pitchFamily="50" charset="-128"/>
                <a:ea typeface="BIZ UDPゴシック" panose="020B0400000000000000" pitchFamily="50" charset="-128"/>
              </a:rPr>
              <a:t>10</a:t>
            </a:r>
            <a:r>
              <a:rPr kumimoji="1" lang="en-US" altLang="ja-JP" sz="1200" b="1" dirty="0">
                <a:latin typeface="BIZ UDPゴシック" panose="020B0400000000000000" pitchFamily="50" charset="-128"/>
                <a:ea typeface="BIZ UDPゴシック" panose="020B0400000000000000" pitchFamily="50" charset="-128"/>
              </a:rPr>
              <a:t>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7" name="テキスト ボックス 86">
            <a:extLst>
              <a:ext uri="{FF2B5EF4-FFF2-40B4-BE49-F238E27FC236}">
                <a16:creationId xmlns:a16="http://schemas.microsoft.com/office/drawing/2014/main" id="{B7A28556-2786-C9FA-44EA-238123F6B359}"/>
              </a:ext>
            </a:extLst>
          </p:cNvPr>
          <p:cNvSpPr txBox="1"/>
          <p:nvPr/>
        </p:nvSpPr>
        <p:spPr>
          <a:xfrm>
            <a:off x="7726604" y="1958536"/>
            <a:ext cx="397248" cy="184666"/>
          </a:xfrm>
          <a:prstGeom prst="rect">
            <a:avLst/>
          </a:prstGeom>
          <a:noFill/>
        </p:spPr>
        <p:txBody>
          <a:bodyPr vert="horz" wrap="square" lIns="0" tIns="0" rIns="0" bIns="0" rtlCol="0">
            <a:spAutoFit/>
          </a:bodyPr>
          <a:lstStyle/>
          <a:p>
            <a:r>
              <a:rPr lang="en-US" altLang="ja-JP" sz="1200" b="1" dirty="0">
                <a:latin typeface="BIZ UDPゴシック" panose="020B0400000000000000" pitchFamily="50" charset="-128"/>
                <a:ea typeface="BIZ UDPゴシック" panose="020B0400000000000000" pitchFamily="50" charset="-128"/>
              </a:rPr>
              <a:t>3</a:t>
            </a:r>
            <a:r>
              <a:rPr lang="ja-JP" altLang="en-US" sz="1200" b="1" dirty="0">
                <a:latin typeface="BIZ UDPゴシック" panose="020B0400000000000000" pitchFamily="50" charset="-128"/>
                <a:ea typeface="BIZ UDPゴシック" panose="020B0400000000000000" pitchFamily="50" charset="-128"/>
              </a:rPr>
              <a:t>階</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8" name="テキスト ボックス 87">
            <a:extLst>
              <a:ext uri="{FF2B5EF4-FFF2-40B4-BE49-F238E27FC236}">
                <a16:creationId xmlns:a16="http://schemas.microsoft.com/office/drawing/2014/main" id="{BDB16EBF-6EEF-0899-131F-5AA72A6DD4CC}"/>
              </a:ext>
            </a:extLst>
          </p:cNvPr>
          <p:cNvSpPr txBox="1"/>
          <p:nvPr/>
        </p:nvSpPr>
        <p:spPr>
          <a:xfrm>
            <a:off x="7718596" y="3172772"/>
            <a:ext cx="397248" cy="184666"/>
          </a:xfrm>
          <a:prstGeom prst="rect">
            <a:avLst/>
          </a:prstGeom>
          <a:noFill/>
        </p:spPr>
        <p:txBody>
          <a:bodyPr vert="horz" wrap="square" lIns="0" tIns="0" rIns="0" bIns="0" rtlCol="0">
            <a:spAutoFit/>
          </a:bodyPr>
          <a:lstStyle/>
          <a:p>
            <a:r>
              <a:rPr lang="en-US" altLang="ja-JP" sz="1200" b="1" dirty="0">
                <a:latin typeface="BIZ UDPゴシック" panose="020B0400000000000000" pitchFamily="50" charset="-128"/>
                <a:ea typeface="BIZ UDPゴシック" panose="020B0400000000000000" pitchFamily="50" charset="-128"/>
              </a:rPr>
              <a:t>2</a:t>
            </a:r>
            <a:r>
              <a:rPr lang="ja-JP" altLang="en-US" sz="1200" b="1" dirty="0">
                <a:latin typeface="BIZ UDPゴシック" panose="020B0400000000000000" pitchFamily="50" charset="-128"/>
                <a:ea typeface="BIZ UDPゴシック" panose="020B0400000000000000" pitchFamily="50" charset="-128"/>
              </a:rPr>
              <a:t>階</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9" name="テキスト ボックス 88">
            <a:extLst>
              <a:ext uri="{FF2B5EF4-FFF2-40B4-BE49-F238E27FC236}">
                <a16:creationId xmlns:a16="http://schemas.microsoft.com/office/drawing/2014/main" id="{48DC61C3-E71C-3F43-86A4-4ECC08C8595E}"/>
              </a:ext>
            </a:extLst>
          </p:cNvPr>
          <p:cNvSpPr txBox="1"/>
          <p:nvPr/>
        </p:nvSpPr>
        <p:spPr>
          <a:xfrm>
            <a:off x="7468947" y="4248097"/>
            <a:ext cx="397248" cy="184666"/>
          </a:xfrm>
          <a:prstGeom prst="rect">
            <a:avLst/>
          </a:prstGeom>
          <a:noFill/>
        </p:spPr>
        <p:txBody>
          <a:bodyPr vert="horz" wrap="square" lIns="0" tIns="0" rIns="0" bIns="0" rtlCol="0">
            <a:spAutoFit/>
          </a:bodyPr>
          <a:lstStyle/>
          <a:p>
            <a:r>
              <a:rPr lang="ja-JP" altLang="en-US" sz="1200" b="1" dirty="0">
                <a:latin typeface="BIZ UDPゴシック" panose="020B0400000000000000" pitchFamily="50" charset="-128"/>
                <a:ea typeface="BIZ UDPゴシック" panose="020B0400000000000000" pitchFamily="50" charset="-128"/>
              </a:rPr>
              <a:t>１階</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53" name="正方形/長方形 52">
            <a:extLst>
              <a:ext uri="{FF2B5EF4-FFF2-40B4-BE49-F238E27FC236}">
                <a16:creationId xmlns:a16="http://schemas.microsoft.com/office/drawing/2014/main" id="{578E2CF8-23BD-B07A-6528-CE3E20E832EA}"/>
              </a:ext>
            </a:extLst>
          </p:cNvPr>
          <p:cNvSpPr/>
          <p:nvPr/>
        </p:nvSpPr>
        <p:spPr>
          <a:xfrm>
            <a:off x="6522934" y="5164477"/>
            <a:ext cx="186571" cy="1179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6CA37907-A575-61DB-905E-BC93AEA3036D}"/>
              </a:ext>
            </a:extLst>
          </p:cNvPr>
          <p:cNvGrpSpPr/>
          <p:nvPr/>
        </p:nvGrpSpPr>
        <p:grpSpPr>
          <a:xfrm>
            <a:off x="8274973" y="3805297"/>
            <a:ext cx="3753925" cy="1757518"/>
            <a:chOff x="8209817" y="4787358"/>
            <a:chExt cx="3753925" cy="1757518"/>
          </a:xfrm>
        </p:grpSpPr>
        <p:sp>
          <p:nvSpPr>
            <p:cNvPr id="6" name="テキスト ボックス 5">
              <a:extLst>
                <a:ext uri="{FF2B5EF4-FFF2-40B4-BE49-F238E27FC236}">
                  <a16:creationId xmlns:a16="http://schemas.microsoft.com/office/drawing/2014/main" id="{80903A2F-CCF9-DF4D-6DDD-110D0BEB12B6}"/>
                </a:ext>
              </a:extLst>
            </p:cNvPr>
            <p:cNvSpPr txBox="1"/>
            <p:nvPr/>
          </p:nvSpPr>
          <p:spPr>
            <a:xfrm>
              <a:off x="9910344" y="5382773"/>
              <a:ext cx="2053398" cy="622021"/>
            </a:xfrm>
            <a:prstGeom prst="rect">
              <a:avLst/>
            </a:prstGeom>
            <a:solidFill>
              <a:srgbClr val="CCECFF"/>
            </a:solidFill>
          </p:spPr>
          <p:txBody>
            <a:bodyPr vert="horz" wrap="square" lIns="36000" tIns="36000" rIns="36000" bIns="36000" rtlCol="0" anchor="ctr" anchorCtr="0">
              <a:spAutoFit/>
            </a:bodyPr>
            <a:lstStyle/>
            <a:p>
              <a:pPr>
                <a:lnSpc>
                  <a:spcPts val="1500"/>
                </a:lnSpc>
              </a:pPr>
              <a:r>
                <a:rPr lang="ja-JP" altLang="en-US" sz="1100" dirty="0">
                  <a:latin typeface="BIZ UDPゴシック" panose="020B0400000000000000" pitchFamily="50" charset="-128"/>
                  <a:ea typeface="BIZ UDPゴシック" panose="020B0400000000000000" pitchFamily="50" charset="-128"/>
                </a:rPr>
                <a:t>栄通りから０．５</a:t>
              </a:r>
              <a:r>
                <a:rPr lang="en-US" altLang="ja-JP" sz="1100" dirty="0">
                  <a:latin typeface="BIZ UDPゴシック" panose="020B0400000000000000" pitchFamily="50" charset="-128"/>
                  <a:ea typeface="BIZ UDPゴシック" panose="020B0400000000000000" pitchFamily="50" charset="-128"/>
                </a:rPr>
                <a:t>m</a:t>
              </a:r>
              <a:r>
                <a:rPr lang="ja-JP" altLang="en-US" sz="1100" dirty="0">
                  <a:latin typeface="BIZ UDPゴシック" panose="020B0400000000000000" pitchFamily="50" charset="-128"/>
                  <a:ea typeface="BIZ UDPゴシック" panose="020B0400000000000000" pitchFamily="50" charset="-128"/>
                </a:rPr>
                <a:t>以内の壁面後退区域には、フェンス、車止め等の工作物は設置できません。</a:t>
              </a:r>
              <a:endParaRPr kumimoji="1" lang="ja-JP" altLang="en-US" sz="1100" dirty="0">
                <a:latin typeface="BIZ UDPゴシック" panose="020B0400000000000000" pitchFamily="50" charset="-128"/>
                <a:ea typeface="BIZ UDPゴシック" panose="020B0400000000000000" pitchFamily="50" charset="-128"/>
              </a:endParaRPr>
            </a:p>
          </p:txBody>
        </p:sp>
        <p:cxnSp>
          <p:nvCxnSpPr>
            <p:cNvPr id="8" name="直線矢印コネクタ 7">
              <a:extLst>
                <a:ext uri="{FF2B5EF4-FFF2-40B4-BE49-F238E27FC236}">
                  <a16:creationId xmlns:a16="http://schemas.microsoft.com/office/drawing/2014/main" id="{88735B0C-D4F6-5032-7AE6-9964A259AD70}"/>
                </a:ext>
              </a:extLst>
            </p:cNvPr>
            <p:cNvCxnSpPr>
              <a:cxnSpLocks/>
              <a:stCxn id="6" idx="1"/>
            </p:cNvCxnSpPr>
            <p:nvPr/>
          </p:nvCxnSpPr>
          <p:spPr>
            <a:xfrm flipH="1">
              <a:off x="8209817" y="5693784"/>
              <a:ext cx="1700527" cy="851092"/>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C7CE2BC5-25A5-4F86-6994-3686E030286D}"/>
                </a:ext>
              </a:extLst>
            </p:cNvPr>
            <p:cNvCxnSpPr>
              <a:cxnSpLocks/>
              <a:stCxn id="16" idx="1"/>
            </p:cNvCxnSpPr>
            <p:nvPr/>
          </p:nvCxnSpPr>
          <p:spPr>
            <a:xfrm flipH="1" flipV="1">
              <a:off x="8246944" y="4969518"/>
              <a:ext cx="1655034" cy="32670"/>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B9626D2B-B0D8-43FC-D16C-DBEB88E2229E}"/>
                </a:ext>
              </a:extLst>
            </p:cNvPr>
            <p:cNvSpPr txBox="1"/>
            <p:nvPr/>
          </p:nvSpPr>
          <p:spPr>
            <a:xfrm>
              <a:off x="9901978" y="4787358"/>
              <a:ext cx="2053393" cy="429660"/>
            </a:xfrm>
            <a:prstGeom prst="rect">
              <a:avLst/>
            </a:prstGeom>
            <a:solidFill>
              <a:srgbClr val="CCECFF"/>
            </a:solidFill>
          </p:spPr>
          <p:txBody>
            <a:bodyPr vert="horz" wrap="square" lIns="36000" tIns="36000" rIns="36000" bIns="36000" rtlCol="0" anchor="ctr" anchorCtr="0">
              <a:spAutoFit/>
            </a:bodyPr>
            <a:lstStyle/>
            <a:p>
              <a:pPr>
                <a:lnSpc>
                  <a:spcPts val="1500"/>
                </a:lnSpc>
              </a:pPr>
              <a:r>
                <a:rPr kumimoji="1" lang="ja-JP" altLang="en-US" sz="1100" dirty="0">
                  <a:latin typeface="BIZ UDPゴシック" panose="020B0400000000000000" pitchFamily="50" charset="-128"/>
                  <a:ea typeface="BIZ UDPゴシック" panose="020B0400000000000000" pitchFamily="50" charset="-128"/>
                </a:rPr>
                <a:t>低層階は栄通りから０．５</a:t>
              </a:r>
              <a:r>
                <a:rPr kumimoji="1" lang="en-US" altLang="ja-JP" sz="1100" dirty="0">
                  <a:latin typeface="BIZ UDPゴシック" panose="020B0400000000000000" pitchFamily="50" charset="-128"/>
                  <a:ea typeface="BIZ UDPゴシック" panose="020B0400000000000000" pitchFamily="50" charset="-128"/>
                </a:rPr>
                <a:t>m</a:t>
              </a:r>
              <a:r>
                <a:rPr kumimoji="1" lang="ja-JP" altLang="en-US" sz="1100" dirty="0">
                  <a:latin typeface="BIZ UDPゴシック" panose="020B0400000000000000" pitchFamily="50" charset="-128"/>
                  <a:ea typeface="BIZ UDPゴシック" panose="020B0400000000000000" pitchFamily="50" charset="-128"/>
                </a:rPr>
                <a:t>以上後退する。</a:t>
              </a:r>
            </a:p>
          </p:txBody>
        </p:sp>
      </p:grpSp>
      <p:sp>
        <p:nvSpPr>
          <p:cNvPr id="12" name="テキスト ボックス 11">
            <a:extLst>
              <a:ext uri="{FF2B5EF4-FFF2-40B4-BE49-F238E27FC236}">
                <a16:creationId xmlns:a16="http://schemas.microsoft.com/office/drawing/2014/main" id="{07DD1E19-D609-41BA-16A2-BA3E54CFD2DB}"/>
              </a:ext>
            </a:extLst>
          </p:cNvPr>
          <p:cNvSpPr txBox="1"/>
          <p:nvPr/>
        </p:nvSpPr>
        <p:spPr>
          <a:xfrm>
            <a:off x="9399931" y="806599"/>
            <a:ext cx="2673251" cy="1585049"/>
          </a:xfrm>
          <a:prstGeom prst="rect">
            <a:avLst/>
          </a:prstGeom>
          <a:solidFill>
            <a:srgbClr val="CCFFFF"/>
          </a:solidFill>
        </p:spPr>
        <p:txBody>
          <a:bodyPr wrap="square" rtlCol="0">
            <a:spAutoFit/>
          </a:bodyPr>
          <a:lstStyle/>
          <a:p>
            <a:pPr algn="ctr">
              <a:spcAft>
                <a:spcPts val="600"/>
              </a:spcAft>
            </a:pP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Ｂ案</a:t>
            </a:r>
          </a:p>
          <a:p>
            <a:pPr algn="ctr"/>
            <a:r>
              <a:rPr lang="ja-JP" altLang="en-US" sz="2800" dirty="0">
                <a:solidFill>
                  <a:srgbClr val="FF0000"/>
                </a:solidFill>
                <a:latin typeface="HGP創英角ﾎﾟｯﾌﾟ体" panose="040B0A00000000000000" pitchFamily="50" charset="-128"/>
                <a:ea typeface="HGP創英角ﾎﾟｯﾌﾟ体" panose="040B0A00000000000000" pitchFamily="50" charset="-128"/>
              </a:rPr>
              <a:t>壁面後退距離</a:t>
            </a:r>
            <a:endParaRPr lang="en-US" altLang="ja-JP" sz="2800" dirty="0">
              <a:solidFill>
                <a:srgbClr val="FF0000"/>
              </a:solidFill>
              <a:latin typeface="HGP創英角ﾎﾟｯﾌﾟ体" panose="040B0A00000000000000" pitchFamily="50" charset="-128"/>
              <a:ea typeface="HGP創英角ﾎﾟｯﾌﾟ体" panose="040B0A00000000000000" pitchFamily="50" charset="-128"/>
            </a:endParaRPr>
          </a:p>
          <a:p>
            <a:pPr algn="ctr"/>
            <a:r>
              <a:rPr lang="ja-JP" altLang="en-US" sz="2800" dirty="0">
                <a:solidFill>
                  <a:srgbClr val="FF0000"/>
                </a:solidFill>
                <a:latin typeface="HGP創英角ﾎﾟｯﾌﾟ体" panose="040B0A00000000000000" pitchFamily="50" charset="-128"/>
                <a:ea typeface="HGP創英角ﾎﾟｯﾌﾟ体" panose="040B0A00000000000000" pitchFamily="50" charset="-128"/>
              </a:rPr>
              <a:t>低層階は０．５</a:t>
            </a:r>
            <a:r>
              <a:rPr lang="en-US" altLang="ja-JP" sz="2800" dirty="0">
                <a:solidFill>
                  <a:srgbClr val="FF0000"/>
                </a:solidFill>
                <a:latin typeface="HGP創英角ﾎﾟｯﾌﾟ体" panose="040B0A00000000000000" pitchFamily="50" charset="-128"/>
                <a:ea typeface="HGP創英角ﾎﾟｯﾌﾟ体" panose="040B0A00000000000000" pitchFamily="50" charset="-128"/>
              </a:rPr>
              <a:t>m</a:t>
            </a:r>
          </a:p>
        </p:txBody>
      </p:sp>
    </p:spTree>
    <p:extLst>
      <p:ext uri="{BB962C8B-B14F-4D97-AF65-F5344CB8AC3E}">
        <p14:creationId xmlns:p14="http://schemas.microsoft.com/office/powerpoint/2010/main" val="2944682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1458B4C2-FE14-7568-D12A-CE69757DD7C7}"/>
              </a:ext>
            </a:extLst>
          </p:cNvPr>
          <p:cNvSpPr txBox="1">
            <a:spLocks/>
          </p:cNvSpPr>
          <p:nvPr/>
        </p:nvSpPr>
        <p:spPr>
          <a:xfrm>
            <a:off x="0" y="-6714"/>
            <a:ext cx="12216000" cy="87398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lvl="0" algn="ctr">
              <a:lnSpc>
                <a:spcPct val="100000"/>
              </a:lnSpc>
              <a:defRPr/>
            </a:pPr>
            <a:endParaRPr kumimoji="1" lang="ja-JP" altLang="en-US" sz="32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5" name="テキスト ボックス 4">
            <a:extLst>
              <a:ext uri="{FF2B5EF4-FFF2-40B4-BE49-F238E27FC236}">
                <a16:creationId xmlns:a16="http://schemas.microsoft.com/office/drawing/2014/main" id="{F5FED137-377A-1D30-3F6A-A6D92A246E84}"/>
              </a:ext>
            </a:extLst>
          </p:cNvPr>
          <p:cNvSpPr txBox="1"/>
          <p:nvPr/>
        </p:nvSpPr>
        <p:spPr>
          <a:xfrm>
            <a:off x="477383" y="243890"/>
            <a:ext cx="9689421" cy="400110"/>
          </a:xfrm>
          <a:prstGeom prst="rect">
            <a:avLst/>
          </a:prstGeom>
          <a:solidFill>
            <a:schemeClr val="bg1"/>
          </a:solidFill>
        </p:spPr>
        <p:txBody>
          <a:bodyPr wrap="square" rtlCol="0" anchor="ctr" anchorCtr="0">
            <a:spAutoFit/>
          </a:bodyPr>
          <a:lstStyle/>
          <a:p>
            <a:pPr algn="ctr"/>
            <a:r>
              <a:rPr kumimoji="1" lang="ja-JP" altLang="en-US" sz="2000" dirty="0">
                <a:latin typeface="BIZ UDPゴシック" panose="020B0400000000000000" pitchFamily="50" charset="-128"/>
                <a:ea typeface="BIZ UDPゴシック" panose="020B0400000000000000" pitchFamily="50" charset="-128"/>
              </a:rPr>
              <a:t>三軒茶屋一丁目地区 第９回街づくり懇談会「三茶話会」　</a:t>
            </a:r>
            <a:r>
              <a:rPr kumimoji="1" lang="en-US" altLang="ja-JP" sz="2000" dirty="0">
                <a:latin typeface="BIZ UDPゴシック" panose="020B0400000000000000" pitchFamily="50" charset="-128"/>
                <a:ea typeface="BIZ UDPゴシック" panose="020B0400000000000000" pitchFamily="50" charset="-128"/>
              </a:rPr>
              <a:t>2026</a:t>
            </a:r>
            <a:r>
              <a:rPr kumimoji="1" lang="ja-JP" altLang="en-US" sz="2000" dirty="0">
                <a:latin typeface="BIZ UDPゴシック" panose="020B0400000000000000" pitchFamily="50" charset="-128"/>
                <a:ea typeface="BIZ UDPゴシック" panose="020B0400000000000000" pitchFamily="50" charset="-128"/>
              </a:rPr>
              <a:t>年</a:t>
            </a:r>
            <a:r>
              <a:rPr kumimoji="1" lang="en-US" altLang="ja-JP" sz="2000" dirty="0">
                <a:latin typeface="BIZ UDPゴシック" panose="020B0400000000000000" pitchFamily="50" charset="-128"/>
                <a:ea typeface="BIZ UDPゴシック" panose="020B0400000000000000" pitchFamily="50" charset="-128"/>
              </a:rPr>
              <a:t>2</a:t>
            </a:r>
            <a:r>
              <a:rPr kumimoji="1" lang="ja-JP" altLang="en-US" sz="2000" dirty="0">
                <a:latin typeface="BIZ UDPゴシック" panose="020B0400000000000000" pitchFamily="50" charset="-128"/>
                <a:ea typeface="BIZ UDPゴシック" panose="020B0400000000000000" pitchFamily="50" charset="-128"/>
              </a:rPr>
              <a:t>月</a:t>
            </a:r>
            <a:r>
              <a:rPr kumimoji="1" lang="en-US" altLang="ja-JP" sz="2000" dirty="0">
                <a:latin typeface="BIZ UDPゴシック" panose="020B0400000000000000" pitchFamily="50" charset="-128"/>
                <a:ea typeface="BIZ UDPゴシック" panose="020B0400000000000000" pitchFamily="50" charset="-128"/>
              </a:rPr>
              <a:t>20</a:t>
            </a:r>
            <a:r>
              <a:rPr kumimoji="1" lang="ja-JP" altLang="en-US" sz="2000" dirty="0">
                <a:latin typeface="BIZ UDPゴシック" panose="020B0400000000000000" pitchFamily="50" charset="-128"/>
                <a:ea typeface="BIZ UDPゴシック" panose="020B0400000000000000" pitchFamily="50" charset="-128"/>
              </a:rPr>
              <a:t>日・</a:t>
            </a:r>
            <a:r>
              <a:rPr kumimoji="1" lang="en-US" altLang="ja-JP" sz="2000" dirty="0">
                <a:latin typeface="BIZ UDPゴシック" panose="020B0400000000000000" pitchFamily="50" charset="-128"/>
                <a:ea typeface="BIZ UDPゴシック" panose="020B0400000000000000" pitchFamily="50" charset="-128"/>
              </a:rPr>
              <a:t>21</a:t>
            </a:r>
            <a:r>
              <a:rPr kumimoji="1" lang="ja-JP" altLang="en-US" sz="2000" dirty="0">
                <a:latin typeface="BIZ UDPゴシック" panose="020B0400000000000000" pitchFamily="50" charset="-128"/>
                <a:ea typeface="BIZ UDPゴシック" panose="020B0400000000000000" pitchFamily="50" charset="-128"/>
              </a:rPr>
              <a:t>日</a:t>
            </a:r>
          </a:p>
        </p:txBody>
      </p:sp>
      <p:sp>
        <p:nvSpPr>
          <p:cNvPr id="6" name="タイトル 1">
            <a:extLst>
              <a:ext uri="{FF2B5EF4-FFF2-40B4-BE49-F238E27FC236}">
                <a16:creationId xmlns:a16="http://schemas.microsoft.com/office/drawing/2014/main" id="{059A3A91-031F-5ACE-7E74-13CCC873CDF4}"/>
              </a:ext>
            </a:extLst>
          </p:cNvPr>
          <p:cNvSpPr txBox="1">
            <a:spLocks/>
          </p:cNvSpPr>
          <p:nvPr/>
        </p:nvSpPr>
        <p:spPr>
          <a:xfrm>
            <a:off x="-12000" y="1231901"/>
            <a:ext cx="12204000" cy="4702174"/>
          </a:xfrm>
          <a:prstGeom prst="rect">
            <a:avLst/>
          </a:prstGeom>
          <a:noFill/>
        </p:spPr>
        <p:txBody>
          <a:bodyPr vert="horz" lIns="91440" tIns="45720" rIns="91440" bIns="45720" rtlCol="0"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ja-JP" altLang="en-US" sz="4000" dirty="0">
                <a:solidFill>
                  <a:srgbClr val="FF0000"/>
                </a:solidFill>
                <a:latin typeface="HGP創英角ｺﾞｼｯｸUB" panose="020B0900000000000000" pitchFamily="50" charset="-128"/>
                <a:ea typeface="HGP創英角ｺﾞｼｯｸUB" panose="020B0900000000000000" pitchFamily="50" charset="-128"/>
              </a:rPr>
              <a:t>注意事項</a:t>
            </a:r>
            <a:endParaRPr lang="en-US" altLang="ja-JP" sz="4000" dirty="0">
              <a:solidFill>
                <a:srgbClr val="FF0000"/>
              </a:solidFill>
              <a:latin typeface="HGP創英角ｺﾞｼｯｸUB" panose="020B0900000000000000" pitchFamily="50" charset="-128"/>
              <a:ea typeface="HGP創英角ｺﾞｼｯｸUB" panose="020B0900000000000000" pitchFamily="50" charset="-128"/>
            </a:endParaRPr>
          </a:p>
          <a:p>
            <a:pPr>
              <a:lnSpc>
                <a:spcPct val="100000"/>
              </a:lnSpc>
            </a:pPr>
            <a:br>
              <a:rPr lang="en-US" altLang="ja-JP" sz="4000" dirty="0">
                <a:latin typeface="HGP創英角ｺﾞｼｯｸUB" panose="020B0900000000000000" pitchFamily="50" charset="-128"/>
                <a:ea typeface="HGP創英角ｺﾞｼｯｸUB" panose="020B0900000000000000" pitchFamily="50" charset="-128"/>
              </a:rPr>
            </a:br>
            <a:r>
              <a:rPr lang="ja-JP" altLang="en-US" sz="3600" dirty="0">
                <a:latin typeface="HGP創英角ｺﾞｼｯｸUB" panose="020B0900000000000000" pitchFamily="50" charset="-128"/>
                <a:ea typeface="HGP創英角ｺﾞｼｯｸUB" panose="020B0900000000000000" pitchFamily="50" charset="-128"/>
              </a:rPr>
              <a:t>・本日の開催状況の写真撮影を行わせていただきます。</a:t>
            </a:r>
            <a:endParaRPr lang="en-US" altLang="ja-JP" sz="3600" dirty="0">
              <a:latin typeface="HGP創英角ｺﾞｼｯｸUB" panose="020B0900000000000000" pitchFamily="50" charset="-128"/>
              <a:ea typeface="HGP創英角ｺﾞｼｯｸUB" panose="020B0900000000000000" pitchFamily="50" charset="-128"/>
            </a:endParaRPr>
          </a:p>
          <a:p>
            <a:pPr>
              <a:lnSpc>
                <a:spcPct val="100000"/>
              </a:lnSpc>
            </a:pPr>
            <a:br>
              <a:rPr lang="en-US" altLang="ja-JP" sz="3600" dirty="0">
                <a:latin typeface="HGP創英角ｺﾞｼｯｸUB" panose="020B0900000000000000" pitchFamily="50" charset="-128"/>
                <a:ea typeface="HGP創英角ｺﾞｼｯｸUB" panose="020B0900000000000000" pitchFamily="50" charset="-128"/>
              </a:rPr>
            </a:br>
            <a:r>
              <a:rPr lang="ja-JP" altLang="en-US" sz="3600" dirty="0">
                <a:latin typeface="HGP創英角ｺﾞｼｯｸUB" panose="020B0900000000000000" pitchFamily="50" charset="-128"/>
                <a:ea typeface="HGP創英角ｺﾞｼｯｸUB" panose="020B0900000000000000" pitchFamily="50" charset="-128"/>
              </a:rPr>
              <a:t>・スムーズな会の運営にご協力をお願いいたします。</a:t>
            </a:r>
            <a:endParaRPr lang="en-US" altLang="ja-JP" sz="3600" dirty="0">
              <a:latin typeface="HGP創英角ｺﾞｼｯｸUB" panose="020B0900000000000000" pitchFamily="50" charset="-128"/>
              <a:ea typeface="HGP創英角ｺﾞｼｯｸUB" panose="020B0900000000000000" pitchFamily="50" charset="-128"/>
            </a:endParaRPr>
          </a:p>
          <a:p>
            <a:pPr>
              <a:lnSpc>
                <a:spcPct val="100000"/>
              </a:lnSpc>
            </a:pPr>
            <a:br>
              <a:rPr lang="en-US" altLang="ja-JP" sz="3600" dirty="0">
                <a:latin typeface="HGP創英角ｺﾞｼｯｸUB" panose="020B0900000000000000" pitchFamily="50" charset="-128"/>
                <a:ea typeface="HGP創英角ｺﾞｼｯｸUB" panose="020B0900000000000000" pitchFamily="50" charset="-128"/>
              </a:rPr>
            </a:br>
            <a:r>
              <a:rPr lang="ja-JP" altLang="en-US" sz="3600" dirty="0">
                <a:latin typeface="HGP創英角ｺﾞｼｯｸUB" panose="020B0900000000000000" pitchFamily="50" charset="-128"/>
                <a:ea typeface="HGP創英角ｺﾞｼｯｸUB" panose="020B0900000000000000" pitchFamily="50" charset="-128"/>
              </a:rPr>
              <a:t>・お座席のお菓子とお茶のゴミは、そのままで結構です。</a:t>
            </a:r>
          </a:p>
        </p:txBody>
      </p:sp>
    </p:spTree>
    <p:extLst>
      <p:ext uri="{BB962C8B-B14F-4D97-AF65-F5344CB8AC3E}">
        <p14:creationId xmlns:p14="http://schemas.microsoft.com/office/powerpoint/2010/main" val="1186262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4A9B6-33A7-2055-22E6-83079074414F}"/>
            </a:ext>
          </a:extLst>
        </p:cNvPr>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D5B18E14-3E79-7169-10EC-58260B3E1F38}"/>
              </a:ext>
            </a:extLst>
          </p:cNvPr>
          <p:cNvSpPr/>
          <p:nvPr/>
        </p:nvSpPr>
        <p:spPr>
          <a:xfrm>
            <a:off x="6473475" y="890190"/>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2" name="タイトル 1">
            <a:extLst>
              <a:ext uri="{FF2B5EF4-FFF2-40B4-BE49-F238E27FC236}">
                <a16:creationId xmlns:a16="http://schemas.microsoft.com/office/drawing/2014/main" id="{EC5293E8-3181-0407-5292-1A67E179ECA8}"/>
              </a:ext>
            </a:extLst>
          </p:cNvPr>
          <p:cNvSpPr txBox="1">
            <a:spLocks/>
          </p:cNvSpPr>
          <p:nvPr/>
        </p:nvSpPr>
        <p:spPr>
          <a:xfrm>
            <a:off x="-12000" y="4187"/>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④　栄通りの具体的なルール案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E874EB6F-7C2F-4A4D-D874-7C629939E3E0}"/>
              </a:ext>
            </a:extLst>
          </p:cNvPr>
          <p:cNvGrpSpPr/>
          <p:nvPr/>
        </p:nvGrpSpPr>
        <p:grpSpPr>
          <a:xfrm>
            <a:off x="7533785" y="967828"/>
            <a:ext cx="4281367" cy="5717481"/>
            <a:chOff x="7320097" y="1140519"/>
            <a:chExt cx="4281367" cy="5717481"/>
          </a:xfrm>
        </p:grpSpPr>
        <p:sp>
          <p:nvSpPr>
            <p:cNvPr id="47" name="テキスト ボックス 46">
              <a:extLst>
                <a:ext uri="{FF2B5EF4-FFF2-40B4-BE49-F238E27FC236}">
                  <a16:creationId xmlns:a16="http://schemas.microsoft.com/office/drawing/2014/main" id="{EDC0433B-92E0-03F2-E491-B02EF582D971}"/>
                </a:ext>
              </a:extLst>
            </p:cNvPr>
            <p:cNvSpPr txBox="1"/>
            <p:nvPr/>
          </p:nvSpPr>
          <p:spPr>
            <a:xfrm>
              <a:off x="9008460" y="2814578"/>
              <a:ext cx="184666" cy="879100"/>
            </a:xfrm>
            <a:prstGeom prst="rect">
              <a:avLst/>
            </a:prstGeom>
            <a:noFill/>
          </p:spPr>
          <p:txBody>
            <a:bodyPr vert="eaVert"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道路境界線</a:t>
              </a:r>
            </a:p>
          </p:txBody>
        </p:sp>
        <p:sp>
          <p:nvSpPr>
            <p:cNvPr id="48" name="テキスト ボックス 47">
              <a:extLst>
                <a:ext uri="{FF2B5EF4-FFF2-40B4-BE49-F238E27FC236}">
                  <a16:creationId xmlns:a16="http://schemas.microsoft.com/office/drawing/2014/main" id="{3A10D396-118F-51BC-EDCE-54A6EB4AC721}"/>
                </a:ext>
              </a:extLst>
            </p:cNvPr>
            <p:cNvSpPr txBox="1"/>
            <p:nvPr/>
          </p:nvSpPr>
          <p:spPr>
            <a:xfrm flipH="1">
              <a:off x="8572677" y="3420935"/>
              <a:ext cx="507908" cy="184666"/>
            </a:xfrm>
            <a:prstGeom prst="rect">
              <a:avLst/>
            </a:prstGeom>
            <a:noFill/>
          </p:spPr>
          <p:txBody>
            <a:bodyPr vert="horz" wrap="square" lIns="0" tIns="0" rIns="0" bIns="0" rtlCol="0">
              <a:spAutoFit/>
            </a:bodyPr>
            <a:lstStyle/>
            <a:p>
              <a:r>
                <a:rPr lang="ja-JP" altLang="en-US" sz="1200" b="1" dirty="0">
                  <a:latin typeface="BIZ UDPゴシック" panose="020B0400000000000000" pitchFamily="50" charset="-128"/>
                  <a:ea typeface="BIZ UDPゴシック" panose="020B0400000000000000" pitchFamily="50" charset="-128"/>
                </a:rPr>
                <a:t>２</a:t>
              </a:r>
              <a:r>
                <a:rPr kumimoji="1" lang="en-US" altLang="ja-JP" sz="1200" b="1" dirty="0">
                  <a:latin typeface="BIZ UDPゴシック" panose="020B0400000000000000" pitchFamily="50" charset="-128"/>
                  <a:ea typeface="BIZ UDPゴシック" panose="020B0400000000000000" pitchFamily="50" charset="-128"/>
                </a:rPr>
                <a:t>.0m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50" name="正方形/長方形 49">
              <a:extLst>
                <a:ext uri="{FF2B5EF4-FFF2-40B4-BE49-F238E27FC236}">
                  <a16:creationId xmlns:a16="http://schemas.microsoft.com/office/drawing/2014/main" id="{26B69A44-2237-547E-F726-1897064DCC46}"/>
                </a:ext>
              </a:extLst>
            </p:cNvPr>
            <p:cNvSpPr/>
            <p:nvPr/>
          </p:nvSpPr>
          <p:spPr>
            <a:xfrm>
              <a:off x="7633636" y="1279223"/>
              <a:ext cx="816859" cy="3240000"/>
            </a:xfrm>
            <a:prstGeom prst="rect">
              <a:avLst/>
            </a:prstGeom>
            <a:solidFill>
              <a:schemeClr val="accent2">
                <a:lumMod val="40000"/>
                <a:lumOff val="60000"/>
              </a:schemeClr>
            </a:solid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997E719A-386E-4797-3245-AFA159F43BCA}"/>
                </a:ext>
              </a:extLst>
            </p:cNvPr>
            <p:cNvSpPr/>
            <p:nvPr/>
          </p:nvSpPr>
          <p:spPr>
            <a:xfrm>
              <a:off x="10469116" y="1278389"/>
              <a:ext cx="816860" cy="3240000"/>
            </a:xfrm>
            <a:prstGeom prst="rect">
              <a:avLst/>
            </a:prstGeom>
            <a:solidFill>
              <a:schemeClr val="accent2">
                <a:lumMod val="40000"/>
                <a:lumOff val="60000"/>
              </a:schemeClr>
            </a:solid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グループ化 51">
              <a:extLst>
                <a:ext uri="{FF2B5EF4-FFF2-40B4-BE49-F238E27FC236}">
                  <a16:creationId xmlns:a16="http://schemas.microsoft.com/office/drawing/2014/main" id="{9040874C-5B79-1ABB-46CC-FED209127D50}"/>
                </a:ext>
              </a:extLst>
            </p:cNvPr>
            <p:cNvGrpSpPr/>
            <p:nvPr/>
          </p:nvGrpSpPr>
          <p:grpSpPr>
            <a:xfrm>
              <a:off x="7770595" y="4106584"/>
              <a:ext cx="3384927" cy="2684707"/>
              <a:chOff x="7770595" y="4106584"/>
              <a:chExt cx="3384927" cy="2684707"/>
            </a:xfrm>
          </p:grpSpPr>
          <p:pic>
            <p:nvPicPr>
              <p:cNvPr id="53" name="図 52">
                <a:extLst>
                  <a:ext uri="{FF2B5EF4-FFF2-40B4-BE49-F238E27FC236}">
                    <a16:creationId xmlns:a16="http://schemas.microsoft.com/office/drawing/2014/main" id="{D910B72B-C61A-5A3B-19D3-FFF2E93F8955}"/>
                  </a:ext>
                </a:extLst>
              </p:cNvPr>
              <p:cNvPicPr>
                <a:picLocks noChangeAspect="1"/>
              </p:cNvPicPr>
              <p:nvPr/>
            </p:nvPicPr>
            <p:blipFill>
              <a:blip r:embed="rId3"/>
              <a:stretch>
                <a:fillRect/>
              </a:stretch>
            </p:blipFill>
            <p:spPr>
              <a:xfrm>
                <a:off x="7770595" y="4106584"/>
                <a:ext cx="2109399" cy="2682473"/>
              </a:xfrm>
              <a:prstGeom prst="rect">
                <a:avLst/>
              </a:prstGeom>
            </p:spPr>
          </p:pic>
          <p:pic>
            <p:nvPicPr>
              <p:cNvPr id="54" name="図 53">
                <a:extLst>
                  <a:ext uri="{FF2B5EF4-FFF2-40B4-BE49-F238E27FC236}">
                    <a16:creationId xmlns:a16="http://schemas.microsoft.com/office/drawing/2014/main" id="{4A21C4FE-4389-AFDB-C9C6-3CD4E1D1244B}"/>
                  </a:ext>
                </a:extLst>
              </p:cNvPr>
              <p:cNvPicPr>
                <a:picLocks noChangeAspect="1"/>
              </p:cNvPicPr>
              <p:nvPr/>
            </p:nvPicPr>
            <p:blipFill>
              <a:blip r:embed="rId3"/>
              <a:srcRect r="28810"/>
              <a:stretch>
                <a:fillRect/>
              </a:stretch>
            </p:blipFill>
            <p:spPr>
              <a:xfrm flipH="1">
                <a:off x="9653849" y="4108818"/>
                <a:ext cx="1501673" cy="2682473"/>
              </a:xfrm>
              <a:prstGeom prst="rect">
                <a:avLst/>
              </a:prstGeom>
            </p:spPr>
          </p:pic>
        </p:grpSp>
        <p:cxnSp>
          <p:nvCxnSpPr>
            <p:cNvPr id="55" name="直線コネクタ 54">
              <a:extLst>
                <a:ext uri="{FF2B5EF4-FFF2-40B4-BE49-F238E27FC236}">
                  <a16:creationId xmlns:a16="http://schemas.microsoft.com/office/drawing/2014/main" id="{AE1EFB53-622E-9C46-B10F-69B4C894FC57}"/>
                </a:ext>
              </a:extLst>
            </p:cNvPr>
            <p:cNvCxnSpPr>
              <a:cxnSpLocks/>
            </p:cNvCxnSpPr>
            <p:nvPr/>
          </p:nvCxnSpPr>
          <p:spPr>
            <a:xfrm flipH="1" flipV="1">
              <a:off x="8479606" y="1292088"/>
              <a:ext cx="0" cy="3204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62C948FB-F799-9F69-795A-2CA89835C51F}"/>
                </a:ext>
              </a:extLst>
            </p:cNvPr>
            <p:cNvCxnSpPr>
              <a:cxnSpLocks/>
            </p:cNvCxnSpPr>
            <p:nvPr/>
          </p:nvCxnSpPr>
          <p:spPr>
            <a:xfrm flipH="1" flipV="1">
              <a:off x="10453372" y="1283404"/>
              <a:ext cx="0" cy="3204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B33781AC-254C-9EF0-3794-68497AE6DE4D}"/>
                </a:ext>
              </a:extLst>
            </p:cNvPr>
            <p:cNvCxnSpPr>
              <a:cxnSpLocks/>
            </p:cNvCxnSpPr>
            <p:nvPr/>
          </p:nvCxnSpPr>
          <p:spPr>
            <a:xfrm>
              <a:off x="8982425" y="1278389"/>
              <a:ext cx="0" cy="2988000"/>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0CFA133A-048B-8C94-E113-55698DFF5235}"/>
                </a:ext>
              </a:extLst>
            </p:cNvPr>
            <p:cNvCxnSpPr>
              <a:cxnSpLocks/>
            </p:cNvCxnSpPr>
            <p:nvPr/>
          </p:nvCxnSpPr>
          <p:spPr>
            <a:xfrm>
              <a:off x="9945464" y="1254070"/>
              <a:ext cx="0" cy="2988000"/>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68795A8E-A515-D7B5-CBEA-4EFF6DBAA164}"/>
                </a:ext>
              </a:extLst>
            </p:cNvPr>
            <p:cNvCxnSpPr>
              <a:cxnSpLocks/>
            </p:cNvCxnSpPr>
            <p:nvPr/>
          </p:nvCxnSpPr>
          <p:spPr>
            <a:xfrm flipH="1">
              <a:off x="8491463" y="3674544"/>
              <a:ext cx="483562" cy="0"/>
            </a:xfrm>
            <a:prstGeom prst="straightConnector1">
              <a:avLst/>
            </a:prstGeom>
            <a:ln w="15875">
              <a:solidFill>
                <a:schemeClr val="tx1"/>
              </a:solidFill>
              <a:headEnd type="oval" w="sm" len="sm"/>
              <a:tailEnd type="arrow" w="med" len="sm"/>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D82C48F8-F4ED-F98F-03F0-D41E176E553D}"/>
                </a:ext>
              </a:extLst>
            </p:cNvPr>
            <p:cNvCxnSpPr>
              <a:cxnSpLocks/>
            </p:cNvCxnSpPr>
            <p:nvPr/>
          </p:nvCxnSpPr>
          <p:spPr>
            <a:xfrm>
              <a:off x="9969810" y="3066565"/>
              <a:ext cx="483562" cy="0"/>
            </a:xfrm>
            <a:prstGeom prst="straightConnector1">
              <a:avLst/>
            </a:prstGeom>
            <a:ln w="15875">
              <a:solidFill>
                <a:schemeClr val="tx1"/>
              </a:solidFill>
              <a:headEnd type="oval" w="sm" len="sm"/>
              <a:tailEnd type="arrow" w="med" len="sm"/>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A8EDFA36-8F90-FDAF-7D49-67F1CBAF0F3D}"/>
                </a:ext>
              </a:extLst>
            </p:cNvPr>
            <p:cNvSpPr txBox="1"/>
            <p:nvPr/>
          </p:nvSpPr>
          <p:spPr>
            <a:xfrm>
              <a:off x="9729763" y="3119959"/>
              <a:ext cx="184666" cy="879100"/>
            </a:xfrm>
            <a:prstGeom prst="rect">
              <a:avLst/>
            </a:prstGeom>
            <a:noFill/>
          </p:spPr>
          <p:txBody>
            <a:bodyPr vert="eaVert"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道路境界線</a:t>
              </a:r>
            </a:p>
          </p:txBody>
        </p:sp>
        <p:sp>
          <p:nvSpPr>
            <p:cNvPr id="62" name="テキスト ボックス 61">
              <a:extLst>
                <a:ext uri="{FF2B5EF4-FFF2-40B4-BE49-F238E27FC236}">
                  <a16:creationId xmlns:a16="http://schemas.microsoft.com/office/drawing/2014/main" id="{D2E9D7C3-C85C-5F6A-7C49-77F426248D24}"/>
                </a:ext>
              </a:extLst>
            </p:cNvPr>
            <p:cNvSpPr txBox="1"/>
            <p:nvPr/>
          </p:nvSpPr>
          <p:spPr>
            <a:xfrm>
              <a:off x="9086410" y="6427113"/>
              <a:ext cx="766082" cy="430887"/>
            </a:xfrm>
            <a:prstGeom prst="rect">
              <a:avLst/>
            </a:prstGeom>
            <a:noFill/>
          </p:spPr>
          <p:txBody>
            <a:bodyPr vert="horz" wrap="square" lIns="0" tIns="0" rIns="0" bIns="0"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道路</a:t>
              </a:r>
              <a:endParaRPr kumimoji="1" lang="en-US" altLang="ja-JP" sz="1400" b="1" dirty="0">
                <a:latin typeface="BIZ UDPゴシック" panose="020B0400000000000000" pitchFamily="50" charset="-128"/>
                <a:ea typeface="BIZ UDPゴシック" panose="020B0400000000000000" pitchFamily="50" charset="-128"/>
              </a:endParaRPr>
            </a:p>
            <a:p>
              <a:pPr algn="ctr"/>
              <a:r>
                <a:rPr kumimoji="1" lang="ja-JP" altLang="en-US" sz="1400" b="1" dirty="0">
                  <a:latin typeface="BIZ UDPゴシック" panose="020B0400000000000000" pitchFamily="50" charset="-128"/>
                  <a:ea typeface="BIZ UDPゴシック" panose="020B0400000000000000" pitchFamily="50" charset="-128"/>
                </a:rPr>
                <a:t>（栄通り）</a:t>
              </a:r>
            </a:p>
          </p:txBody>
        </p:sp>
        <p:sp>
          <p:nvSpPr>
            <p:cNvPr id="63" name="テキスト ボックス 62">
              <a:extLst>
                <a:ext uri="{FF2B5EF4-FFF2-40B4-BE49-F238E27FC236}">
                  <a16:creationId xmlns:a16="http://schemas.microsoft.com/office/drawing/2014/main" id="{2DA605DA-64B3-7DFB-7729-4A78E901BB67}"/>
                </a:ext>
              </a:extLst>
            </p:cNvPr>
            <p:cNvSpPr txBox="1"/>
            <p:nvPr/>
          </p:nvSpPr>
          <p:spPr>
            <a:xfrm>
              <a:off x="8062188" y="6442741"/>
              <a:ext cx="502018" cy="215444"/>
            </a:xfrm>
            <a:prstGeom prst="rect">
              <a:avLst/>
            </a:prstGeom>
            <a:noFill/>
          </p:spPr>
          <p:txBody>
            <a:bodyPr vert="horz" wrap="square" lIns="0" tIns="0" rIns="0" bIns="0"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敷地</a:t>
              </a:r>
            </a:p>
          </p:txBody>
        </p:sp>
        <p:sp>
          <p:nvSpPr>
            <p:cNvPr id="64" name="テキスト ボックス 63">
              <a:extLst>
                <a:ext uri="{FF2B5EF4-FFF2-40B4-BE49-F238E27FC236}">
                  <a16:creationId xmlns:a16="http://schemas.microsoft.com/office/drawing/2014/main" id="{5A17551B-EAF3-D1C3-2BA7-E7E3F5FA865F}"/>
                </a:ext>
              </a:extLst>
            </p:cNvPr>
            <p:cNvSpPr txBox="1"/>
            <p:nvPr/>
          </p:nvSpPr>
          <p:spPr>
            <a:xfrm>
              <a:off x="10453868" y="6442741"/>
              <a:ext cx="502018" cy="215444"/>
            </a:xfrm>
            <a:prstGeom prst="rect">
              <a:avLst/>
            </a:prstGeom>
            <a:noFill/>
          </p:spPr>
          <p:txBody>
            <a:bodyPr vert="horz" wrap="square" lIns="0" tIns="0" rIns="0" bIns="0"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敷地</a:t>
              </a:r>
            </a:p>
          </p:txBody>
        </p:sp>
        <p:sp>
          <p:nvSpPr>
            <p:cNvPr id="65" name="正方形/長方形 64">
              <a:extLst>
                <a:ext uri="{FF2B5EF4-FFF2-40B4-BE49-F238E27FC236}">
                  <a16:creationId xmlns:a16="http://schemas.microsoft.com/office/drawing/2014/main" id="{53DAA028-7769-B290-CF46-219C820174FE}"/>
                </a:ext>
              </a:extLst>
            </p:cNvPr>
            <p:cNvSpPr/>
            <p:nvPr/>
          </p:nvSpPr>
          <p:spPr>
            <a:xfrm>
              <a:off x="7723782" y="4087654"/>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2703991E-58C1-47D4-70BF-C52B198390B7}"/>
                </a:ext>
              </a:extLst>
            </p:cNvPr>
            <p:cNvSpPr/>
            <p:nvPr/>
          </p:nvSpPr>
          <p:spPr>
            <a:xfrm>
              <a:off x="7723782" y="3593005"/>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2F8E7986-3C95-128D-D364-A2E7A1FD0E2C}"/>
                </a:ext>
              </a:extLst>
            </p:cNvPr>
            <p:cNvSpPr/>
            <p:nvPr/>
          </p:nvSpPr>
          <p:spPr>
            <a:xfrm>
              <a:off x="7716040" y="3066565"/>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BA1E80D7-6926-55A2-F2E3-739DC9C2E7FD}"/>
                </a:ext>
              </a:extLst>
            </p:cNvPr>
            <p:cNvSpPr/>
            <p:nvPr/>
          </p:nvSpPr>
          <p:spPr>
            <a:xfrm>
              <a:off x="7716040" y="2535417"/>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1D60604D-7820-FFD8-2A1E-7EE33BD41415}"/>
                </a:ext>
              </a:extLst>
            </p:cNvPr>
            <p:cNvSpPr/>
            <p:nvPr/>
          </p:nvSpPr>
          <p:spPr>
            <a:xfrm>
              <a:off x="7714690" y="2012018"/>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BD6C5F94-7335-8524-19E7-601A71AB1677}"/>
                </a:ext>
              </a:extLst>
            </p:cNvPr>
            <p:cNvSpPr/>
            <p:nvPr/>
          </p:nvSpPr>
          <p:spPr>
            <a:xfrm>
              <a:off x="7705890" y="1511843"/>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DD81C0FE-F5D6-D01F-C8A1-FDE2DC23BFFF}"/>
                </a:ext>
              </a:extLst>
            </p:cNvPr>
            <p:cNvSpPr/>
            <p:nvPr/>
          </p:nvSpPr>
          <p:spPr>
            <a:xfrm>
              <a:off x="10626171" y="4093484"/>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a:extLst>
                <a:ext uri="{FF2B5EF4-FFF2-40B4-BE49-F238E27FC236}">
                  <a16:creationId xmlns:a16="http://schemas.microsoft.com/office/drawing/2014/main" id="{9A0E1FB5-DC39-A452-1143-B91287D8ACA5}"/>
                </a:ext>
              </a:extLst>
            </p:cNvPr>
            <p:cNvSpPr/>
            <p:nvPr/>
          </p:nvSpPr>
          <p:spPr>
            <a:xfrm>
              <a:off x="10617370" y="3570085"/>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29B0D134-FC4E-706D-0743-FB0C59A3827F}"/>
                </a:ext>
              </a:extLst>
            </p:cNvPr>
            <p:cNvSpPr/>
            <p:nvPr/>
          </p:nvSpPr>
          <p:spPr>
            <a:xfrm>
              <a:off x="10627521" y="3043215"/>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45F9DE9D-24C7-60B7-8284-407E74CE8D7A}"/>
                </a:ext>
              </a:extLst>
            </p:cNvPr>
            <p:cNvSpPr/>
            <p:nvPr/>
          </p:nvSpPr>
          <p:spPr>
            <a:xfrm>
              <a:off x="10627521" y="2512067"/>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B5256833-9BAF-BD26-9DBC-7A16CEDC1878}"/>
                </a:ext>
              </a:extLst>
            </p:cNvPr>
            <p:cNvSpPr/>
            <p:nvPr/>
          </p:nvSpPr>
          <p:spPr>
            <a:xfrm>
              <a:off x="10626171" y="1988668"/>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8EF46E4D-2A93-F0CC-9312-C490CE4A6E9A}"/>
                </a:ext>
              </a:extLst>
            </p:cNvPr>
            <p:cNvSpPr/>
            <p:nvPr/>
          </p:nvSpPr>
          <p:spPr>
            <a:xfrm>
              <a:off x="10617371" y="1488493"/>
              <a:ext cx="619105" cy="263744"/>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02C6AF77-4BAC-B23A-056A-FD73398F2C03}"/>
                </a:ext>
              </a:extLst>
            </p:cNvPr>
            <p:cNvSpPr/>
            <p:nvPr/>
          </p:nvSpPr>
          <p:spPr>
            <a:xfrm>
              <a:off x="11142546" y="1140519"/>
              <a:ext cx="286859" cy="3487087"/>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9" name="直線コネクタ 78">
              <a:extLst>
                <a:ext uri="{FF2B5EF4-FFF2-40B4-BE49-F238E27FC236}">
                  <a16:creationId xmlns:a16="http://schemas.microsoft.com/office/drawing/2014/main" id="{88865AA6-1F57-B624-B680-CE0054A48CB2}"/>
                </a:ext>
              </a:extLst>
            </p:cNvPr>
            <p:cNvCxnSpPr>
              <a:cxnSpLocks/>
            </p:cNvCxnSpPr>
            <p:nvPr/>
          </p:nvCxnSpPr>
          <p:spPr>
            <a:xfrm flipH="1" flipV="1">
              <a:off x="9945464" y="1254070"/>
              <a:ext cx="165600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0" name="テキスト ボックス 79">
              <a:extLst>
                <a:ext uri="{FF2B5EF4-FFF2-40B4-BE49-F238E27FC236}">
                  <a16:creationId xmlns:a16="http://schemas.microsoft.com/office/drawing/2014/main" id="{3A462CDA-49C1-BB1E-2CEF-3CE6948A3E4D}"/>
                </a:ext>
              </a:extLst>
            </p:cNvPr>
            <p:cNvSpPr txBox="1"/>
            <p:nvPr/>
          </p:nvSpPr>
          <p:spPr>
            <a:xfrm flipH="1">
              <a:off x="9991024" y="2800423"/>
              <a:ext cx="507908" cy="184666"/>
            </a:xfrm>
            <a:prstGeom prst="rect">
              <a:avLst/>
            </a:prstGeom>
            <a:noFill/>
          </p:spPr>
          <p:txBody>
            <a:bodyPr vert="horz" wrap="square" lIns="0" tIns="0" rIns="0" bIns="0" rtlCol="0">
              <a:spAutoFit/>
            </a:bodyPr>
            <a:lstStyle/>
            <a:p>
              <a:r>
                <a:rPr lang="ja-JP" altLang="en-US" sz="1200" b="1" dirty="0">
                  <a:latin typeface="BIZ UDPゴシック" panose="020B0400000000000000" pitchFamily="50" charset="-128"/>
                  <a:ea typeface="BIZ UDPゴシック" panose="020B0400000000000000" pitchFamily="50" charset="-128"/>
                </a:rPr>
                <a:t>２</a:t>
              </a:r>
              <a:r>
                <a:rPr kumimoji="1" lang="en-US" altLang="ja-JP" sz="1200" b="1" dirty="0">
                  <a:latin typeface="BIZ UDPゴシック" panose="020B0400000000000000" pitchFamily="50" charset="-128"/>
                  <a:ea typeface="BIZ UDPゴシック" panose="020B0400000000000000" pitchFamily="50" charset="-128"/>
                </a:rPr>
                <a:t>.0m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1" name="テキスト ボックス 80">
              <a:extLst>
                <a:ext uri="{FF2B5EF4-FFF2-40B4-BE49-F238E27FC236}">
                  <a16:creationId xmlns:a16="http://schemas.microsoft.com/office/drawing/2014/main" id="{D0AA036A-C50C-8D17-8F09-67AF2778E847}"/>
                </a:ext>
              </a:extLst>
            </p:cNvPr>
            <p:cNvSpPr txBox="1"/>
            <p:nvPr/>
          </p:nvSpPr>
          <p:spPr>
            <a:xfrm flipH="1">
              <a:off x="9019153" y="4532189"/>
              <a:ext cx="446228" cy="184666"/>
            </a:xfrm>
            <a:prstGeom prst="rect">
              <a:avLst/>
            </a:prstGeom>
            <a:noFill/>
          </p:spPr>
          <p:txBody>
            <a:bodyPr vert="horz" wrap="square" lIns="0" tIns="0" rIns="0" bIns="0" rtlCol="0">
              <a:spAutoFit/>
            </a:bodyPr>
            <a:lstStyle/>
            <a:p>
              <a:r>
                <a:rPr lang="en-US" altLang="ja-JP" sz="1200" b="1" dirty="0">
                  <a:latin typeface="BIZ UDPゴシック" panose="020B0400000000000000" pitchFamily="50" charset="-128"/>
                  <a:ea typeface="BIZ UDPゴシック" panose="020B0400000000000000" pitchFamily="50" charset="-128"/>
                </a:rPr>
                <a:t>10</a:t>
              </a:r>
              <a:r>
                <a:rPr kumimoji="1" lang="en-US" altLang="ja-JP" sz="1200" b="1" dirty="0">
                  <a:latin typeface="BIZ UDPゴシック" panose="020B0400000000000000" pitchFamily="50" charset="-128"/>
                  <a:ea typeface="BIZ UDPゴシック" panose="020B0400000000000000" pitchFamily="50" charset="-128"/>
                </a:rPr>
                <a:t>m</a:t>
              </a:r>
              <a:endParaRPr kumimoji="1" lang="ja-JP" altLang="en-US" sz="1200" b="1" dirty="0">
                <a:latin typeface="BIZ UDPゴシック" panose="020B0400000000000000" pitchFamily="50" charset="-128"/>
                <a:ea typeface="BIZ UDPゴシック" panose="020B0400000000000000" pitchFamily="50" charset="-128"/>
              </a:endParaRPr>
            </a:p>
          </p:txBody>
        </p:sp>
        <p:cxnSp>
          <p:nvCxnSpPr>
            <p:cNvPr id="82" name="直線矢印コネクタ 81">
              <a:extLst>
                <a:ext uri="{FF2B5EF4-FFF2-40B4-BE49-F238E27FC236}">
                  <a16:creationId xmlns:a16="http://schemas.microsoft.com/office/drawing/2014/main" id="{6C29E51A-FA40-AFD6-9556-DFA3D183A369}"/>
                </a:ext>
              </a:extLst>
            </p:cNvPr>
            <p:cNvCxnSpPr>
              <a:cxnSpLocks/>
            </p:cNvCxnSpPr>
            <p:nvPr/>
          </p:nvCxnSpPr>
          <p:spPr>
            <a:xfrm flipH="1" flipV="1">
              <a:off x="8062188" y="1278389"/>
              <a:ext cx="0" cy="504000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10F67846-5D8D-6BE0-57B0-B673B2D48DFA}"/>
                </a:ext>
              </a:extLst>
            </p:cNvPr>
            <p:cNvSpPr txBox="1"/>
            <p:nvPr/>
          </p:nvSpPr>
          <p:spPr>
            <a:xfrm>
              <a:off x="8699309" y="5257014"/>
              <a:ext cx="510351"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0.5m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4" name="テキスト ボックス 83">
              <a:extLst>
                <a:ext uri="{FF2B5EF4-FFF2-40B4-BE49-F238E27FC236}">
                  <a16:creationId xmlns:a16="http://schemas.microsoft.com/office/drawing/2014/main" id="{CF41E21A-2BD9-7C22-2060-4CA6F38D24BA}"/>
                </a:ext>
              </a:extLst>
            </p:cNvPr>
            <p:cNvSpPr txBox="1"/>
            <p:nvPr/>
          </p:nvSpPr>
          <p:spPr>
            <a:xfrm flipH="1">
              <a:off x="8466518" y="6301182"/>
              <a:ext cx="918619"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0.5</a:t>
              </a:r>
              <a:r>
                <a:rPr kumimoji="1" lang="ja-JP" altLang="en-US" sz="1200" b="1" dirty="0">
                  <a:latin typeface="BIZ UDPゴシック" panose="020B0400000000000000" pitchFamily="50" charset="-128"/>
                  <a:ea typeface="BIZ UDPゴシック" panose="020B0400000000000000" pitchFamily="50" charset="-128"/>
                </a:rPr>
                <a:t>～</a:t>
              </a:r>
              <a:r>
                <a:rPr kumimoji="1" lang="en-US" altLang="ja-JP" sz="1200" b="1" dirty="0">
                  <a:latin typeface="BIZ UDPゴシック" panose="020B0400000000000000" pitchFamily="50" charset="-128"/>
                  <a:ea typeface="BIZ UDPゴシック" panose="020B0400000000000000" pitchFamily="50" charset="-128"/>
                </a:rPr>
                <a:t>1.0m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7" name="テキスト ボックス 86">
              <a:extLst>
                <a:ext uri="{FF2B5EF4-FFF2-40B4-BE49-F238E27FC236}">
                  <a16:creationId xmlns:a16="http://schemas.microsoft.com/office/drawing/2014/main" id="{D76B15A4-F04D-9E4D-1C25-430ACE76806E}"/>
                </a:ext>
              </a:extLst>
            </p:cNvPr>
            <p:cNvSpPr txBox="1"/>
            <p:nvPr/>
          </p:nvSpPr>
          <p:spPr>
            <a:xfrm flipH="1">
              <a:off x="9716910" y="5792355"/>
              <a:ext cx="947509"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0.5</a:t>
              </a:r>
              <a:r>
                <a:rPr kumimoji="1" lang="ja-JP" altLang="en-US" sz="1200" b="1" dirty="0">
                  <a:latin typeface="BIZ UDPゴシック" panose="020B0400000000000000" pitchFamily="50" charset="-128"/>
                  <a:ea typeface="BIZ UDPゴシック" panose="020B0400000000000000" pitchFamily="50" charset="-128"/>
                </a:rPr>
                <a:t>～</a:t>
              </a:r>
              <a:r>
                <a:rPr kumimoji="1" lang="en-US" altLang="ja-JP" sz="1200" b="1" dirty="0">
                  <a:latin typeface="BIZ UDPゴシック" panose="020B0400000000000000" pitchFamily="50" charset="-128"/>
                  <a:ea typeface="BIZ UDPゴシック" panose="020B0400000000000000" pitchFamily="50" charset="-128"/>
                </a:rPr>
                <a:t>1.0m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8" name="テキスト ボックス 87">
              <a:extLst>
                <a:ext uri="{FF2B5EF4-FFF2-40B4-BE49-F238E27FC236}">
                  <a16:creationId xmlns:a16="http://schemas.microsoft.com/office/drawing/2014/main" id="{640EFD97-A599-C1B7-BCA1-FF9FDB353785}"/>
                </a:ext>
              </a:extLst>
            </p:cNvPr>
            <p:cNvSpPr txBox="1"/>
            <p:nvPr/>
          </p:nvSpPr>
          <p:spPr>
            <a:xfrm>
              <a:off x="9945464" y="5266402"/>
              <a:ext cx="510351"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0.5m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89" name="正方形/長方形 88">
              <a:extLst>
                <a:ext uri="{FF2B5EF4-FFF2-40B4-BE49-F238E27FC236}">
                  <a16:creationId xmlns:a16="http://schemas.microsoft.com/office/drawing/2014/main" id="{CFB206AF-46ED-1D1D-C9F1-5902638D6F1D}"/>
                </a:ext>
              </a:extLst>
            </p:cNvPr>
            <p:cNvSpPr/>
            <p:nvPr/>
          </p:nvSpPr>
          <p:spPr>
            <a:xfrm>
              <a:off x="7484815" y="1155680"/>
              <a:ext cx="297110" cy="3487088"/>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 name="直線コネクタ 70">
              <a:extLst>
                <a:ext uri="{FF2B5EF4-FFF2-40B4-BE49-F238E27FC236}">
                  <a16:creationId xmlns:a16="http://schemas.microsoft.com/office/drawing/2014/main" id="{585AD8B0-F584-232C-F06D-A007F8033EC3}"/>
                </a:ext>
              </a:extLst>
            </p:cNvPr>
            <p:cNvCxnSpPr>
              <a:cxnSpLocks/>
            </p:cNvCxnSpPr>
            <p:nvPr/>
          </p:nvCxnSpPr>
          <p:spPr>
            <a:xfrm flipH="1" flipV="1">
              <a:off x="7320097" y="1256847"/>
              <a:ext cx="165600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0899EBF5-4A71-BAA6-1889-90E22BF1095F}"/>
                </a:ext>
              </a:extLst>
            </p:cNvPr>
            <p:cNvSpPr txBox="1"/>
            <p:nvPr/>
          </p:nvSpPr>
          <p:spPr>
            <a:xfrm flipH="1">
              <a:off x="7644841" y="1331837"/>
              <a:ext cx="446228" cy="184666"/>
            </a:xfrm>
            <a:prstGeom prst="rect">
              <a:avLst/>
            </a:prstGeom>
            <a:noFill/>
          </p:spPr>
          <p:txBody>
            <a:bodyPr vert="horz" wrap="square" lIns="0" tIns="0" rIns="0" bIns="0" rtlCol="0">
              <a:spAutoFit/>
            </a:bodyPr>
            <a:lstStyle/>
            <a:p>
              <a:r>
                <a:rPr lang="ja-JP" altLang="en-US" sz="1200" b="1" dirty="0">
                  <a:latin typeface="BIZ UDPゴシック" panose="020B0400000000000000" pitchFamily="50" charset="-128"/>
                  <a:ea typeface="BIZ UDPゴシック" panose="020B0400000000000000" pitchFamily="50" charset="-128"/>
                </a:rPr>
                <a:t>２８</a:t>
              </a:r>
              <a:r>
                <a:rPr kumimoji="1" lang="en-US" altLang="ja-JP" sz="1200" b="1" dirty="0">
                  <a:latin typeface="BIZ UDPゴシック" panose="020B0400000000000000" pitchFamily="50" charset="-128"/>
                  <a:ea typeface="BIZ UDPゴシック" panose="020B0400000000000000" pitchFamily="50" charset="-128"/>
                </a:rPr>
                <a:t>m</a:t>
              </a:r>
              <a:endParaRPr kumimoji="1" lang="ja-JP" altLang="en-US" sz="1200" b="1" dirty="0">
                <a:latin typeface="BIZ UDPゴシック" panose="020B0400000000000000" pitchFamily="50" charset="-128"/>
                <a:ea typeface="BIZ UDPゴシック" panose="020B0400000000000000" pitchFamily="50" charset="-128"/>
              </a:endParaRPr>
            </a:p>
          </p:txBody>
        </p:sp>
        <p:cxnSp>
          <p:nvCxnSpPr>
            <p:cNvPr id="90" name="直線矢印コネクタ 89">
              <a:extLst>
                <a:ext uri="{FF2B5EF4-FFF2-40B4-BE49-F238E27FC236}">
                  <a16:creationId xmlns:a16="http://schemas.microsoft.com/office/drawing/2014/main" id="{2DEC7244-4163-E99B-B5A3-6ED415A5DA72}"/>
                </a:ext>
              </a:extLst>
            </p:cNvPr>
            <p:cNvCxnSpPr>
              <a:cxnSpLocks/>
            </p:cNvCxnSpPr>
            <p:nvPr/>
          </p:nvCxnSpPr>
          <p:spPr>
            <a:xfrm flipH="1" flipV="1">
              <a:off x="10940382" y="1278389"/>
              <a:ext cx="0" cy="504000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91" name="テキスト ボックス 90">
              <a:extLst>
                <a:ext uri="{FF2B5EF4-FFF2-40B4-BE49-F238E27FC236}">
                  <a16:creationId xmlns:a16="http://schemas.microsoft.com/office/drawing/2014/main" id="{3A5374B6-ED97-D757-1851-81658D00F345}"/>
                </a:ext>
              </a:extLst>
            </p:cNvPr>
            <p:cNvSpPr txBox="1"/>
            <p:nvPr/>
          </p:nvSpPr>
          <p:spPr>
            <a:xfrm flipH="1">
              <a:off x="10523035" y="1331837"/>
              <a:ext cx="446228" cy="184666"/>
            </a:xfrm>
            <a:prstGeom prst="rect">
              <a:avLst/>
            </a:prstGeom>
            <a:noFill/>
          </p:spPr>
          <p:txBody>
            <a:bodyPr vert="horz" wrap="square" lIns="0" tIns="0" rIns="0" bIns="0" rtlCol="0">
              <a:spAutoFit/>
            </a:bodyPr>
            <a:lstStyle/>
            <a:p>
              <a:r>
                <a:rPr lang="ja-JP" altLang="en-US" sz="1200" b="1" dirty="0">
                  <a:latin typeface="BIZ UDPゴシック" panose="020B0400000000000000" pitchFamily="50" charset="-128"/>
                  <a:ea typeface="BIZ UDPゴシック" panose="020B0400000000000000" pitchFamily="50" charset="-128"/>
                </a:rPr>
                <a:t>２８</a:t>
              </a:r>
              <a:r>
                <a:rPr kumimoji="1" lang="en-US" altLang="ja-JP" sz="1200" b="1" dirty="0">
                  <a:latin typeface="BIZ UDPゴシック" panose="020B0400000000000000" pitchFamily="50" charset="-128"/>
                  <a:ea typeface="BIZ UDPゴシック" panose="020B0400000000000000" pitchFamily="50" charset="-128"/>
                </a:rPr>
                <a:t>m</a:t>
              </a:r>
              <a:endParaRPr kumimoji="1" lang="ja-JP" altLang="en-US" sz="1200" b="1" dirty="0">
                <a:latin typeface="BIZ UDPゴシック" panose="020B0400000000000000" pitchFamily="50" charset="-128"/>
                <a:ea typeface="BIZ UDPゴシック" panose="020B0400000000000000" pitchFamily="50" charset="-128"/>
              </a:endParaRPr>
            </a:p>
          </p:txBody>
        </p:sp>
      </p:grpSp>
      <p:grpSp>
        <p:nvGrpSpPr>
          <p:cNvPr id="92" name="グループ化 91">
            <a:extLst>
              <a:ext uri="{FF2B5EF4-FFF2-40B4-BE49-F238E27FC236}">
                <a16:creationId xmlns:a16="http://schemas.microsoft.com/office/drawing/2014/main" id="{06ED69F8-DB6E-41AF-3AFA-4F596A85A4C9}"/>
              </a:ext>
            </a:extLst>
          </p:cNvPr>
          <p:cNvGrpSpPr/>
          <p:nvPr/>
        </p:nvGrpSpPr>
        <p:grpSpPr>
          <a:xfrm>
            <a:off x="1090860" y="1249878"/>
            <a:ext cx="4216984" cy="5352873"/>
            <a:chOff x="203029" y="1379212"/>
            <a:chExt cx="4216984" cy="5352873"/>
          </a:xfrm>
        </p:grpSpPr>
        <p:grpSp>
          <p:nvGrpSpPr>
            <p:cNvPr id="93" name="グループ化 92">
              <a:extLst>
                <a:ext uri="{FF2B5EF4-FFF2-40B4-BE49-F238E27FC236}">
                  <a16:creationId xmlns:a16="http://schemas.microsoft.com/office/drawing/2014/main" id="{AA18587A-2994-764A-433C-F03D5E5823DF}"/>
                </a:ext>
              </a:extLst>
            </p:cNvPr>
            <p:cNvGrpSpPr/>
            <p:nvPr/>
          </p:nvGrpSpPr>
          <p:grpSpPr>
            <a:xfrm>
              <a:off x="203029" y="1620365"/>
              <a:ext cx="4216984" cy="5111720"/>
              <a:chOff x="7089832" y="1220044"/>
              <a:chExt cx="4216984" cy="5111720"/>
            </a:xfrm>
          </p:grpSpPr>
          <p:pic>
            <p:nvPicPr>
              <p:cNvPr id="96" name="図 95" descr="黒いシャツを着ている&#10;&#10;AI 生成コンテンツは誤りを含む可能性があります。">
                <a:extLst>
                  <a:ext uri="{FF2B5EF4-FFF2-40B4-BE49-F238E27FC236}">
                    <a16:creationId xmlns:a16="http://schemas.microsoft.com/office/drawing/2014/main" id="{7266DF42-13E3-966D-1596-6420E94BF022}"/>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9298356" y="4737039"/>
                <a:ext cx="190397" cy="648000"/>
              </a:xfrm>
              <a:prstGeom prst="rect">
                <a:avLst/>
              </a:prstGeom>
            </p:spPr>
          </p:pic>
          <p:sp>
            <p:nvSpPr>
              <p:cNvPr id="97" name="フリーフォーム: 図形 96">
                <a:extLst>
                  <a:ext uri="{FF2B5EF4-FFF2-40B4-BE49-F238E27FC236}">
                    <a16:creationId xmlns:a16="http://schemas.microsoft.com/office/drawing/2014/main" id="{06CFD583-879F-F566-6176-97D9BA70E39A}"/>
                  </a:ext>
                </a:extLst>
              </p:cNvPr>
              <p:cNvSpPr/>
              <p:nvPr/>
            </p:nvSpPr>
            <p:spPr>
              <a:xfrm>
                <a:off x="7100155" y="1785772"/>
                <a:ext cx="2151259" cy="3645287"/>
              </a:xfrm>
              <a:custGeom>
                <a:avLst/>
                <a:gdLst>
                  <a:gd name="csX0" fmla="*/ 0 w 1502229"/>
                  <a:gd name="csY0" fmla="*/ 13063 h 2586445"/>
                  <a:gd name="csX1" fmla="*/ 1476103 w 1502229"/>
                  <a:gd name="csY1" fmla="*/ 0 h 2586445"/>
                  <a:gd name="csX2" fmla="*/ 1502229 w 1502229"/>
                  <a:gd name="csY2" fmla="*/ 1724297 h 2586445"/>
                  <a:gd name="csX3" fmla="*/ 979715 w 1502229"/>
                  <a:gd name="csY3" fmla="*/ 1724297 h 2586445"/>
                  <a:gd name="csX4" fmla="*/ 1005840 w 1502229"/>
                  <a:gd name="csY4" fmla="*/ 2586445 h 2586445"/>
                  <a:gd name="csX0" fmla="*/ 0 w 1502229"/>
                  <a:gd name="csY0" fmla="*/ 13063 h 2646679"/>
                  <a:gd name="csX1" fmla="*/ 1476103 w 1502229"/>
                  <a:gd name="csY1" fmla="*/ 0 h 2646679"/>
                  <a:gd name="csX2" fmla="*/ 1502229 w 1502229"/>
                  <a:gd name="csY2" fmla="*/ 1724297 h 2646679"/>
                  <a:gd name="csX3" fmla="*/ 979715 w 1502229"/>
                  <a:gd name="csY3" fmla="*/ 1724297 h 2646679"/>
                  <a:gd name="csX4" fmla="*/ 1005840 w 1502229"/>
                  <a:gd name="csY4" fmla="*/ 2586445 h 2646679"/>
                  <a:gd name="csX5" fmla="*/ 966652 w 1502229"/>
                  <a:gd name="csY5" fmla="*/ 2573383 h 2646679"/>
                  <a:gd name="csX0" fmla="*/ 65314 w 1567543"/>
                  <a:gd name="csY0" fmla="*/ 13063 h 2653584"/>
                  <a:gd name="csX1" fmla="*/ 1541417 w 1567543"/>
                  <a:gd name="csY1" fmla="*/ 0 h 2653584"/>
                  <a:gd name="csX2" fmla="*/ 1567543 w 1567543"/>
                  <a:gd name="csY2" fmla="*/ 1724297 h 2653584"/>
                  <a:gd name="csX3" fmla="*/ 1045029 w 1567543"/>
                  <a:gd name="csY3" fmla="*/ 1724297 h 2653584"/>
                  <a:gd name="csX4" fmla="*/ 1071154 w 1567543"/>
                  <a:gd name="csY4" fmla="*/ 2586445 h 2653584"/>
                  <a:gd name="csX5" fmla="*/ 0 w 1567543"/>
                  <a:gd name="csY5" fmla="*/ 2599509 h 2653584"/>
                  <a:gd name="csX0" fmla="*/ 65314 w 1567543"/>
                  <a:gd name="csY0" fmla="*/ 13063 h 2608024"/>
                  <a:gd name="csX1" fmla="*/ 1541417 w 1567543"/>
                  <a:gd name="csY1" fmla="*/ 0 h 2608024"/>
                  <a:gd name="csX2" fmla="*/ 1567543 w 1567543"/>
                  <a:gd name="csY2" fmla="*/ 1724297 h 2608024"/>
                  <a:gd name="csX3" fmla="*/ 1045029 w 1567543"/>
                  <a:gd name="csY3" fmla="*/ 1724297 h 2608024"/>
                  <a:gd name="csX4" fmla="*/ 1071154 w 1567543"/>
                  <a:gd name="csY4" fmla="*/ 2586445 h 2608024"/>
                  <a:gd name="csX5" fmla="*/ 0 w 1567543"/>
                  <a:gd name="csY5" fmla="*/ 2599509 h 2608024"/>
                  <a:gd name="csX0" fmla="*/ 0 w 1502229"/>
                  <a:gd name="csY0" fmla="*/ 13063 h 2608024"/>
                  <a:gd name="csX1" fmla="*/ 1476103 w 1502229"/>
                  <a:gd name="csY1" fmla="*/ 0 h 2608024"/>
                  <a:gd name="csX2" fmla="*/ 1502229 w 1502229"/>
                  <a:gd name="csY2" fmla="*/ 1724297 h 2608024"/>
                  <a:gd name="csX3" fmla="*/ 979715 w 1502229"/>
                  <a:gd name="csY3" fmla="*/ 1724297 h 2608024"/>
                  <a:gd name="csX4" fmla="*/ 1005840 w 1502229"/>
                  <a:gd name="csY4" fmla="*/ 2586445 h 2608024"/>
                  <a:gd name="csX5" fmla="*/ 300446 w 1502229"/>
                  <a:gd name="csY5" fmla="*/ 2599509 h 2608024"/>
                  <a:gd name="csX0" fmla="*/ 26125 w 1528354"/>
                  <a:gd name="csY0" fmla="*/ 13063 h 2615265"/>
                  <a:gd name="csX1" fmla="*/ 1502228 w 1528354"/>
                  <a:gd name="csY1" fmla="*/ 0 h 2615265"/>
                  <a:gd name="csX2" fmla="*/ 1528354 w 1528354"/>
                  <a:gd name="csY2" fmla="*/ 1724297 h 2615265"/>
                  <a:gd name="csX3" fmla="*/ 1005840 w 1528354"/>
                  <a:gd name="csY3" fmla="*/ 1724297 h 2615265"/>
                  <a:gd name="csX4" fmla="*/ 1031965 w 1528354"/>
                  <a:gd name="csY4" fmla="*/ 2586445 h 2615265"/>
                  <a:gd name="csX5" fmla="*/ 0 w 1528354"/>
                  <a:gd name="csY5" fmla="*/ 2612572 h 2615265"/>
                  <a:gd name="csX0" fmla="*/ 26125 w 1528354"/>
                  <a:gd name="csY0" fmla="*/ 13063 h 2626403"/>
                  <a:gd name="csX1" fmla="*/ 1502228 w 1528354"/>
                  <a:gd name="csY1" fmla="*/ 0 h 2626403"/>
                  <a:gd name="csX2" fmla="*/ 1528354 w 1528354"/>
                  <a:gd name="csY2" fmla="*/ 1724297 h 2626403"/>
                  <a:gd name="csX3" fmla="*/ 1005840 w 1528354"/>
                  <a:gd name="csY3" fmla="*/ 1724297 h 2626403"/>
                  <a:gd name="csX4" fmla="*/ 1021207 w 1528354"/>
                  <a:gd name="csY4" fmla="*/ 2607961 h 2626403"/>
                  <a:gd name="csX5" fmla="*/ 0 w 1528354"/>
                  <a:gd name="csY5" fmla="*/ 2612572 h 2626403"/>
                  <a:gd name="csX0" fmla="*/ 26125 w 1528354"/>
                  <a:gd name="csY0" fmla="*/ 13063 h 2617160"/>
                  <a:gd name="csX1" fmla="*/ 1502228 w 1528354"/>
                  <a:gd name="csY1" fmla="*/ 0 h 2617160"/>
                  <a:gd name="csX2" fmla="*/ 1528354 w 1528354"/>
                  <a:gd name="csY2" fmla="*/ 1724297 h 2617160"/>
                  <a:gd name="csX3" fmla="*/ 1005840 w 1528354"/>
                  <a:gd name="csY3" fmla="*/ 1724297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027355 w 1528354"/>
                  <a:gd name="csY3" fmla="*/ 1724297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011219 w 1528354"/>
                  <a:gd name="csY3" fmla="*/ 1729675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317043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284770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285539 w 1528354"/>
                  <a:gd name="csY3" fmla="*/ 1729677 h 2617160"/>
                  <a:gd name="csX4" fmla="*/ 1284770 w 1528354"/>
                  <a:gd name="csY4" fmla="*/ 2607961 h 2617160"/>
                  <a:gd name="csX5" fmla="*/ 0 w 1528354"/>
                  <a:gd name="csY5" fmla="*/ 2612572 h 2617160"/>
                  <a:gd name="csX0" fmla="*/ 26125 w 1529122"/>
                  <a:gd name="csY0" fmla="*/ 940938 h 3545035"/>
                  <a:gd name="csX1" fmla="*/ 1529122 w 1529122"/>
                  <a:gd name="csY1" fmla="*/ 0 h 3545035"/>
                  <a:gd name="csX2" fmla="*/ 1528354 w 1529122"/>
                  <a:gd name="csY2" fmla="*/ 2652172 h 3545035"/>
                  <a:gd name="csX3" fmla="*/ 1285539 w 1529122"/>
                  <a:gd name="csY3" fmla="*/ 2657552 h 3545035"/>
                  <a:gd name="csX4" fmla="*/ 1284770 w 1529122"/>
                  <a:gd name="csY4" fmla="*/ 3535836 h 3545035"/>
                  <a:gd name="csX5" fmla="*/ 0 w 1529122"/>
                  <a:gd name="csY5" fmla="*/ 3540447 h 3545035"/>
                  <a:gd name="csX0" fmla="*/ 53019 w 1529122"/>
                  <a:gd name="csY0" fmla="*/ 13063 h 3545035"/>
                  <a:gd name="csX1" fmla="*/ 1529122 w 1529122"/>
                  <a:gd name="csY1" fmla="*/ 0 h 3545035"/>
                  <a:gd name="csX2" fmla="*/ 1528354 w 1529122"/>
                  <a:gd name="csY2" fmla="*/ 2652172 h 3545035"/>
                  <a:gd name="csX3" fmla="*/ 1285539 w 1529122"/>
                  <a:gd name="csY3" fmla="*/ 2657552 h 3545035"/>
                  <a:gd name="csX4" fmla="*/ 1284770 w 1529122"/>
                  <a:gd name="csY4" fmla="*/ 3535836 h 3545035"/>
                  <a:gd name="csX5" fmla="*/ 0 w 1529122"/>
                  <a:gd name="csY5" fmla="*/ 3540447 h 3545035"/>
                  <a:gd name="csX0" fmla="*/ 53019 w 1529122"/>
                  <a:gd name="csY0" fmla="*/ 0 h 3531972"/>
                  <a:gd name="csX1" fmla="*/ 1529122 w 1529122"/>
                  <a:gd name="csY1" fmla="*/ 2753 h 3531972"/>
                  <a:gd name="csX2" fmla="*/ 1528354 w 1529122"/>
                  <a:gd name="csY2" fmla="*/ 2639109 h 3531972"/>
                  <a:gd name="csX3" fmla="*/ 1285539 w 1529122"/>
                  <a:gd name="csY3" fmla="*/ 2644489 h 3531972"/>
                  <a:gd name="csX4" fmla="*/ 1284770 w 1529122"/>
                  <a:gd name="csY4" fmla="*/ 3522773 h 3531972"/>
                  <a:gd name="csX5" fmla="*/ 0 w 1529122"/>
                  <a:gd name="csY5" fmla="*/ 3527384 h 3531972"/>
                  <a:gd name="csX0" fmla="*/ 53019 w 1529122"/>
                  <a:gd name="csY0" fmla="*/ 13064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53019 w 1529122"/>
                  <a:gd name="csY0" fmla="*/ 0 h 3537243"/>
                  <a:gd name="csX1" fmla="*/ 1529122 w 1529122"/>
                  <a:gd name="csY1" fmla="*/ 8024 h 3537243"/>
                  <a:gd name="csX2" fmla="*/ 1528354 w 1529122"/>
                  <a:gd name="csY2" fmla="*/ 2644380 h 3537243"/>
                  <a:gd name="csX3" fmla="*/ 1285539 w 1529122"/>
                  <a:gd name="csY3" fmla="*/ 2649760 h 3537243"/>
                  <a:gd name="csX4" fmla="*/ 1284770 w 1529122"/>
                  <a:gd name="csY4" fmla="*/ 3528044 h 3537243"/>
                  <a:gd name="csX5" fmla="*/ 0 w 1529122"/>
                  <a:gd name="csY5" fmla="*/ 3532655 h 3537243"/>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31265"/>
                  <a:gd name="csY0" fmla="*/ 2520 h 3529219"/>
                  <a:gd name="csX1" fmla="*/ 1529122 w 1531265"/>
                  <a:gd name="csY1" fmla="*/ 0 h 3529219"/>
                  <a:gd name="csX2" fmla="*/ 1528354 w 1531265"/>
                  <a:gd name="csY2" fmla="*/ 2636356 h 3529219"/>
                  <a:gd name="csX3" fmla="*/ 1285539 w 1531265"/>
                  <a:gd name="csY3" fmla="*/ 2641736 h 3529219"/>
                  <a:gd name="csX4" fmla="*/ 1284770 w 1531265"/>
                  <a:gd name="csY4" fmla="*/ 3520020 h 3529219"/>
                  <a:gd name="csX5" fmla="*/ 0 w 1531265"/>
                  <a:gd name="csY5" fmla="*/ 3524631 h 3529219"/>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0 h 3532064"/>
                  <a:gd name="csX5" fmla="*/ 770 w 1402943"/>
                  <a:gd name="csY5" fmla="*/ 3529903 h 3532064"/>
                  <a:gd name="csX0" fmla="*/ 0 w 1402943"/>
                  <a:gd name="csY0" fmla="*/ 2520 h 3525195"/>
                  <a:gd name="csX1" fmla="*/ 1400800 w 1402943"/>
                  <a:gd name="csY1" fmla="*/ 0 h 3525195"/>
                  <a:gd name="csX2" fmla="*/ 1400032 w 1402943"/>
                  <a:gd name="csY2" fmla="*/ 2636356 h 3525195"/>
                  <a:gd name="csX3" fmla="*/ 1157217 w 1402943"/>
                  <a:gd name="csY3" fmla="*/ 2641736 h 3525195"/>
                  <a:gd name="csX4" fmla="*/ 1156448 w 1402943"/>
                  <a:gd name="csY4" fmla="*/ 3520020 h 3525195"/>
                  <a:gd name="csX5" fmla="*/ 770 w 1402943"/>
                  <a:gd name="csY5" fmla="*/ 3508814 h 3525195"/>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0 h 3532064"/>
                  <a:gd name="csX5" fmla="*/ 6024 w 1402943"/>
                  <a:gd name="csY5" fmla="*/ 3529903 h 3532064"/>
                  <a:gd name="csX0" fmla="*/ 0 w 1402943"/>
                  <a:gd name="csY0" fmla="*/ 2520 h 3541913"/>
                  <a:gd name="csX1" fmla="*/ 1400800 w 1402943"/>
                  <a:gd name="csY1" fmla="*/ 0 h 3541913"/>
                  <a:gd name="csX2" fmla="*/ 1400032 w 1402943"/>
                  <a:gd name="csY2" fmla="*/ 2636356 h 3541913"/>
                  <a:gd name="csX3" fmla="*/ 1157217 w 1402943"/>
                  <a:gd name="csY3" fmla="*/ 2641736 h 3541913"/>
                  <a:gd name="csX4" fmla="*/ 1156448 w 1402943"/>
                  <a:gd name="csY4" fmla="*/ 3535837 h 3541913"/>
                  <a:gd name="csX5" fmla="*/ 6024 w 1402943"/>
                  <a:gd name="csY5" fmla="*/ 3529903 h 3541913"/>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1 h 3532064"/>
                  <a:gd name="csX5" fmla="*/ 6024 w 1402943"/>
                  <a:gd name="csY5" fmla="*/ 3529903 h 3532064"/>
                  <a:gd name="csX0" fmla="*/ 0 w 1402943"/>
                  <a:gd name="csY0" fmla="*/ 2520 h 3541913"/>
                  <a:gd name="csX1" fmla="*/ 1400800 w 1402943"/>
                  <a:gd name="csY1" fmla="*/ 0 h 3541913"/>
                  <a:gd name="csX2" fmla="*/ 1400032 w 1402943"/>
                  <a:gd name="csY2" fmla="*/ 2636356 h 3541913"/>
                  <a:gd name="csX3" fmla="*/ 1157217 w 1402943"/>
                  <a:gd name="csY3" fmla="*/ 2641736 h 3541913"/>
                  <a:gd name="csX4" fmla="*/ 1161703 w 1402943"/>
                  <a:gd name="csY4" fmla="*/ 3535837 h 3541913"/>
                  <a:gd name="csX5" fmla="*/ 6024 w 1402943"/>
                  <a:gd name="csY5" fmla="*/ 3529903 h 3541913"/>
                  <a:gd name="csX0" fmla="*/ 0 w 1402943"/>
                  <a:gd name="csY0" fmla="*/ 2520 h 3535837"/>
                  <a:gd name="csX1" fmla="*/ 1400800 w 1402943"/>
                  <a:gd name="csY1" fmla="*/ 0 h 3535837"/>
                  <a:gd name="csX2" fmla="*/ 1400032 w 1402943"/>
                  <a:gd name="csY2" fmla="*/ 2636356 h 3535837"/>
                  <a:gd name="csX3" fmla="*/ 1157217 w 1402943"/>
                  <a:gd name="csY3" fmla="*/ 2641736 h 3535837"/>
                  <a:gd name="csX4" fmla="*/ 1161703 w 1402943"/>
                  <a:gd name="csY4" fmla="*/ 3535837 h 3535837"/>
                  <a:gd name="csX5" fmla="*/ 6024 w 1402943"/>
                  <a:gd name="csY5" fmla="*/ 3529903 h 3535837"/>
                  <a:gd name="csX0" fmla="*/ 0 w 1402943"/>
                  <a:gd name="csY0" fmla="*/ 2520 h 3537399"/>
                  <a:gd name="csX1" fmla="*/ 1400800 w 1402943"/>
                  <a:gd name="csY1" fmla="*/ 0 h 3537399"/>
                  <a:gd name="csX2" fmla="*/ 1400032 w 1402943"/>
                  <a:gd name="csY2" fmla="*/ 2636356 h 3537399"/>
                  <a:gd name="csX3" fmla="*/ 1157217 w 1402943"/>
                  <a:gd name="csY3" fmla="*/ 2641736 h 3537399"/>
                  <a:gd name="csX4" fmla="*/ 1161703 w 1402943"/>
                  <a:gd name="csY4" fmla="*/ 3535837 h 3537399"/>
                  <a:gd name="csX5" fmla="*/ 6024 w 1402943"/>
                  <a:gd name="csY5" fmla="*/ 3529903 h 3537399"/>
                  <a:gd name="csX0" fmla="*/ 0 w 1402943"/>
                  <a:gd name="csY0" fmla="*/ 2520 h 3578354"/>
                  <a:gd name="csX1" fmla="*/ 1400800 w 1402943"/>
                  <a:gd name="csY1" fmla="*/ 0 h 3578354"/>
                  <a:gd name="csX2" fmla="*/ 1400032 w 1402943"/>
                  <a:gd name="csY2" fmla="*/ 2636356 h 3578354"/>
                  <a:gd name="csX3" fmla="*/ 1157217 w 1402943"/>
                  <a:gd name="csY3" fmla="*/ 2641736 h 3578354"/>
                  <a:gd name="csX4" fmla="*/ 1161703 w 1402943"/>
                  <a:gd name="csY4" fmla="*/ 3578012 h 3578354"/>
                  <a:gd name="csX5" fmla="*/ 6024 w 1402943"/>
                  <a:gd name="csY5" fmla="*/ 3529903 h 3578354"/>
                  <a:gd name="csX0" fmla="*/ 0 w 1402943"/>
                  <a:gd name="csY0" fmla="*/ 2520 h 3603711"/>
                  <a:gd name="csX1" fmla="*/ 1400800 w 1402943"/>
                  <a:gd name="csY1" fmla="*/ 0 h 3603711"/>
                  <a:gd name="csX2" fmla="*/ 1400032 w 1402943"/>
                  <a:gd name="csY2" fmla="*/ 2636356 h 3603711"/>
                  <a:gd name="csX3" fmla="*/ 1157217 w 1402943"/>
                  <a:gd name="csY3" fmla="*/ 2641736 h 3603711"/>
                  <a:gd name="csX4" fmla="*/ 1161703 w 1402943"/>
                  <a:gd name="csY4" fmla="*/ 3578012 h 3603711"/>
                  <a:gd name="csX5" fmla="*/ 6024 w 1402943"/>
                  <a:gd name="csY5" fmla="*/ 3603711 h 3603711"/>
                  <a:gd name="csX0" fmla="*/ 0 w 1402943"/>
                  <a:gd name="csY0" fmla="*/ 2520 h 3587894"/>
                  <a:gd name="csX1" fmla="*/ 1400800 w 1402943"/>
                  <a:gd name="csY1" fmla="*/ 0 h 3587894"/>
                  <a:gd name="csX2" fmla="*/ 1400032 w 1402943"/>
                  <a:gd name="csY2" fmla="*/ 2636356 h 3587894"/>
                  <a:gd name="csX3" fmla="*/ 1157217 w 1402943"/>
                  <a:gd name="csY3" fmla="*/ 2641736 h 3587894"/>
                  <a:gd name="csX4" fmla="*/ 1161703 w 1402943"/>
                  <a:gd name="csY4" fmla="*/ 3578012 h 3587894"/>
                  <a:gd name="csX5" fmla="*/ 6024 w 1402943"/>
                  <a:gd name="csY5" fmla="*/ 3587894 h 3587894"/>
                  <a:gd name="csX0" fmla="*/ 0 w 1402943"/>
                  <a:gd name="csY0" fmla="*/ 2520 h 3587894"/>
                  <a:gd name="csX1" fmla="*/ 1400800 w 1402943"/>
                  <a:gd name="csY1" fmla="*/ 0 h 3587894"/>
                  <a:gd name="csX2" fmla="*/ 1400032 w 1402943"/>
                  <a:gd name="csY2" fmla="*/ 2636356 h 3587894"/>
                  <a:gd name="csX3" fmla="*/ 1157217 w 1402943"/>
                  <a:gd name="csY3" fmla="*/ 2641736 h 3587894"/>
                  <a:gd name="csX4" fmla="*/ 1161703 w 1402943"/>
                  <a:gd name="csY4" fmla="*/ 3578012 h 3587894"/>
                  <a:gd name="csX5" fmla="*/ 6024 w 1402943"/>
                  <a:gd name="csY5" fmla="*/ 3587894 h 3587894"/>
                  <a:gd name="csX0" fmla="*/ 0 w 1402943"/>
                  <a:gd name="csY0" fmla="*/ 2520 h 3578012"/>
                  <a:gd name="csX1" fmla="*/ 1400800 w 1402943"/>
                  <a:gd name="csY1" fmla="*/ 0 h 3578012"/>
                  <a:gd name="csX2" fmla="*/ 1400032 w 1402943"/>
                  <a:gd name="csY2" fmla="*/ 2636356 h 3578012"/>
                  <a:gd name="csX3" fmla="*/ 1157217 w 1402943"/>
                  <a:gd name="csY3" fmla="*/ 2641736 h 3578012"/>
                  <a:gd name="csX4" fmla="*/ 1161703 w 1402943"/>
                  <a:gd name="csY4" fmla="*/ 3578012 h 3578012"/>
                  <a:gd name="csX5" fmla="*/ 769 w 1402943"/>
                  <a:gd name="csY5" fmla="*/ 3566805 h 3578012"/>
                  <a:gd name="csX0" fmla="*/ 0 w 1402943"/>
                  <a:gd name="csY0" fmla="*/ 2520 h 3566805"/>
                  <a:gd name="csX1" fmla="*/ 1400800 w 1402943"/>
                  <a:gd name="csY1" fmla="*/ 0 h 3566805"/>
                  <a:gd name="csX2" fmla="*/ 1400032 w 1402943"/>
                  <a:gd name="csY2" fmla="*/ 2636356 h 3566805"/>
                  <a:gd name="csX3" fmla="*/ 1157217 w 1402943"/>
                  <a:gd name="csY3" fmla="*/ 2641736 h 3566805"/>
                  <a:gd name="csX4" fmla="*/ 1156449 w 1402943"/>
                  <a:gd name="csY4" fmla="*/ 3562196 h 3566805"/>
                  <a:gd name="csX5" fmla="*/ 769 w 1402943"/>
                  <a:gd name="csY5" fmla="*/ 3566805 h 3566805"/>
                  <a:gd name="csX0" fmla="*/ 0 w 1402943"/>
                  <a:gd name="csY0" fmla="*/ 2520 h 3566805"/>
                  <a:gd name="csX1" fmla="*/ 1400800 w 1402943"/>
                  <a:gd name="csY1" fmla="*/ 0 h 3566805"/>
                  <a:gd name="csX2" fmla="*/ 1400032 w 1402943"/>
                  <a:gd name="csY2" fmla="*/ 2636356 h 3566805"/>
                  <a:gd name="csX3" fmla="*/ 1157217 w 1402943"/>
                  <a:gd name="csY3" fmla="*/ 2641736 h 3566805"/>
                  <a:gd name="csX4" fmla="*/ 1156449 w 1402943"/>
                  <a:gd name="csY4" fmla="*/ 3562196 h 3566805"/>
                  <a:gd name="csX5" fmla="*/ 769 w 1402943"/>
                  <a:gd name="csY5" fmla="*/ 3566805 h 3566805"/>
                  <a:gd name="csX0" fmla="*/ 0 w 1402943"/>
                  <a:gd name="csY0" fmla="*/ 2520 h 3567910"/>
                  <a:gd name="csX1" fmla="*/ 1400800 w 1402943"/>
                  <a:gd name="csY1" fmla="*/ 0 h 3567910"/>
                  <a:gd name="csX2" fmla="*/ 1400032 w 1402943"/>
                  <a:gd name="csY2" fmla="*/ 2636356 h 3567910"/>
                  <a:gd name="csX3" fmla="*/ 1157217 w 1402943"/>
                  <a:gd name="csY3" fmla="*/ 2641736 h 3567910"/>
                  <a:gd name="csX4" fmla="*/ 1156449 w 1402943"/>
                  <a:gd name="csY4" fmla="*/ 3562196 h 3567910"/>
                  <a:gd name="csX5" fmla="*/ 769 w 1402943"/>
                  <a:gd name="csY5" fmla="*/ 3566805 h 3567910"/>
                  <a:gd name="csX0" fmla="*/ 0 w 2083785"/>
                  <a:gd name="csY0" fmla="*/ 2520 h 3567910"/>
                  <a:gd name="csX1" fmla="*/ 2081642 w 2083785"/>
                  <a:gd name="csY1" fmla="*/ 0 h 3567910"/>
                  <a:gd name="csX2" fmla="*/ 2080874 w 2083785"/>
                  <a:gd name="csY2" fmla="*/ 2636356 h 3567910"/>
                  <a:gd name="csX3" fmla="*/ 1838059 w 2083785"/>
                  <a:gd name="csY3" fmla="*/ 2641736 h 3567910"/>
                  <a:gd name="csX4" fmla="*/ 1837291 w 2083785"/>
                  <a:gd name="csY4" fmla="*/ 3562196 h 3567910"/>
                  <a:gd name="csX5" fmla="*/ 681611 w 2083785"/>
                  <a:gd name="csY5" fmla="*/ 3566805 h 3567910"/>
                  <a:gd name="csX0" fmla="*/ 0 w 2083785"/>
                  <a:gd name="csY0" fmla="*/ 2520 h 3572902"/>
                  <a:gd name="csX1" fmla="*/ 2081642 w 2083785"/>
                  <a:gd name="csY1" fmla="*/ 0 h 3572902"/>
                  <a:gd name="csX2" fmla="*/ 2080874 w 2083785"/>
                  <a:gd name="csY2" fmla="*/ 2636356 h 3572902"/>
                  <a:gd name="csX3" fmla="*/ 1838059 w 2083785"/>
                  <a:gd name="csY3" fmla="*/ 2641736 h 3572902"/>
                  <a:gd name="csX4" fmla="*/ 1837291 w 2083785"/>
                  <a:gd name="csY4" fmla="*/ 3562196 h 3572902"/>
                  <a:gd name="csX5" fmla="*/ 36292 w 2083785"/>
                  <a:gd name="csY5" fmla="*/ 3572902 h 3572902"/>
                  <a:gd name="csX0" fmla="*/ 11071 w 2047493"/>
                  <a:gd name="csY0" fmla="*/ 2520 h 3572902"/>
                  <a:gd name="csX1" fmla="*/ 2045350 w 2047493"/>
                  <a:gd name="csY1" fmla="*/ 0 h 3572902"/>
                  <a:gd name="csX2" fmla="*/ 2044582 w 2047493"/>
                  <a:gd name="csY2" fmla="*/ 2636356 h 3572902"/>
                  <a:gd name="csX3" fmla="*/ 1801767 w 2047493"/>
                  <a:gd name="csY3" fmla="*/ 2641736 h 3572902"/>
                  <a:gd name="csX4" fmla="*/ 1800999 w 2047493"/>
                  <a:gd name="csY4" fmla="*/ 3562196 h 3572902"/>
                  <a:gd name="csX5" fmla="*/ 0 w 2047493"/>
                  <a:gd name="csY5" fmla="*/ 3572902 h 3572902"/>
                </a:gdLst>
                <a:ahLst/>
                <a:cxnLst>
                  <a:cxn ang="0">
                    <a:pos x="csX0" y="csY0"/>
                  </a:cxn>
                  <a:cxn ang="0">
                    <a:pos x="csX1" y="csY1"/>
                  </a:cxn>
                  <a:cxn ang="0">
                    <a:pos x="csX2" y="csY2"/>
                  </a:cxn>
                  <a:cxn ang="0">
                    <a:pos x="csX3" y="csY3"/>
                  </a:cxn>
                  <a:cxn ang="0">
                    <a:pos x="csX4" y="csY4"/>
                  </a:cxn>
                  <a:cxn ang="0">
                    <a:pos x="csX5" y="csY5"/>
                  </a:cxn>
                </a:cxnLst>
                <a:rect l="l" t="t" r="r" b="b"/>
                <a:pathLst>
                  <a:path w="2047493" h="3572902">
                    <a:moveTo>
                      <a:pt x="11071" y="2520"/>
                    </a:moveTo>
                    <a:lnTo>
                      <a:pt x="2045350" y="0"/>
                    </a:lnTo>
                    <a:cubicBezTo>
                      <a:pt x="2050473" y="862968"/>
                      <a:pt x="2044838" y="1757571"/>
                      <a:pt x="2044582" y="2636356"/>
                    </a:cubicBezTo>
                    <a:lnTo>
                      <a:pt x="1801767" y="2641736"/>
                    </a:lnTo>
                    <a:cubicBezTo>
                      <a:pt x="1799718" y="2936291"/>
                      <a:pt x="1803048" y="3267641"/>
                      <a:pt x="1800999" y="3562196"/>
                    </a:cubicBezTo>
                    <a:lnTo>
                      <a:pt x="0" y="3572902"/>
                    </a:lnTo>
                  </a:path>
                </a:pathLst>
              </a:custGeom>
              <a:solidFill>
                <a:schemeClr val="accent2">
                  <a:lumMod val="40000"/>
                  <a:lumOff val="60000"/>
                </a:schemeClr>
              </a:solidFill>
              <a:ln w="412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8" name="正方形/長方形 97">
                <a:extLst>
                  <a:ext uri="{FF2B5EF4-FFF2-40B4-BE49-F238E27FC236}">
                    <a16:creationId xmlns:a16="http://schemas.microsoft.com/office/drawing/2014/main" id="{BFB723D2-2656-33BB-A34D-6F30FCE70E97}"/>
                  </a:ext>
                </a:extLst>
              </p:cNvPr>
              <p:cNvSpPr/>
              <p:nvPr/>
            </p:nvSpPr>
            <p:spPr>
              <a:xfrm>
                <a:off x="7177364" y="4584289"/>
                <a:ext cx="1662249" cy="44350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a:extLst>
                  <a:ext uri="{FF2B5EF4-FFF2-40B4-BE49-F238E27FC236}">
                    <a16:creationId xmlns:a16="http://schemas.microsoft.com/office/drawing/2014/main" id="{A1543914-D702-7B0D-0E7C-BA0BED0E1083}"/>
                  </a:ext>
                </a:extLst>
              </p:cNvPr>
              <p:cNvSpPr/>
              <p:nvPr/>
            </p:nvSpPr>
            <p:spPr>
              <a:xfrm>
                <a:off x="7089832" y="5389390"/>
                <a:ext cx="2409170" cy="942374"/>
              </a:xfrm>
              <a:prstGeom prst="rect">
                <a:avLst/>
              </a:prstGeom>
              <a:solidFill>
                <a:schemeClr val="accent6">
                  <a:lumMod val="60000"/>
                  <a:lumOff val="4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a:extLst>
                  <a:ext uri="{FF2B5EF4-FFF2-40B4-BE49-F238E27FC236}">
                    <a16:creationId xmlns:a16="http://schemas.microsoft.com/office/drawing/2014/main" id="{C6FA12FD-2381-5403-1A28-0942E21721DA}"/>
                  </a:ext>
                </a:extLst>
              </p:cNvPr>
              <p:cNvSpPr/>
              <p:nvPr/>
            </p:nvSpPr>
            <p:spPr>
              <a:xfrm>
                <a:off x="9506816" y="5368950"/>
                <a:ext cx="1800000" cy="285268"/>
              </a:xfrm>
              <a:prstGeom prst="rect">
                <a:avLst/>
              </a:prstGeom>
              <a:solidFill>
                <a:schemeClr val="tx1">
                  <a:lumMod val="65000"/>
                  <a:lumOff val="3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01" name="直線コネクタ 100">
                <a:extLst>
                  <a:ext uri="{FF2B5EF4-FFF2-40B4-BE49-F238E27FC236}">
                    <a16:creationId xmlns:a16="http://schemas.microsoft.com/office/drawing/2014/main" id="{B3AD62FB-117A-C1D2-BE99-95CC89BA1B5F}"/>
                  </a:ext>
                </a:extLst>
              </p:cNvPr>
              <p:cNvCxnSpPr/>
              <p:nvPr/>
            </p:nvCxnSpPr>
            <p:spPr>
              <a:xfrm>
                <a:off x="9016038" y="4502542"/>
                <a:ext cx="0" cy="1656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E95268EA-9E43-C450-06E0-2AFB99C51235}"/>
                  </a:ext>
                </a:extLst>
              </p:cNvPr>
              <p:cNvCxnSpPr>
                <a:cxnSpLocks/>
              </p:cNvCxnSpPr>
              <p:nvPr/>
            </p:nvCxnSpPr>
            <p:spPr>
              <a:xfrm>
                <a:off x="9267713" y="1734891"/>
                <a:ext cx="0" cy="277055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9CE0D862-E463-1096-C95D-B3C9AE757848}"/>
                  </a:ext>
                </a:extLst>
              </p:cNvPr>
              <p:cNvCxnSpPr>
                <a:cxnSpLocks/>
              </p:cNvCxnSpPr>
              <p:nvPr/>
            </p:nvCxnSpPr>
            <p:spPr>
              <a:xfrm>
                <a:off x="8471423" y="1746116"/>
                <a:ext cx="187608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D9888232-E4DF-47C3-1140-44E6B826AC10}"/>
                  </a:ext>
                </a:extLst>
              </p:cNvPr>
              <p:cNvCxnSpPr>
                <a:cxnSpLocks/>
              </p:cNvCxnSpPr>
              <p:nvPr/>
            </p:nvCxnSpPr>
            <p:spPr>
              <a:xfrm>
                <a:off x="7089832" y="5367215"/>
                <a:ext cx="2412000"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5" name="正方形/長方形 104">
                <a:extLst>
                  <a:ext uri="{FF2B5EF4-FFF2-40B4-BE49-F238E27FC236}">
                    <a16:creationId xmlns:a16="http://schemas.microsoft.com/office/drawing/2014/main" id="{71744409-6C8A-A004-6B90-7E9C4FA00F5E}"/>
                  </a:ext>
                </a:extLst>
              </p:cNvPr>
              <p:cNvSpPr/>
              <p:nvPr/>
            </p:nvSpPr>
            <p:spPr>
              <a:xfrm>
                <a:off x="8604789" y="3400374"/>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a:extLst>
                  <a:ext uri="{FF2B5EF4-FFF2-40B4-BE49-F238E27FC236}">
                    <a16:creationId xmlns:a16="http://schemas.microsoft.com/office/drawing/2014/main" id="{674D9326-AA0C-C912-2E92-4BB2601D97C9}"/>
                  </a:ext>
                </a:extLst>
              </p:cNvPr>
              <p:cNvSpPr/>
              <p:nvPr/>
            </p:nvSpPr>
            <p:spPr>
              <a:xfrm>
                <a:off x="7868377" y="3400495"/>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正方形/長方形 106">
                <a:extLst>
                  <a:ext uri="{FF2B5EF4-FFF2-40B4-BE49-F238E27FC236}">
                    <a16:creationId xmlns:a16="http://schemas.microsoft.com/office/drawing/2014/main" id="{121D5D1C-3B32-E645-6DB0-10A11250F6F2}"/>
                  </a:ext>
                </a:extLst>
              </p:cNvPr>
              <p:cNvSpPr/>
              <p:nvPr/>
            </p:nvSpPr>
            <p:spPr>
              <a:xfrm>
                <a:off x="8587090" y="2182422"/>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a:extLst>
                  <a:ext uri="{FF2B5EF4-FFF2-40B4-BE49-F238E27FC236}">
                    <a16:creationId xmlns:a16="http://schemas.microsoft.com/office/drawing/2014/main" id="{C3B40C2F-26F5-E144-78FD-69603143228A}"/>
                  </a:ext>
                </a:extLst>
              </p:cNvPr>
              <p:cNvSpPr/>
              <p:nvPr/>
            </p:nvSpPr>
            <p:spPr>
              <a:xfrm>
                <a:off x="7868377" y="2175902"/>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9" name="直線コネクタ 108">
                <a:extLst>
                  <a:ext uri="{FF2B5EF4-FFF2-40B4-BE49-F238E27FC236}">
                    <a16:creationId xmlns:a16="http://schemas.microsoft.com/office/drawing/2014/main" id="{FD5D35F9-D803-70D7-7031-FB6F34827F3C}"/>
                  </a:ext>
                </a:extLst>
              </p:cNvPr>
              <p:cNvCxnSpPr>
                <a:cxnSpLocks/>
              </p:cNvCxnSpPr>
              <p:nvPr/>
            </p:nvCxnSpPr>
            <p:spPr>
              <a:xfrm>
                <a:off x="9509513" y="1220044"/>
                <a:ext cx="0" cy="4930098"/>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110" name="直線矢印コネクタ 109">
                <a:extLst>
                  <a:ext uri="{FF2B5EF4-FFF2-40B4-BE49-F238E27FC236}">
                    <a16:creationId xmlns:a16="http://schemas.microsoft.com/office/drawing/2014/main" id="{5BEAC0FF-66A7-99EE-4BA9-F0CFEF56AB45}"/>
                  </a:ext>
                </a:extLst>
              </p:cNvPr>
              <p:cNvCxnSpPr/>
              <p:nvPr/>
            </p:nvCxnSpPr>
            <p:spPr>
              <a:xfrm flipH="1">
                <a:off x="9283002" y="3734823"/>
                <a:ext cx="216000" cy="0"/>
              </a:xfrm>
              <a:prstGeom prst="straightConnector1">
                <a:avLst/>
              </a:prstGeom>
              <a:ln w="15875">
                <a:solidFill>
                  <a:schemeClr val="tx1"/>
                </a:solidFill>
                <a:headEnd type="oval" w="sm" len="sm"/>
                <a:tailEnd type="arrow" w="med" len="sm"/>
              </a:ln>
            </p:spPr>
            <p:style>
              <a:lnRef idx="1">
                <a:schemeClr val="accent1"/>
              </a:lnRef>
              <a:fillRef idx="0">
                <a:schemeClr val="accent1"/>
              </a:fillRef>
              <a:effectRef idx="0">
                <a:schemeClr val="accent1"/>
              </a:effectRef>
              <a:fontRef idx="minor">
                <a:schemeClr val="tx1"/>
              </a:fontRef>
            </p:style>
          </p:cxnSp>
          <p:cxnSp>
            <p:nvCxnSpPr>
              <p:cNvPr id="111" name="直線矢印コネクタ 110">
                <a:extLst>
                  <a:ext uri="{FF2B5EF4-FFF2-40B4-BE49-F238E27FC236}">
                    <a16:creationId xmlns:a16="http://schemas.microsoft.com/office/drawing/2014/main" id="{9BD98F3F-B651-4948-10BB-284032832CC3}"/>
                  </a:ext>
                </a:extLst>
              </p:cNvPr>
              <p:cNvCxnSpPr>
                <a:cxnSpLocks/>
              </p:cNvCxnSpPr>
              <p:nvPr/>
            </p:nvCxnSpPr>
            <p:spPr>
              <a:xfrm flipH="1">
                <a:off x="9031002" y="5986017"/>
                <a:ext cx="468000" cy="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12" name="直線矢印コネクタ 111">
                <a:extLst>
                  <a:ext uri="{FF2B5EF4-FFF2-40B4-BE49-F238E27FC236}">
                    <a16:creationId xmlns:a16="http://schemas.microsoft.com/office/drawing/2014/main" id="{90F72274-5BAE-ED63-4DDF-B94B939129CA}"/>
                  </a:ext>
                </a:extLst>
              </p:cNvPr>
              <p:cNvCxnSpPr>
                <a:cxnSpLocks/>
              </p:cNvCxnSpPr>
              <p:nvPr/>
            </p:nvCxnSpPr>
            <p:spPr>
              <a:xfrm flipH="1">
                <a:off x="9014018" y="4706993"/>
                <a:ext cx="483562" cy="0"/>
              </a:xfrm>
              <a:prstGeom prst="straightConnector1">
                <a:avLst/>
              </a:prstGeom>
              <a:ln w="15875">
                <a:solidFill>
                  <a:schemeClr val="tx1"/>
                </a:solidFill>
                <a:headEnd type="oval" w="sm" len="sm"/>
                <a:tailEnd type="arrow" w="med" len="sm"/>
              </a:ln>
            </p:spPr>
            <p:style>
              <a:lnRef idx="1">
                <a:schemeClr val="accent1"/>
              </a:lnRef>
              <a:fillRef idx="0">
                <a:schemeClr val="accent1"/>
              </a:fillRef>
              <a:effectRef idx="0">
                <a:schemeClr val="accent1"/>
              </a:effectRef>
              <a:fontRef idx="minor">
                <a:schemeClr val="tx1"/>
              </a:fontRef>
            </p:style>
          </p:cxnSp>
          <p:cxnSp>
            <p:nvCxnSpPr>
              <p:cNvPr id="113" name="直線矢印コネクタ 112">
                <a:extLst>
                  <a:ext uri="{FF2B5EF4-FFF2-40B4-BE49-F238E27FC236}">
                    <a16:creationId xmlns:a16="http://schemas.microsoft.com/office/drawing/2014/main" id="{00F97A31-90A9-A205-FD98-E76ED215ACAA}"/>
                  </a:ext>
                </a:extLst>
              </p:cNvPr>
              <p:cNvCxnSpPr>
                <a:cxnSpLocks/>
              </p:cNvCxnSpPr>
              <p:nvPr/>
            </p:nvCxnSpPr>
            <p:spPr>
              <a:xfrm flipV="1">
                <a:off x="10241721" y="1746115"/>
                <a:ext cx="0" cy="363600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pic>
            <p:nvPicPr>
              <p:cNvPr id="114" name="図 113" descr="家具, テーブル, 椅子, 記号 が含まれている画像&#10;&#10;AI 生成コンテンツは誤りを含む可能性があります。">
                <a:extLst>
                  <a:ext uri="{FF2B5EF4-FFF2-40B4-BE49-F238E27FC236}">
                    <a16:creationId xmlns:a16="http://schemas.microsoft.com/office/drawing/2014/main" id="{2B176A78-2C8A-A4CB-702A-1335EC0ECFF7}"/>
                  </a:ext>
                </a:extLst>
              </p:cNvPr>
              <p:cNvPicPr>
                <a:picLocks noChangeAspect="1"/>
              </p:cNvPicPr>
              <p:nvPr/>
            </p:nvPicPr>
            <p:blipFill>
              <a:blip r:embed="rId5">
                <a:clrChange>
                  <a:clrFrom>
                    <a:srgbClr val="FFFFFF"/>
                  </a:clrFrom>
                  <a:clrTo>
                    <a:srgbClr val="FFFFFF">
                      <a:alpha val="0"/>
                    </a:srgbClr>
                  </a:clrTo>
                </a:clrChange>
              </a:blip>
              <a:srcRect l="-8248" t="1376" b="6945"/>
              <a:stretch>
                <a:fillRect/>
              </a:stretch>
            </p:blipFill>
            <p:spPr>
              <a:xfrm flipH="1">
                <a:off x="9021454" y="4976053"/>
                <a:ext cx="243548" cy="397092"/>
              </a:xfrm>
              <a:prstGeom prst="rect">
                <a:avLst/>
              </a:prstGeom>
            </p:spPr>
          </p:pic>
          <p:sp>
            <p:nvSpPr>
              <p:cNvPr id="115" name="正方形/長方形 114">
                <a:extLst>
                  <a:ext uri="{FF2B5EF4-FFF2-40B4-BE49-F238E27FC236}">
                    <a16:creationId xmlns:a16="http://schemas.microsoft.com/office/drawing/2014/main" id="{F87268EB-D886-9A27-2B2E-C0A88955EB2F}"/>
                  </a:ext>
                </a:extLst>
              </p:cNvPr>
              <p:cNvSpPr/>
              <p:nvPr/>
            </p:nvSpPr>
            <p:spPr>
              <a:xfrm>
                <a:off x="7177364" y="3400374"/>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正方形/長方形 115">
                <a:extLst>
                  <a:ext uri="{FF2B5EF4-FFF2-40B4-BE49-F238E27FC236}">
                    <a16:creationId xmlns:a16="http://schemas.microsoft.com/office/drawing/2014/main" id="{38B74A77-6FFA-D0BE-95D1-00B6FB967554}"/>
                  </a:ext>
                </a:extLst>
              </p:cNvPr>
              <p:cNvSpPr/>
              <p:nvPr/>
            </p:nvSpPr>
            <p:spPr>
              <a:xfrm>
                <a:off x="7177364" y="2175781"/>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4" name="正方形/長方形 93">
              <a:extLst>
                <a:ext uri="{FF2B5EF4-FFF2-40B4-BE49-F238E27FC236}">
                  <a16:creationId xmlns:a16="http://schemas.microsoft.com/office/drawing/2014/main" id="{BE3889E4-542D-4F1B-7EDD-1F88945A21D3}"/>
                </a:ext>
              </a:extLst>
            </p:cNvPr>
            <p:cNvSpPr/>
            <p:nvPr/>
          </p:nvSpPr>
          <p:spPr>
            <a:xfrm>
              <a:off x="223934" y="2135212"/>
              <a:ext cx="1343133" cy="110355"/>
            </a:xfrm>
            <a:prstGeom prst="rect">
              <a:avLst/>
            </a:prstGeom>
            <a:solidFill>
              <a:schemeClr val="accent2">
                <a:lumMod val="40000"/>
                <a:lumOff val="6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5" name="直線コネクタ 94">
              <a:extLst>
                <a:ext uri="{FF2B5EF4-FFF2-40B4-BE49-F238E27FC236}">
                  <a16:creationId xmlns:a16="http://schemas.microsoft.com/office/drawing/2014/main" id="{CB3BD4D4-B779-0177-A40E-BEBC8E663E76}"/>
                </a:ext>
              </a:extLst>
            </p:cNvPr>
            <p:cNvCxnSpPr>
              <a:cxnSpLocks/>
            </p:cNvCxnSpPr>
            <p:nvPr/>
          </p:nvCxnSpPr>
          <p:spPr>
            <a:xfrm flipH="1" flipV="1">
              <a:off x="1607882" y="1379212"/>
              <a:ext cx="0" cy="756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4" name="テキスト ボックス 44">
            <a:extLst>
              <a:ext uri="{FF2B5EF4-FFF2-40B4-BE49-F238E27FC236}">
                <a16:creationId xmlns:a16="http://schemas.microsoft.com/office/drawing/2014/main" id="{B0FBC848-1207-84E4-DE0B-84B94882B80B}"/>
              </a:ext>
            </a:extLst>
          </p:cNvPr>
          <p:cNvSpPr txBox="1"/>
          <p:nvPr/>
        </p:nvSpPr>
        <p:spPr>
          <a:xfrm>
            <a:off x="169457" y="895424"/>
            <a:ext cx="6422020" cy="5789885"/>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　　</a:t>
            </a:r>
            <a:endParaRPr lang="en-US" altLang="ja-JP" sz="2400" kern="100" dirty="0">
              <a:effectLst/>
              <a:latin typeface="Century" panose="02040604050505020304" pitchFamily="18" charset="0"/>
              <a:ea typeface="BIZ UDPゴシック" panose="020B0400000000000000" pitchFamily="50" charset="-128"/>
              <a:cs typeface="Times New Roman" panose="02020603050405020304" pitchFamily="18" charset="0"/>
            </a:endParaRPr>
          </a:p>
          <a:p>
            <a:pPr marL="2060575" algn="just">
              <a:spcAft>
                <a:spcPts val="600"/>
              </a:spcAft>
              <a:buNone/>
            </a:pP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建築物の高さの最高限度</a:t>
            </a:r>
            <a:endParaRPr lang="en-US" alt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060575" algn="just">
              <a:spcAft>
                <a:spcPts val="600"/>
              </a:spcAft>
              <a:buNone/>
            </a:pP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中高層階の壁面の位置</a:t>
            </a:r>
            <a:endParaRPr lang="en-US" altLang="ja-JP"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060575" algn="just">
              <a:spcAft>
                <a:spcPts val="600"/>
              </a:spcAft>
            </a:pP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敷地面積の最低限度</a:t>
            </a:r>
          </a:p>
          <a:p>
            <a:pPr marL="2060575" algn="just">
              <a:spcAft>
                <a:spcPts val="600"/>
              </a:spcAft>
              <a:buNone/>
            </a:pP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容積率の最高限度</a:t>
            </a:r>
            <a:endParaRPr lang="en-US" altLang="ja-JP"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indent="273050" algn="just">
              <a:lnSpc>
                <a:spcPts val="2800"/>
              </a:lnSpc>
              <a:spcAft>
                <a:spcPts val="6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栄通りに面して秩序ある景観のそろった街並みを形成し、人々をより引き込む魅力ある商店街通りとしていくとともに、良好な市街地環境を形成するため、以下のルールを定めます。</a:t>
            </a:r>
          </a:p>
          <a:p>
            <a:pPr marL="271463" indent="-90488" algn="just">
              <a:lnSpc>
                <a:spcPts val="2800"/>
              </a:lnSpc>
              <a:buNone/>
            </a:pPr>
            <a:r>
              <a:rPr lang="ja-JP" altLang="en-US" sz="2000" b="1" kern="100" dirty="0">
                <a:solidFill>
                  <a:srgbClr val="C00000"/>
                </a:solidFill>
                <a:effectLst/>
                <a:latin typeface="Century" panose="02040604050505020304" pitchFamily="18" charset="0"/>
                <a:ea typeface="BIZ UDPゴシック" panose="020B0400000000000000" pitchFamily="50" charset="-128"/>
                <a:cs typeface="Times New Roman" panose="02020603050405020304" pitchFamily="18" charset="0"/>
              </a:rPr>
              <a:t>・建築物の高さの最高限度を２８ｍ（８～９階程度）まで</a:t>
            </a:r>
          </a:p>
          <a:p>
            <a:pPr marL="271463" indent="-90488" algn="just">
              <a:lnSpc>
                <a:spcPts val="2800"/>
              </a:lnSpc>
              <a:buNone/>
            </a:pPr>
            <a:r>
              <a:rPr lang="ja-JP" altLang="en-US" sz="2000" b="1" kern="100" dirty="0">
                <a:solidFill>
                  <a:srgbClr val="C00000"/>
                </a:solidFill>
                <a:effectLst/>
                <a:latin typeface="Century" panose="02040604050505020304" pitchFamily="18" charset="0"/>
                <a:ea typeface="BIZ UDPゴシック" panose="020B0400000000000000" pitchFamily="50" charset="-128"/>
                <a:cs typeface="Times New Roman" panose="02020603050405020304" pitchFamily="18" charset="0"/>
              </a:rPr>
              <a:t>・建築物の中高層階（高さ１０ｍ以上）の壁面の位置を 道路から２ｍ以上</a:t>
            </a:r>
            <a:endParaRPr lang="en-US" altLang="ja-JP" sz="2000" b="1" kern="100" dirty="0">
              <a:solidFill>
                <a:srgbClr val="C00000"/>
              </a:solidFill>
              <a:latin typeface="Century" panose="02040604050505020304" pitchFamily="18" charset="0"/>
              <a:ea typeface="BIZ UDPゴシック" panose="020B0400000000000000" pitchFamily="50" charset="-128"/>
              <a:cs typeface="Times New Roman" panose="02020603050405020304" pitchFamily="18" charset="0"/>
            </a:endParaRPr>
          </a:p>
          <a:p>
            <a:pPr marL="271463" indent="-90488" algn="just">
              <a:lnSpc>
                <a:spcPts val="2800"/>
              </a:lnSpc>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・敷地面積の最低限度を６０㎡</a:t>
            </a:r>
            <a:endParaRPr lang="en-US" altLang="ja-JP" sz="2000" kern="100" dirty="0">
              <a:effectLst/>
              <a:latin typeface="Century" panose="02040604050505020304" pitchFamily="18" charset="0"/>
              <a:ea typeface="BIZ UDPゴシック" panose="020B0400000000000000" pitchFamily="50" charset="-128"/>
              <a:cs typeface="Times New Roman" panose="02020603050405020304" pitchFamily="18" charset="0"/>
            </a:endParaRPr>
          </a:p>
          <a:p>
            <a:pPr marL="271463" indent="-90488" algn="just">
              <a:lnSpc>
                <a:spcPts val="2800"/>
              </a:lnSpc>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・容積率（</a:t>
            </a:r>
            <a:r>
              <a:rPr lang="ja-JP" altLang="en-US" kern="100" dirty="0">
                <a:effectLst/>
                <a:latin typeface="Century" panose="02040604050505020304" pitchFamily="18" charset="0"/>
                <a:ea typeface="BIZ UDPゴシック" panose="020B0400000000000000" pitchFamily="50" charset="-128"/>
                <a:cs typeface="Times New Roman" panose="02020603050405020304" pitchFamily="18" charset="0"/>
              </a:rPr>
              <a:t>敷地面積に対する延べ床面積の割合</a:t>
            </a: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）の最高限度を３００％</a:t>
            </a:r>
            <a:r>
              <a:rPr lang="ja-JP" altLang="en-US" sz="2800" b="1" kern="100" dirty="0">
                <a:solidFill>
                  <a:srgbClr val="C00000"/>
                </a:solidFill>
                <a:latin typeface="Century" panose="02040604050505020304" pitchFamily="18" charset="0"/>
                <a:ea typeface="BIZ UDPゴシック" panose="020B0400000000000000" pitchFamily="50" charset="-128"/>
                <a:cs typeface="Times New Roman" panose="02020603050405020304" pitchFamily="18" charset="0"/>
              </a:rPr>
              <a:t>　</a:t>
            </a:r>
            <a: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都市計画で指定されている容積率と同じです。</a:t>
            </a:r>
            <a:endParaRPr lang="en-US" altLang="ja-JP" sz="1600" kern="100" dirty="0">
              <a:effectLst/>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117" name="スライド番号プレースホルダー 116">
            <a:extLst>
              <a:ext uri="{FF2B5EF4-FFF2-40B4-BE49-F238E27FC236}">
                <a16:creationId xmlns:a16="http://schemas.microsoft.com/office/drawing/2014/main" id="{C591E141-23DD-851E-E4DE-11A7EEF7AE93}"/>
              </a:ext>
            </a:extLst>
          </p:cNvPr>
          <p:cNvSpPr>
            <a:spLocks noGrp="1"/>
          </p:cNvSpPr>
          <p:nvPr>
            <p:ph type="sldNum" sz="quarter" idx="12"/>
          </p:nvPr>
        </p:nvSpPr>
        <p:spPr>
          <a:xfrm>
            <a:off x="9460800" y="6425049"/>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20</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5" name="正方形/長方形 4">
            <a:extLst>
              <a:ext uri="{FF2B5EF4-FFF2-40B4-BE49-F238E27FC236}">
                <a16:creationId xmlns:a16="http://schemas.microsoft.com/office/drawing/2014/main" id="{DAB7CD23-6F47-0AA5-F2CC-AC5786D09C07}"/>
              </a:ext>
            </a:extLst>
          </p:cNvPr>
          <p:cNvSpPr/>
          <p:nvPr/>
        </p:nvSpPr>
        <p:spPr>
          <a:xfrm>
            <a:off x="9802180" y="890188"/>
            <a:ext cx="2330800" cy="52311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4E2F8F61-F708-489F-D312-42B1F61E35CC}"/>
              </a:ext>
            </a:extLst>
          </p:cNvPr>
          <p:cNvSpPr/>
          <p:nvPr/>
        </p:nvSpPr>
        <p:spPr>
          <a:xfrm>
            <a:off x="10163518" y="5804330"/>
            <a:ext cx="1336145" cy="8669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ローチャート: せん孔テープ 6">
            <a:extLst>
              <a:ext uri="{FF2B5EF4-FFF2-40B4-BE49-F238E27FC236}">
                <a16:creationId xmlns:a16="http://schemas.microsoft.com/office/drawing/2014/main" id="{6A511DFF-A4FA-D149-C1B4-B822EF163509}"/>
              </a:ext>
            </a:extLst>
          </p:cNvPr>
          <p:cNvSpPr/>
          <p:nvPr/>
        </p:nvSpPr>
        <p:spPr>
          <a:xfrm rot="733213">
            <a:off x="7761826" y="2279506"/>
            <a:ext cx="1234685" cy="492126"/>
          </a:xfrm>
          <a:prstGeom prst="flowChartPunchedTap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5AA16B6-8990-A47A-7158-EFA0833BBA52}"/>
              </a:ext>
            </a:extLst>
          </p:cNvPr>
          <p:cNvSpPr/>
          <p:nvPr/>
        </p:nvSpPr>
        <p:spPr>
          <a:xfrm>
            <a:off x="8835829" y="1991490"/>
            <a:ext cx="237007" cy="8669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6CA98341-DA38-E220-3725-A39D93B8F31C}"/>
              </a:ext>
            </a:extLst>
          </p:cNvPr>
          <p:cNvSpPr/>
          <p:nvPr/>
        </p:nvSpPr>
        <p:spPr>
          <a:xfrm>
            <a:off x="7612647" y="1934976"/>
            <a:ext cx="237007" cy="8669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2E889927-5700-DA07-1878-871FE3211877}"/>
              </a:ext>
            </a:extLst>
          </p:cNvPr>
          <p:cNvSpPr txBox="1"/>
          <p:nvPr/>
        </p:nvSpPr>
        <p:spPr>
          <a:xfrm>
            <a:off x="9867537" y="1048398"/>
            <a:ext cx="2166555" cy="429660"/>
          </a:xfrm>
          <a:prstGeom prst="rect">
            <a:avLst/>
          </a:prstGeom>
          <a:solidFill>
            <a:srgbClr val="CCECFF"/>
          </a:solidFill>
        </p:spPr>
        <p:txBody>
          <a:bodyPr vert="horz" wrap="square" lIns="36000" tIns="36000" rIns="36000" bIns="36000" rtlCol="0" anchor="ctr" anchorCtr="0">
            <a:spAutoFit/>
          </a:bodyPr>
          <a:lstStyle/>
          <a:p>
            <a:pPr>
              <a:lnSpc>
                <a:spcPts val="1500"/>
              </a:lnSpc>
            </a:pPr>
            <a:r>
              <a:rPr lang="ja-JP" altLang="en-US" sz="1100" dirty="0">
                <a:latin typeface="BIZ UDPゴシック" panose="020B0400000000000000" pitchFamily="50" charset="-128"/>
                <a:ea typeface="BIZ UDPゴシック" panose="020B0400000000000000" pitchFamily="50" charset="-128"/>
              </a:rPr>
              <a:t>建築物の高さの最高限度は２８ｍ（８～９階程度）まで</a:t>
            </a:r>
            <a:endParaRPr kumimoji="1" lang="ja-JP" altLang="en-US" sz="1100" dirty="0">
              <a:latin typeface="BIZ UDPゴシック" panose="020B0400000000000000" pitchFamily="50" charset="-128"/>
              <a:ea typeface="BIZ UDPゴシック" panose="020B0400000000000000" pitchFamily="50" charset="-128"/>
            </a:endParaRPr>
          </a:p>
        </p:txBody>
      </p:sp>
      <p:cxnSp>
        <p:nvCxnSpPr>
          <p:cNvPr id="12" name="直線矢印コネクタ 11">
            <a:extLst>
              <a:ext uri="{FF2B5EF4-FFF2-40B4-BE49-F238E27FC236}">
                <a16:creationId xmlns:a16="http://schemas.microsoft.com/office/drawing/2014/main" id="{725E6CA5-5E5A-7A16-1E89-EEBA56C622CA}"/>
              </a:ext>
            </a:extLst>
          </p:cNvPr>
          <p:cNvCxnSpPr>
            <a:cxnSpLocks/>
            <a:stCxn id="11" idx="1"/>
          </p:cNvCxnSpPr>
          <p:nvPr/>
        </p:nvCxnSpPr>
        <p:spPr>
          <a:xfrm flipH="1" flipV="1">
            <a:off x="8382717" y="1260484"/>
            <a:ext cx="1484820" cy="0"/>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0C42DE98-E05C-9973-8EA7-71E23380440F}"/>
              </a:ext>
            </a:extLst>
          </p:cNvPr>
          <p:cNvSpPr txBox="1"/>
          <p:nvPr/>
        </p:nvSpPr>
        <p:spPr>
          <a:xfrm>
            <a:off x="9925249" y="3694799"/>
            <a:ext cx="1990814" cy="622021"/>
          </a:xfrm>
          <a:prstGeom prst="rect">
            <a:avLst/>
          </a:prstGeom>
          <a:solidFill>
            <a:srgbClr val="CCECFF"/>
          </a:solidFill>
        </p:spPr>
        <p:txBody>
          <a:bodyPr vert="horz" wrap="square" lIns="36000" tIns="36000" rIns="36000" bIns="36000" rtlCol="0" anchor="ctr" anchorCtr="0">
            <a:spAutoFit/>
          </a:bodyPr>
          <a:lstStyle/>
          <a:p>
            <a:pPr>
              <a:lnSpc>
                <a:spcPts val="1500"/>
              </a:lnSpc>
            </a:pPr>
            <a:r>
              <a:rPr lang="ja-JP" altLang="en-US" sz="1100" dirty="0">
                <a:latin typeface="BIZ UDPゴシック" panose="020B0400000000000000" pitchFamily="50" charset="-128"/>
                <a:ea typeface="BIZ UDPゴシック" panose="020B0400000000000000" pitchFamily="50" charset="-128"/>
              </a:rPr>
              <a:t>建築物の中高層階（高さ１０ｍ以上）の壁面の位置は道路から２ｍ以上</a:t>
            </a:r>
            <a:endParaRPr kumimoji="1" lang="ja-JP" altLang="en-US" sz="1100" dirty="0">
              <a:latin typeface="BIZ UDPゴシック" panose="020B0400000000000000" pitchFamily="50" charset="-128"/>
              <a:ea typeface="BIZ UDPゴシック" panose="020B0400000000000000" pitchFamily="50" charset="-128"/>
            </a:endParaRPr>
          </a:p>
        </p:txBody>
      </p:sp>
      <p:cxnSp>
        <p:nvCxnSpPr>
          <p:cNvPr id="17" name="直線矢印コネクタ 16">
            <a:extLst>
              <a:ext uri="{FF2B5EF4-FFF2-40B4-BE49-F238E27FC236}">
                <a16:creationId xmlns:a16="http://schemas.microsoft.com/office/drawing/2014/main" id="{53BD26F4-3DB5-BEB6-A85D-2A799EA86560}"/>
              </a:ext>
            </a:extLst>
          </p:cNvPr>
          <p:cNvCxnSpPr>
            <a:cxnSpLocks/>
            <a:stCxn id="16" idx="1"/>
          </p:cNvCxnSpPr>
          <p:nvPr/>
        </p:nvCxnSpPr>
        <p:spPr>
          <a:xfrm flipH="1" flipV="1">
            <a:off x="9016306" y="3611613"/>
            <a:ext cx="908943" cy="394197"/>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44C1C130-C6A6-B07E-E0DD-932EDD701462}"/>
              </a:ext>
            </a:extLst>
          </p:cNvPr>
          <p:cNvSpPr txBox="1"/>
          <p:nvPr/>
        </p:nvSpPr>
        <p:spPr>
          <a:xfrm>
            <a:off x="9954244" y="4730146"/>
            <a:ext cx="1990814" cy="429660"/>
          </a:xfrm>
          <a:prstGeom prst="rect">
            <a:avLst/>
          </a:prstGeom>
          <a:solidFill>
            <a:srgbClr val="CCECFF"/>
          </a:solidFill>
        </p:spPr>
        <p:txBody>
          <a:bodyPr vert="horz" wrap="square" lIns="36000" tIns="36000" rIns="36000" bIns="36000" rtlCol="0" anchor="ctr" anchorCtr="0">
            <a:spAutoFit/>
          </a:bodyPr>
          <a:lstStyle/>
          <a:p>
            <a:pPr>
              <a:lnSpc>
                <a:spcPts val="1500"/>
              </a:lnSpc>
            </a:pPr>
            <a:r>
              <a:rPr lang="ja-JP" altLang="en-US" sz="1100" dirty="0">
                <a:latin typeface="BIZ UDPゴシック" panose="020B0400000000000000" pitchFamily="50" charset="-128"/>
                <a:ea typeface="BIZ UDPゴシック" panose="020B0400000000000000" pitchFamily="50" charset="-128"/>
              </a:rPr>
              <a:t>容積率の最高限度は都市計画で指定されている３００％まで　</a:t>
            </a:r>
            <a:endParaRPr kumimoji="1" lang="ja-JP" altLang="en-US" sz="1100" dirty="0">
              <a:latin typeface="BIZ UDPゴシック" panose="020B0400000000000000" pitchFamily="50" charset="-128"/>
              <a:ea typeface="BIZ UDPゴシック" panose="020B0400000000000000" pitchFamily="50" charset="-128"/>
            </a:endParaRPr>
          </a:p>
        </p:txBody>
      </p:sp>
      <p:cxnSp>
        <p:nvCxnSpPr>
          <p:cNvPr id="24" name="直線矢印コネクタ 23">
            <a:extLst>
              <a:ext uri="{FF2B5EF4-FFF2-40B4-BE49-F238E27FC236}">
                <a16:creationId xmlns:a16="http://schemas.microsoft.com/office/drawing/2014/main" id="{F2F0263B-4988-DB37-5F47-077A1B32A141}"/>
              </a:ext>
            </a:extLst>
          </p:cNvPr>
          <p:cNvCxnSpPr>
            <a:cxnSpLocks/>
          </p:cNvCxnSpPr>
          <p:nvPr/>
        </p:nvCxnSpPr>
        <p:spPr>
          <a:xfrm flipH="1">
            <a:off x="8786365" y="4944976"/>
            <a:ext cx="1165557" cy="0"/>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28805DDF-2727-2E32-E766-1B5EAA2F8976}"/>
              </a:ext>
            </a:extLst>
          </p:cNvPr>
          <p:cNvCxnSpPr>
            <a:cxnSpLocks/>
            <a:stCxn id="29" idx="2"/>
          </p:cNvCxnSpPr>
          <p:nvPr/>
        </p:nvCxnSpPr>
        <p:spPr>
          <a:xfrm>
            <a:off x="7358166" y="5824068"/>
            <a:ext cx="723477" cy="553704"/>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E24D35F8-13B2-3A45-7016-0059D6766198}"/>
              </a:ext>
            </a:extLst>
          </p:cNvPr>
          <p:cNvSpPr txBox="1"/>
          <p:nvPr/>
        </p:nvSpPr>
        <p:spPr>
          <a:xfrm>
            <a:off x="6796754" y="5394408"/>
            <a:ext cx="1122824" cy="429660"/>
          </a:xfrm>
          <a:prstGeom prst="rect">
            <a:avLst/>
          </a:prstGeom>
          <a:solidFill>
            <a:srgbClr val="CCECFF"/>
          </a:solidFill>
        </p:spPr>
        <p:txBody>
          <a:bodyPr vert="horz" wrap="square" lIns="36000" tIns="36000" rIns="36000" bIns="36000" rtlCol="0" anchor="ctr" anchorCtr="0">
            <a:spAutoFit/>
          </a:bodyPr>
          <a:lstStyle/>
          <a:p>
            <a:pPr>
              <a:lnSpc>
                <a:spcPts val="1500"/>
              </a:lnSpc>
            </a:pPr>
            <a:r>
              <a:rPr lang="ja-JP" altLang="en-US" sz="1100" dirty="0">
                <a:latin typeface="BIZ UDPゴシック" panose="020B0400000000000000" pitchFamily="50" charset="-128"/>
                <a:ea typeface="BIZ UDPゴシック" panose="020B0400000000000000" pitchFamily="50" charset="-128"/>
              </a:rPr>
              <a:t>敷地面積の最低限度は６０㎡</a:t>
            </a:r>
            <a:endParaRPr kumimoji="1" lang="ja-JP" altLang="en-US" sz="11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78164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926DBA70-DB0F-05DF-D5A0-7225A51CC6FD}"/>
              </a:ext>
            </a:extLst>
          </p:cNvPr>
          <p:cNvPicPr>
            <a:picLocks noChangeAspect="1"/>
          </p:cNvPicPr>
          <p:nvPr/>
        </p:nvPicPr>
        <p:blipFill>
          <a:blip r:embed="rId3"/>
          <a:stretch>
            <a:fillRect/>
          </a:stretch>
        </p:blipFill>
        <p:spPr>
          <a:xfrm>
            <a:off x="3812342" y="1442454"/>
            <a:ext cx="1594147" cy="2047528"/>
          </a:xfrm>
          <a:prstGeom prst="rect">
            <a:avLst/>
          </a:prstGeom>
        </p:spPr>
      </p:pic>
      <p:sp>
        <p:nvSpPr>
          <p:cNvPr id="5" name="タイトル 1">
            <a:extLst>
              <a:ext uri="{FF2B5EF4-FFF2-40B4-BE49-F238E27FC236}">
                <a16:creationId xmlns:a16="http://schemas.microsoft.com/office/drawing/2014/main" id="{BCE0BEFA-F6D0-257C-B780-B9F0D8828F49}"/>
              </a:ext>
            </a:extLst>
          </p:cNvPr>
          <p:cNvSpPr txBox="1">
            <a:spLocks/>
          </p:cNvSpPr>
          <p:nvPr/>
        </p:nvSpPr>
        <p:spPr>
          <a:xfrm>
            <a:off x="0" y="0"/>
            <a:ext cx="12204000" cy="720000"/>
          </a:xfrm>
          <a:prstGeom prst="rect">
            <a:avLst/>
          </a:prstGeom>
          <a:solidFill>
            <a:schemeClr val="accent5">
              <a:lumMod val="75000"/>
            </a:schemeClr>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参考とした区内の事例地区</a:t>
            </a:r>
          </a:p>
        </p:txBody>
      </p:sp>
      <p:sp>
        <p:nvSpPr>
          <p:cNvPr id="22" name="四角形: 角を丸くする 21">
            <a:extLst>
              <a:ext uri="{FF2B5EF4-FFF2-40B4-BE49-F238E27FC236}">
                <a16:creationId xmlns:a16="http://schemas.microsoft.com/office/drawing/2014/main" id="{A443F297-4CBD-6C33-F025-D501A31E4BFA}"/>
              </a:ext>
            </a:extLst>
          </p:cNvPr>
          <p:cNvSpPr/>
          <p:nvPr/>
        </p:nvSpPr>
        <p:spPr>
          <a:xfrm>
            <a:off x="0" y="1438222"/>
            <a:ext cx="1108249"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en-US" altLang="ja-JP" sz="2000" b="1" dirty="0">
                <a:solidFill>
                  <a:schemeClr val="tx1"/>
                </a:solidFill>
                <a:latin typeface="BIZ UDゴシック" panose="020B0400000000000000" pitchFamily="49" charset="-128"/>
                <a:ea typeface="BIZ UDゴシック" panose="020B0400000000000000" pitchFamily="49" charset="-128"/>
              </a:rPr>
              <a:t>〔</a:t>
            </a:r>
            <a:r>
              <a:rPr lang="ja-JP" altLang="en-US" sz="2000" b="1" dirty="0">
                <a:solidFill>
                  <a:schemeClr val="tx1"/>
                </a:solidFill>
                <a:latin typeface="BIZ UDゴシック" panose="020B0400000000000000" pitchFamily="49" charset="-128"/>
                <a:ea typeface="BIZ UDゴシック" panose="020B0400000000000000" pitchFamily="49" charset="-128"/>
              </a:rPr>
              <a:t>例</a:t>
            </a:r>
            <a:r>
              <a:rPr lang="en-US" altLang="ja-JP" sz="2000" b="1"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b="1" dirty="0">
              <a:solidFill>
                <a:schemeClr val="tx1"/>
              </a:solidFill>
            </a:endParaRPr>
          </a:p>
        </p:txBody>
      </p:sp>
      <p:sp>
        <p:nvSpPr>
          <p:cNvPr id="2" name="タイトル 1">
            <a:extLst>
              <a:ext uri="{FF2B5EF4-FFF2-40B4-BE49-F238E27FC236}">
                <a16:creationId xmlns:a16="http://schemas.microsoft.com/office/drawing/2014/main" id="{467FCD29-F01B-6006-B46B-358084D6E88E}"/>
              </a:ext>
            </a:extLst>
          </p:cNvPr>
          <p:cNvSpPr txBox="1">
            <a:spLocks/>
          </p:cNvSpPr>
          <p:nvPr/>
        </p:nvSpPr>
        <p:spPr>
          <a:xfrm>
            <a:off x="-1" y="818076"/>
            <a:ext cx="12204000" cy="508306"/>
          </a:xfrm>
          <a:prstGeom prst="rect">
            <a:avLst/>
          </a:prstGeom>
          <a:solidFill>
            <a:schemeClr val="accent5">
              <a:lumMod val="75000"/>
            </a:schemeClr>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ja-JP" altLang="en-US" sz="2000" dirty="0">
                <a:solidFill>
                  <a:schemeClr val="bg1"/>
                </a:solidFill>
                <a:latin typeface="HGP創英角ｺﾞｼｯｸUB" panose="020B0900000000000000" pitchFamily="50" charset="-128"/>
                <a:ea typeface="HGP創英角ｺﾞｼｯｸUB" panose="020B0900000000000000" pitchFamily="50" charset="-128"/>
              </a:rPr>
              <a:t>　</a:t>
            </a:r>
            <a:r>
              <a:rPr lang="ja-JP" altLang="en-US" sz="2400" dirty="0">
                <a:solidFill>
                  <a:schemeClr val="bg1"/>
                </a:solidFill>
                <a:latin typeface="HGP創英角ｺﾞｼｯｸUB" panose="020B0900000000000000" pitchFamily="50" charset="-128"/>
                <a:ea typeface="HGP創英角ｺﾞｼｯｸUB" panose="020B0900000000000000" pitchFamily="50" charset="-128"/>
              </a:rPr>
              <a:t>壁面の位置の制限 と 壁面後退区域における工作物等の設置制限 の組み合わせ</a:t>
            </a:r>
          </a:p>
        </p:txBody>
      </p:sp>
      <p:grpSp>
        <p:nvGrpSpPr>
          <p:cNvPr id="4" name="グループ化 3">
            <a:extLst>
              <a:ext uri="{FF2B5EF4-FFF2-40B4-BE49-F238E27FC236}">
                <a16:creationId xmlns:a16="http://schemas.microsoft.com/office/drawing/2014/main" id="{250850ED-A4B1-B391-6C8C-5CAEE8E42FF6}"/>
              </a:ext>
            </a:extLst>
          </p:cNvPr>
          <p:cNvGrpSpPr/>
          <p:nvPr/>
        </p:nvGrpSpPr>
        <p:grpSpPr>
          <a:xfrm>
            <a:off x="277774" y="1411868"/>
            <a:ext cx="11812752" cy="5367828"/>
            <a:chOff x="-1004281" y="3313837"/>
            <a:chExt cx="11815007" cy="5368708"/>
          </a:xfrm>
        </p:grpSpPr>
        <p:pic>
          <p:nvPicPr>
            <p:cNvPr id="11" name="図 10" descr="ダイアグラム が含まれている画像&#10;&#10;自動的に生成された説明">
              <a:extLst>
                <a:ext uri="{FF2B5EF4-FFF2-40B4-BE49-F238E27FC236}">
                  <a16:creationId xmlns:a16="http://schemas.microsoft.com/office/drawing/2014/main" id="{CF60263D-49F6-A6A3-438D-D3A4FF18A3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3" t="27269" r="2281" b="4256"/>
            <a:stretch/>
          </p:blipFill>
          <p:spPr bwMode="auto">
            <a:xfrm>
              <a:off x="4988160" y="3743564"/>
              <a:ext cx="5800285" cy="2539845"/>
            </a:xfrm>
            <a:prstGeom prst="rect">
              <a:avLst/>
            </a:prstGeom>
            <a:ln>
              <a:noFill/>
            </a:ln>
            <a:extLst>
              <a:ext uri="{53640926-AAD7-44D8-BBD7-CCE9431645EC}">
                <a14:shadowObscured xmlns:a14="http://schemas.microsoft.com/office/drawing/2010/main"/>
              </a:ext>
            </a:extLst>
          </p:spPr>
        </p:pic>
        <p:sp>
          <p:nvSpPr>
            <p:cNvPr id="13" name="正方形/長方形 12">
              <a:extLst>
                <a:ext uri="{FF2B5EF4-FFF2-40B4-BE49-F238E27FC236}">
                  <a16:creationId xmlns:a16="http://schemas.microsoft.com/office/drawing/2014/main" id="{1963961F-F8B9-0B4C-2D3F-95B7E9CFFC47}"/>
                </a:ext>
              </a:extLst>
            </p:cNvPr>
            <p:cNvSpPr/>
            <p:nvPr/>
          </p:nvSpPr>
          <p:spPr>
            <a:xfrm>
              <a:off x="3782241" y="5159829"/>
              <a:ext cx="109967" cy="138131"/>
            </a:xfrm>
            <a:prstGeom prst="rect">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nvGrpSpPr>
            <p:cNvPr id="14" name="グループ化 13">
              <a:extLst>
                <a:ext uri="{FF2B5EF4-FFF2-40B4-BE49-F238E27FC236}">
                  <a16:creationId xmlns:a16="http://schemas.microsoft.com/office/drawing/2014/main" id="{259C4182-FD17-6025-8FAD-40F14F0C4E6D}"/>
                </a:ext>
              </a:extLst>
            </p:cNvPr>
            <p:cNvGrpSpPr/>
            <p:nvPr/>
          </p:nvGrpSpPr>
          <p:grpSpPr>
            <a:xfrm>
              <a:off x="4000688" y="6405309"/>
              <a:ext cx="6409156" cy="2277236"/>
              <a:chOff x="3249255" y="-914360"/>
              <a:chExt cx="5650793" cy="1931332"/>
            </a:xfrm>
          </p:grpSpPr>
          <p:pic>
            <p:nvPicPr>
              <p:cNvPr id="27" name="図 26" descr="グラフィカル ユーザー インターフェイス, アプリケーション&#10;&#10;自動的に生成された説明">
                <a:extLst>
                  <a:ext uri="{FF2B5EF4-FFF2-40B4-BE49-F238E27FC236}">
                    <a16:creationId xmlns:a16="http://schemas.microsoft.com/office/drawing/2014/main" id="{0FB747A4-B742-8521-7CCD-2A52566B51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626" t="19835" r="11361" b="56002"/>
              <a:stretch/>
            </p:blipFill>
            <p:spPr bwMode="auto">
              <a:xfrm>
                <a:off x="4604870" y="-914360"/>
                <a:ext cx="4295178" cy="1931332"/>
              </a:xfrm>
              <a:prstGeom prst="rect">
                <a:avLst/>
              </a:prstGeom>
              <a:ln>
                <a:noFill/>
              </a:ln>
              <a:extLst>
                <a:ext uri="{53640926-AAD7-44D8-BBD7-CCE9431645EC}">
                  <a14:shadowObscured xmlns:a14="http://schemas.microsoft.com/office/drawing/2010/main"/>
                </a:ext>
              </a:extLst>
            </p:spPr>
          </p:pic>
          <p:sp>
            <p:nvSpPr>
              <p:cNvPr id="29" name="正方形/長方形 28">
                <a:extLst>
                  <a:ext uri="{FF2B5EF4-FFF2-40B4-BE49-F238E27FC236}">
                    <a16:creationId xmlns:a16="http://schemas.microsoft.com/office/drawing/2014/main" id="{F23E2D5F-AFB3-2A46-2E05-9E9C3299AA89}"/>
                  </a:ext>
                </a:extLst>
              </p:cNvPr>
              <p:cNvSpPr/>
              <p:nvPr/>
            </p:nvSpPr>
            <p:spPr>
              <a:xfrm>
                <a:off x="3249255" y="-275622"/>
                <a:ext cx="109967" cy="138131"/>
              </a:xfrm>
              <a:prstGeom prst="rect">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grpSp>
          <p:nvGrpSpPr>
            <p:cNvPr id="16" name="グループ化 15">
              <a:extLst>
                <a:ext uri="{FF2B5EF4-FFF2-40B4-BE49-F238E27FC236}">
                  <a16:creationId xmlns:a16="http://schemas.microsoft.com/office/drawing/2014/main" id="{145640B2-F81E-5A97-0ADF-0C4CA0A31473}"/>
                </a:ext>
              </a:extLst>
            </p:cNvPr>
            <p:cNvGrpSpPr/>
            <p:nvPr/>
          </p:nvGrpSpPr>
          <p:grpSpPr>
            <a:xfrm>
              <a:off x="-1004281" y="6379741"/>
              <a:ext cx="5409121" cy="174222"/>
              <a:chOff x="-1297518" y="5337659"/>
              <a:chExt cx="5330657" cy="171604"/>
            </a:xfrm>
          </p:grpSpPr>
          <p:sp>
            <p:nvSpPr>
              <p:cNvPr id="24" name="正方形/長方形 23">
                <a:extLst>
                  <a:ext uri="{FF2B5EF4-FFF2-40B4-BE49-F238E27FC236}">
                    <a16:creationId xmlns:a16="http://schemas.microsoft.com/office/drawing/2014/main" id="{A0C53A42-8D80-4D94-099B-E276AA200903}"/>
                  </a:ext>
                </a:extLst>
              </p:cNvPr>
              <p:cNvSpPr/>
              <p:nvPr/>
            </p:nvSpPr>
            <p:spPr>
              <a:xfrm>
                <a:off x="539134" y="5337659"/>
                <a:ext cx="3494005" cy="171604"/>
              </a:xfrm>
              <a:prstGeom prst="rect">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5" name="正方形/長方形 24">
                <a:extLst>
                  <a:ext uri="{FF2B5EF4-FFF2-40B4-BE49-F238E27FC236}">
                    <a16:creationId xmlns:a16="http://schemas.microsoft.com/office/drawing/2014/main" id="{36FA10CD-2264-2579-2F6F-7C4B59CBDF1F}"/>
                  </a:ext>
                </a:extLst>
              </p:cNvPr>
              <p:cNvSpPr/>
              <p:nvPr/>
            </p:nvSpPr>
            <p:spPr>
              <a:xfrm>
                <a:off x="-1297518" y="5367268"/>
                <a:ext cx="310845" cy="94241"/>
              </a:xfrm>
              <a:prstGeom prst="rect">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6" name="正方形/長方形 25">
                <a:extLst>
                  <a:ext uri="{FF2B5EF4-FFF2-40B4-BE49-F238E27FC236}">
                    <a16:creationId xmlns:a16="http://schemas.microsoft.com/office/drawing/2014/main" id="{09828B27-9825-7E63-C929-1CF708B991DF}"/>
                  </a:ext>
                </a:extLst>
              </p:cNvPr>
              <p:cNvSpPr/>
              <p:nvPr/>
            </p:nvSpPr>
            <p:spPr>
              <a:xfrm rot="3278869">
                <a:off x="-1018577" y="5358993"/>
                <a:ext cx="123015" cy="90601"/>
              </a:xfrm>
              <a:prstGeom prst="rect">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6" name="正方形/長方形 35">
                <a:extLst>
                  <a:ext uri="{FF2B5EF4-FFF2-40B4-BE49-F238E27FC236}">
                    <a16:creationId xmlns:a16="http://schemas.microsoft.com/office/drawing/2014/main" id="{BAA2C7AC-945A-D0AB-876E-62194861BC32}"/>
                  </a:ext>
                </a:extLst>
              </p:cNvPr>
              <p:cNvSpPr/>
              <p:nvPr/>
            </p:nvSpPr>
            <p:spPr>
              <a:xfrm rot="2529106">
                <a:off x="-12965" y="5396488"/>
                <a:ext cx="100267" cy="74655"/>
              </a:xfrm>
              <a:prstGeom prst="rect">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31" name="テキスト ボックス 2">
              <a:extLst>
                <a:ext uri="{FF2B5EF4-FFF2-40B4-BE49-F238E27FC236}">
                  <a16:creationId xmlns:a16="http://schemas.microsoft.com/office/drawing/2014/main" id="{C828F0AC-2BED-D484-3B2E-F64B2AA50D60}"/>
                </a:ext>
              </a:extLst>
            </p:cNvPr>
            <p:cNvSpPr txBox="1">
              <a:spLocks noChangeArrowheads="1"/>
            </p:cNvSpPr>
            <p:nvPr/>
          </p:nvSpPr>
          <p:spPr bwMode="auto">
            <a:xfrm>
              <a:off x="5937101" y="3313837"/>
              <a:ext cx="4873625" cy="324000"/>
            </a:xfrm>
            <a:prstGeom prst="rect">
              <a:avLst/>
            </a:prstGeom>
            <a:solidFill>
              <a:schemeClr val="accent5">
                <a:lumMod val="75000"/>
              </a:schemeClr>
            </a:solidFill>
            <a:ln w="19050">
              <a:noFill/>
              <a:miter lim="800000"/>
              <a:headEnd/>
              <a:tailEnd/>
            </a:ln>
          </p:spPr>
          <p:txBody>
            <a:bodyPr rot="0" vert="horz" wrap="square" lIns="0" tIns="0" rIns="0" bIns="0" anchor="ctr" anchorCtr="0">
              <a:noAutofit/>
            </a:bodyPr>
            <a:lstStyle/>
            <a:p>
              <a:pPr algn="ctr">
                <a:lnSpc>
                  <a:spcPts val="2200"/>
                </a:lnSpc>
              </a:pPr>
              <a:r>
                <a:rPr lang="ja-JP" altLang="en-US" sz="1800" kern="100" dirty="0">
                  <a:solidFill>
                    <a:srgbClr val="FFFFFF"/>
                  </a:solidFill>
                  <a:effectLst/>
                  <a:latin typeface="游明朝" panose="02020400000000000000" pitchFamily="18" charset="-128"/>
                  <a:ea typeface="BIZ UDPゴシック" panose="020B0400000000000000" pitchFamily="50" charset="-128"/>
                  <a:cs typeface="Times New Roman" panose="02020603050405020304" pitchFamily="18" charset="0"/>
                </a:rPr>
                <a:t>世田谷区北沢</a:t>
              </a:r>
              <a:r>
                <a:rPr lang="en-US" altLang="ja-JP" sz="1800" kern="10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3</a:t>
              </a:r>
              <a:r>
                <a:rPr lang="ja-JP" altLang="en-US" sz="1800" kern="10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800" kern="10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altLang="en-US" sz="1800" kern="100" dirty="0">
                  <a:solidFill>
                    <a:srgbClr val="FFFFFF"/>
                  </a:solidFill>
                  <a:effectLst/>
                  <a:latin typeface="游明朝" panose="02020400000000000000" pitchFamily="18" charset="-128"/>
                  <a:ea typeface="BIZ UDPゴシック" panose="020B0400000000000000" pitchFamily="50" charset="-128"/>
                  <a:cs typeface="Times New Roman" panose="02020603050405020304" pitchFamily="18" charset="0"/>
                </a:rPr>
                <a:t>丁目地区（一番街本通り沿道）</a:t>
              </a:r>
            </a:p>
          </p:txBody>
        </p:sp>
        <p:sp>
          <p:nvSpPr>
            <p:cNvPr id="15" name="テキスト ボックス 2">
              <a:extLst>
                <a:ext uri="{FF2B5EF4-FFF2-40B4-BE49-F238E27FC236}">
                  <a16:creationId xmlns:a16="http://schemas.microsoft.com/office/drawing/2014/main" id="{250163F2-59A0-6B79-13F4-FE4CBE0B7535}"/>
                </a:ext>
              </a:extLst>
            </p:cNvPr>
            <p:cNvSpPr txBox="1">
              <a:spLocks noChangeArrowheads="1"/>
            </p:cNvSpPr>
            <p:nvPr/>
          </p:nvSpPr>
          <p:spPr bwMode="auto">
            <a:xfrm>
              <a:off x="-156145" y="3315895"/>
              <a:ext cx="4659414" cy="324000"/>
            </a:xfrm>
            <a:prstGeom prst="rect">
              <a:avLst/>
            </a:prstGeom>
            <a:solidFill>
              <a:schemeClr val="accent5">
                <a:lumMod val="75000"/>
              </a:schemeClr>
            </a:solidFill>
            <a:ln w="19050">
              <a:noFill/>
              <a:miter lim="800000"/>
              <a:headEnd/>
              <a:tailEnd/>
            </a:ln>
          </p:spPr>
          <p:txBody>
            <a:bodyPr rot="0" vert="horz" wrap="square" lIns="0" tIns="0" rIns="0" bIns="0" anchor="ctr" anchorCtr="0">
              <a:noAutofit/>
            </a:bodyPr>
            <a:lstStyle/>
            <a:p>
              <a:pPr algn="ctr">
                <a:lnSpc>
                  <a:spcPts val="2200"/>
                </a:lnSpc>
              </a:pPr>
              <a:r>
                <a:rPr lang="ja-JP" altLang="en-US" sz="1800" kern="100" dirty="0">
                  <a:solidFill>
                    <a:srgbClr val="FFFFFF"/>
                  </a:solidFill>
                  <a:effectLst/>
                  <a:latin typeface="游明朝" panose="02020400000000000000" pitchFamily="18" charset="-128"/>
                  <a:ea typeface="BIZ UDPゴシック" panose="020B0400000000000000" pitchFamily="50" charset="-128"/>
                  <a:cs typeface="Times New Roman" panose="02020603050405020304" pitchFamily="18" charset="0"/>
                </a:rPr>
                <a:t>下北沢駅周辺地区　　２号壁面線</a:t>
              </a:r>
            </a:p>
          </p:txBody>
        </p:sp>
      </p:grpSp>
      <p:sp>
        <p:nvSpPr>
          <p:cNvPr id="30" name="四角形: 角を丸くする 29">
            <a:extLst>
              <a:ext uri="{FF2B5EF4-FFF2-40B4-BE49-F238E27FC236}">
                <a16:creationId xmlns:a16="http://schemas.microsoft.com/office/drawing/2014/main" id="{C262FED9-DED8-8124-D888-738D95B52A87}"/>
              </a:ext>
            </a:extLst>
          </p:cNvPr>
          <p:cNvSpPr/>
          <p:nvPr/>
        </p:nvSpPr>
        <p:spPr>
          <a:xfrm>
            <a:off x="5967092" y="1432092"/>
            <a:ext cx="1162345"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r>
              <a:rPr lang="en-US" altLang="ja-JP" sz="2000" b="1" dirty="0">
                <a:solidFill>
                  <a:schemeClr val="tx1"/>
                </a:solidFill>
                <a:latin typeface="BIZ UDゴシック" panose="020B0400000000000000" pitchFamily="49" charset="-128"/>
                <a:ea typeface="BIZ UDゴシック" panose="020B0400000000000000" pitchFamily="49" charset="-128"/>
              </a:rPr>
              <a:t>〔</a:t>
            </a:r>
            <a:r>
              <a:rPr lang="ja-JP" altLang="en-US" sz="2000" b="1" dirty="0">
                <a:solidFill>
                  <a:schemeClr val="tx1"/>
                </a:solidFill>
                <a:latin typeface="BIZ UDゴシック" panose="020B0400000000000000" pitchFamily="49" charset="-128"/>
                <a:ea typeface="BIZ UDゴシック" panose="020B0400000000000000" pitchFamily="49" charset="-128"/>
              </a:rPr>
              <a:t>例</a:t>
            </a:r>
            <a:r>
              <a:rPr lang="en-US" altLang="ja-JP" sz="2000" b="1"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b="1" dirty="0">
              <a:solidFill>
                <a:schemeClr val="tx1"/>
              </a:solidFill>
            </a:endParaRPr>
          </a:p>
        </p:txBody>
      </p:sp>
      <p:sp>
        <p:nvSpPr>
          <p:cNvPr id="32" name="四角形: 角を丸くする 31">
            <a:extLst>
              <a:ext uri="{FF2B5EF4-FFF2-40B4-BE49-F238E27FC236}">
                <a16:creationId xmlns:a16="http://schemas.microsoft.com/office/drawing/2014/main" id="{79B787A3-CB04-6ADE-EBE8-593E58029BE2}"/>
              </a:ext>
            </a:extLst>
          </p:cNvPr>
          <p:cNvSpPr/>
          <p:nvPr/>
        </p:nvSpPr>
        <p:spPr>
          <a:xfrm>
            <a:off x="5918387" y="1424458"/>
            <a:ext cx="45719" cy="5382950"/>
          </a:xfrm>
          <a:prstGeom prst="roundRect">
            <a:avLst>
              <a:gd name="adj" fmla="val 1227"/>
            </a:avLst>
          </a:prstGeom>
          <a:noFill/>
          <a:ln w="19050" cap="flat" cmpd="sng" algn="ctr">
            <a:solidFill>
              <a:srgbClr val="4472C4">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7" name="正方形/長方形 36">
            <a:extLst>
              <a:ext uri="{FF2B5EF4-FFF2-40B4-BE49-F238E27FC236}">
                <a16:creationId xmlns:a16="http://schemas.microsoft.com/office/drawing/2014/main" id="{7C6373B3-775F-27AA-E3F2-A3E77AB17124}"/>
              </a:ext>
            </a:extLst>
          </p:cNvPr>
          <p:cNvSpPr/>
          <p:nvPr/>
        </p:nvSpPr>
        <p:spPr>
          <a:xfrm>
            <a:off x="11516071" y="6617359"/>
            <a:ext cx="218729" cy="19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9D1045FF-86F1-6454-0EF7-15335803348F}"/>
              </a:ext>
            </a:extLst>
          </p:cNvPr>
          <p:cNvSpPr/>
          <p:nvPr/>
        </p:nvSpPr>
        <p:spPr>
          <a:xfrm>
            <a:off x="11849520" y="4193165"/>
            <a:ext cx="218729" cy="19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C2D75A29-9596-BF8A-1DF2-1460481804FE}"/>
              </a:ext>
            </a:extLst>
          </p:cNvPr>
          <p:cNvPicPr>
            <a:picLocks noChangeAspect="1"/>
          </p:cNvPicPr>
          <p:nvPr/>
        </p:nvPicPr>
        <p:blipFill>
          <a:blip r:embed="rId6"/>
          <a:stretch>
            <a:fillRect/>
          </a:stretch>
        </p:blipFill>
        <p:spPr>
          <a:xfrm>
            <a:off x="277774" y="1857839"/>
            <a:ext cx="3015150" cy="3938155"/>
          </a:xfrm>
          <a:prstGeom prst="rect">
            <a:avLst/>
          </a:prstGeom>
        </p:spPr>
      </p:pic>
      <p:pic>
        <p:nvPicPr>
          <p:cNvPr id="12" name="図 11">
            <a:extLst>
              <a:ext uri="{FF2B5EF4-FFF2-40B4-BE49-F238E27FC236}">
                <a16:creationId xmlns:a16="http://schemas.microsoft.com/office/drawing/2014/main" id="{789DED88-1B5E-06C9-5568-1DEF2C198ED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407014" y="3484091"/>
            <a:ext cx="2233129" cy="573559"/>
          </a:xfrm>
          <a:prstGeom prst="rect">
            <a:avLst/>
          </a:prstGeom>
        </p:spPr>
      </p:pic>
      <p:pic>
        <p:nvPicPr>
          <p:cNvPr id="3" name="図 2">
            <a:extLst>
              <a:ext uri="{FF2B5EF4-FFF2-40B4-BE49-F238E27FC236}">
                <a16:creationId xmlns:a16="http://schemas.microsoft.com/office/drawing/2014/main" id="{E35A7A3A-7082-30BD-94CB-5BF95EF07CF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22044" b="1190"/>
          <a:stretch/>
        </p:blipFill>
        <p:spPr>
          <a:xfrm>
            <a:off x="3404028" y="4057650"/>
            <a:ext cx="2233129" cy="2600326"/>
          </a:xfrm>
          <a:prstGeom prst="rect">
            <a:avLst/>
          </a:prstGeom>
        </p:spPr>
      </p:pic>
      <p:sp>
        <p:nvSpPr>
          <p:cNvPr id="7" name="正方形/長方形 6">
            <a:extLst>
              <a:ext uri="{FF2B5EF4-FFF2-40B4-BE49-F238E27FC236}">
                <a16:creationId xmlns:a16="http://schemas.microsoft.com/office/drawing/2014/main" id="{51EA98BB-428F-E26A-B038-80968A89B123}"/>
              </a:ext>
            </a:extLst>
          </p:cNvPr>
          <p:cNvSpPr/>
          <p:nvPr/>
        </p:nvSpPr>
        <p:spPr>
          <a:xfrm>
            <a:off x="3427037" y="5133975"/>
            <a:ext cx="1244975" cy="633413"/>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500BB334-EFEE-B301-7F14-1AE0BAD01C61}"/>
              </a:ext>
            </a:extLst>
          </p:cNvPr>
          <p:cNvSpPr/>
          <p:nvPr/>
        </p:nvSpPr>
        <p:spPr>
          <a:xfrm>
            <a:off x="3727920" y="1395413"/>
            <a:ext cx="1710856" cy="2088678"/>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FEB3AD10-7EEA-EFA2-8BE1-381371A9AD2C}"/>
              </a:ext>
            </a:extLst>
          </p:cNvPr>
          <p:cNvSpPr/>
          <p:nvPr/>
        </p:nvSpPr>
        <p:spPr>
          <a:xfrm rot="10800000" flipV="1">
            <a:off x="2352828" y="5462589"/>
            <a:ext cx="904722" cy="142482"/>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17">
            <a:extLst>
              <a:ext uri="{FF2B5EF4-FFF2-40B4-BE49-F238E27FC236}">
                <a16:creationId xmlns:a16="http://schemas.microsoft.com/office/drawing/2014/main" id="{7C80687D-1F10-460D-1CBB-98209485D25B}"/>
              </a:ext>
            </a:extLst>
          </p:cNvPr>
          <p:cNvSpPr>
            <a:spLocks noGrp="1"/>
          </p:cNvSpPr>
          <p:nvPr>
            <p:ph type="sldNum" sz="quarter" idx="12"/>
          </p:nvPr>
        </p:nvSpPr>
        <p:spPr>
          <a:xfrm>
            <a:off x="9460799" y="6442283"/>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21</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334323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4A9B6-33A7-2055-22E6-83079074414F}"/>
            </a:ext>
          </a:extLst>
        </p:cNvPr>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88469613-4A72-95BF-31FF-0FD1BD2B37AD}"/>
              </a:ext>
            </a:extLst>
          </p:cNvPr>
          <p:cNvGrpSpPr/>
          <p:nvPr/>
        </p:nvGrpSpPr>
        <p:grpSpPr>
          <a:xfrm>
            <a:off x="6920214" y="1044964"/>
            <a:ext cx="4958867" cy="1923673"/>
            <a:chOff x="6839231" y="4195819"/>
            <a:chExt cx="4958867" cy="1923673"/>
          </a:xfrm>
        </p:grpSpPr>
        <p:grpSp>
          <p:nvGrpSpPr>
            <p:cNvPr id="11" name="グループ化 10">
              <a:extLst>
                <a:ext uri="{FF2B5EF4-FFF2-40B4-BE49-F238E27FC236}">
                  <a16:creationId xmlns:a16="http://schemas.microsoft.com/office/drawing/2014/main" id="{27C05BC7-5BC8-743F-72ED-E193C806B0CF}"/>
                </a:ext>
              </a:extLst>
            </p:cNvPr>
            <p:cNvGrpSpPr/>
            <p:nvPr/>
          </p:nvGrpSpPr>
          <p:grpSpPr>
            <a:xfrm>
              <a:off x="6839231" y="4195819"/>
              <a:ext cx="2237234" cy="1923673"/>
              <a:chOff x="6839231" y="4195819"/>
              <a:chExt cx="2237234" cy="1923673"/>
            </a:xfrm>
          </p:grpSpPr>
          <p:pic>
            <p:nvPicPr>
              <p:cNvPr id="17" name="図 16" descr="カレンダー&#10;&#10;自動的に生成された説明">
                <a:extLst>
                  <a:ext uri="{FF2B5EF4-FFF2-40B4-BE49-F238E27FC236}">
                    <a16:creationId xmlns:a16="http://schemas.microsoft.com/office/drawing/2014/main" id="{6256E042-B0A9-89EF-4BFE-C6C15FD952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2559" r="60846" b="50000"/>
              <a:stretch/>
            </p:blipFill>
            <p:spPr bwMode="auto">
              <a:xfrm rot="16200000">
                <a:off x="6996011" y="4039039"/>
                <a:ext cx="1923673" cy="2237234"/>
              </a:xfrm>
              <a:prstGeom prst="rect">
                <a:avLst/>
              </a:prstGeom>
              <a:ln>
                <a:noFill/>
              </a:ln>
              <a:extLst>
                <a:ext uri="{53640926-AAD7-44D8-BBD7-CCE9431645EC}">
                  <a14:shadowObscured xmlns:a14="http://schemas.microsoft.com/office/drawing/2010/main"/>
                </a:ext>
              </a:extLst>
            </p:spPr>
          </p:pic>
          <p:sp>
            <p:nvSpPr>
              <p:cNvPr id="18" name="テキスト ボックス 17">
                <a:extLst>
                  <a:ext uri="{FF2B5EF4-FFF2-40B4-BE49-F238E27FC236}">
                    <a16:creationId xmlns:a16="http://schemas.microsoft.com/office/drawing/2014/main" id="{585558A1-654D-1C4B-5C77-FF83F48DAA86}"/>
                  </a:ext>
                </a:extLst>
              </p:cNvPr>
              <p:cNvSpPr txBox="1"/>
              <p:nvPr/>
            </p:nvSpPr>
            <p:spPr>
              <a:xfrm>
                <a:off x="7424530" y="5446975"/>
                <a:ext cx="938702" cy="430887"/>
              </a:xfrm>
              <a:prstGeom prst="rect">
                <a:avLst/>
              </a:prstGeom>
              <a:solidFill>
                <a:schemeClr val="accent6">
                  <a:lumMod val="75000"/>
                  <a:alpha val="80000"/>
                </a:schemeClr>
              </a:solidFill>
            </p:spPr>
            <p:txBody>
              <a:bodyPr wrap="square" lIns="0" tIns="0" rIns="0" bIns="0" rtlCol="0">
                <a:spAutoFit/>
              </a:bodyPr>
              <a:lstStyle/>
              <a:p>
                <a:pPr algn="ctr"/>
                <a:r>
                  <a:rPr kumimoji="1" lang="ja-JP" altLang="en-US" sz="2800" dirty="0">
                    <a:latin typeface="HGP創英角ｺﾞｼｯｸUB" panose="020B0900000000000000" pitchFamily="50" charset="-128"/>
                    <a:ea typeface="HGP創英角ｺﾞｼｯｸUB" panose="020B0900000000000000" pitchFamily="50" charset="-128"/>
                  </a:rPr>
                  <a:t>１１９</a:t>
                </a:r>
              </a:p>
            </p:txBody>
          </p:sp>
        </p:grpSp>
        <p:grpSp>
          <p:nvGrpSpPr>
            <p:cNvPr id="12" name="グループ化 11">
              <a:extLst>
                <a:ext uri="{FF2B5EF4-FFF2-40B4-BE49-F238E27FC236}">
                  <a16:creationId xmlns:a16="http://schemas.microsoft.com/office/drawing/2014/main" id="{95D321FC-DDA7-1B08-679C-361D1978DF9C}"/>
                </a:ext>
              </a:extLst>
            </p:cNvPr>
            <p:cNvGrpSpPr/>
            <p:nvPr/>
          </p:nvGrpSpPr>
          <p:grpSpPr>
            <a:xfrm>
              <a:off x="9789694" y="4316069"/>
              <a:ext cx="2008404" cy="1678600"/>
              <a:chOff x="9548858" y="4336222"/>
              <a:chExt cx="2008404" cy="1678600"/>
            </a:xfrm>
          </p:grpSpPr>
          <p:pic>
            <p:nvPicPr>
              <p:cNvPr id="14" name="図 13" descr="カレンダー&#10;&#10;自動的に生成された説明">
                <a:extLst>
                  <a:ext uri="{FF2B5EF4-FFF2-40B4-BE49-F238E27FC236}">
                    <a16:creationId xmlns:a16="http://schemas.microsoft.com/office/drawing/2014/main" id="{A166BFE0-A897-81E3-5693-775D540835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778" t="3096"/>
              <a:stretch/>
            </p:blipFill>
            <p:spPr bwMode="auto">
              <a:xfrm rot="16200000">
                <a:off x="9713760" y="4171320"/>
                <a:ext cx="1678600" cy="2008404"/>
              </a:xfrm>
              <a:prstGeom prst="rect">
                <a:avLst/>
              </a:prstGeom>
              <a:ln>
                <a:noFill/>
              </a:ln>
              <a:extLst>
                <a:ext uri="{53640926-AAD7-44D8-BBD7-CCE9431645EC}">
                  <a14:shadowObscured xmlns:a14="http://schemas.microsoft.com/office/drawing/2010/main"/>
                </a:ext>
              </a:extLst>
            </p:spPr>
          </p:pic>
          <p:sp>
            <p:nvSpPr>
              <p:cNvPr id="15" name="テキスト ボックス 14">
                <a:extLst>
                  <a:ext uri="{FF2B5EF4-FFF2-40B4-BE49-F238E27FC236}">
                    <a16:creationId xmlns:a16="http://schemas.microsoft.com/office/drawing/2014/main" id="{C62C2F89-B633-AD90-4B93-8EAD25C854D3}"/>
                  </a:ext>
                </a:extLst>
              </p:cNvPr>
              <p:cNvSpPr txBox="1"/>
              <p:nvPr/>
            </p:nvSpPr>
            <p:spPr>
              <a:xfrm>
                <a:off x="10237303" y="5507523"/>
                <a:ext cx="556593" cy="430887"/>
              </a:xfrm>
              <a:prstGeom prst="rect">
                <a:avLst/>
              </a:prstGeom>
              <a:solidFill>
                <a:schemeClr val="accent6">
                  <a:lumMod val="75000"/>
                  <a:alpha val="80000"/>
                </a:schemeClr>
              </a:solidFill>
            </p:spPr>
            <p:txBody>
              <a:bodyPr wrap="square" lIns="0" tIns="0" rIns="0" bIns="0" rtlCol="0">
                <a:spAutoFit/>
              </a:bodyPr>
              <a:lstStyle/>
              <a:p>
                <a:pPr algn="ctr"/>
                <a:r>
                  <a:rPr kumimoji="1" lang="ja-JP" altLang="en-US" sz="2800" dirty="0">
                    <a:latin typeface="HGP創英角ｺﾞｼｯｸUB" panose="020B0900000000000000" pitchFamily="50" charset="-128"/>
                    <a:ea typeface="HGP創英角ｺﾞｼｯｸUB" panose="020B0900000000000000" pitchFamily="50" charset="-128"/>
                  </a:rPr>
                  <a:t>５９</a:t>
                </a:r>
              </a:p>
            </p:txBody>
          </p:sp>
          <p:sp>
            <p:nvSpPr>
              <p:cNvPr id="16" name="テキスト ボックス 15">
                <a:extLst>
                  <a:ext uri="{FF2B5EF4-FFF2-40B4-BE49-F238E27FC236}">
                    <a16:creationId xmlns:a16="http://schemas.microsoft.com/office/drawing/2014/main" id="{F0CDC370-7993-4EB7-54DE-E9513C577AFE}"/>
                  </a:ext>
                </a:extLst>
              </p:cNvPr>
              <p:cNvSpPr txBox="1"/>
              <p:nvPr/>
            </p:nvSpPr>
            <p:spPr>
              <a:xfrm>
                <a:off x="10220271" y="4899890"/>
                <a:ext cx="556593" cy="430887"/>
              </a:xfrm>
              <a:prstGeom prst="rect">
                <a:avLst/>
              </a:prstGeom>
              <a:solidFill>
                <a:schemeClr val="accent6">
                  <a:lumMod val="75000"/>
                  <a:alpha val="80000"/>
                </a:schemeClr>
              </a:solidFill>
            </p:spPr>
            <p:txBody>
              <a:bodyPr wrap="square" lIns="0" tIns="0" rIns="0" bIns="0" rtlCol="0">
                <a:spAutoFit/>
              </a:bodyPr>
              <a:lstStyle/>
              <a:p>
                <a:pPr algn="ctr"/>
                <a:r>
                  <a:rPr kumimoji="1" lang="ja-JP" altLang="en-US" sz="2800" dirty="0">
                    <a:latin typeface="HGP創英角ｺﾞｼｯｸUB" panose="020B0900000000000000" pitchFamily="50" charset="-128"/>
                    <a:ea typeface="HGP創英角ｺﾞｼｯｸUB" panose="020B0900000000000000" pitchFamily="50" charset="-128"/>
                  </a:rPr>
                  <a:t>６０</a:t>
                </a:r>
              </a:p>
            </p:txBody>
          </p:sp>
        </p:grpSp>
        <p:sp>
          <p:nvSpPr>
            <p:cNvPr id="13" name="矢印: 右 12">
              <a:extLst>
                <a:ext uri="{FF2B5EF4-FFF2-40B4-BE49-F238E27FC236}">
                  <a16:creationId xmlns:a16="http://schemas.microsoft.com/office/drawing/2014/main" id="{C7BDC97D-F583-BC2B-81A8-C625BC2AA105}"/>
                </a:ext>
              </a:extLst>
            </p:cNvPr>
            <p:cNvSpPr/>
            <p:nvPr/>
          </p:nvSpPr>
          <p:spPr>
            <a:xfrm>
              <a:off x="9133935" y="5310623"/>
              <a:ext cx="431955" cy="246009"/>
            </a:xfrm>
            <a:prstGeom prst="rightArrow">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9" name="四角形: 角を丸くする 8">
            <a:extLst>
              <a:ext uri="{FF2B5EF4-FFF2-40B4-BE49-F238E27FC236}">
                <a16:creationId xmlns:a16="http://schemas.microsoft.com/office/drawing/2014/main" id="{D5B18E14-3E79-7169-10EC-58260B3E1F38}"/>
              </a:ext>
            </a:extLst>
          </p:cNvPr>
          <p:cNvSpPr/>
          <p:nvPr/>
        </p:nvSpPr>
        <p:spPr>
          <a:xfrm>
            <a:off x="6448964" y="891076"/>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2" name="タイトル 1">
            <a:extLst>
              <a:ext uri="{FF2B5EF4-FFF2-40B4-BE49-F238E27FC236}">
                <a16:creationId xmlns:a16="http://schemas.microsoft.com/office/drawing/2014/main" id="{EC5293E8-3181-0407-5292-1A67E179ECA8}"/>
              </a:ext>
            </a:extLst>
          </p:cNvPr>
          <p:cNvSpPr txBox="1">
            <a:spLocks/>
          </p:cNvSpPr>
          <p:nvPr/>
        </p:nvSpPr>
        <p:spPr>
          <a:xfrm>
            <a:off x="-6000" y="1529"/>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④　栄通りの具体的なルール案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5" name="図 4" descr="ダイアグラム, 図形, 四角形&#10;&#10;AI 生成コンテンツは誤りを含む可能性があります。">
            <a:extLst>
              <a:ext uri="{FF2B5EF4-FFF2-40B4-BE49-F238E27FC236}">
                <a16:creationId xmlns:a16="http://schemas.microsoft.com/office/drawing/2014/main" id="{DC7F2EC4-1387-785D-F5C5-96BCBE79F04B}"/>
              </a:ext>
            </a:extLst>
          </p:cNvPr>
          <p:cNvPicPr>
            <a:picLocks noChangeAspect="1"/>
          </p:cNvPicPr>
          <p:nvPr/>
        </p:nvPicPr>
        <p:blipFill>
          <a:blip r:embed="rId5"/>
          <a:srcRect l="7200"/>
          <a:stretch>
            <a:fillRect/>
          </a:stretch>
        </p:blipFill>
        <p:spPr>
          <a:xfrm>
            <a:off x="8010326" y="4770086"/>
            <a:ext cx="2517549" cy="1154844"/>
          </a:xfrm>
          <a:prstGeom prst="rect">
            <a:avLst/>
          </a:prstGeom>
        </p:spPr>
      </p:pic>
      <p:sp>
        <p:nvSpPr>
          <p:cNvPr id="7" name="四角形: 角を丸くする 6">
            <a:extLst>
              <a:ext uri="{FF2B5EF4-FFF2-40B4-BE49-F238E27FC236}">
                <a16:creationId xmlns:a16="http://schemas.microsoft.com/office/drawing/2014/main" id="{695CC3F5-D478-E06F-46C1-D944A3288920}"/>
              </a:ext>
            </a:extLst>
          </p:cNvPr>
          <p:cNvSpPr/>
          <p:nvPr/>
        </p:nvSpPr>
        <p:spPr>
          <a:xfrm>
            <a:off x="6448964" y="3581847"/>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pic>
        <p:nvPicPr>
          <p:cNvPr id="20" name="図 19" descr="ダイアグラム&#10;&#10;AI 生成コンテンツは誤りを含む可能性があります。">
            <a:extLst>
              <a:ext uri="{FF2B5EF4-FFF2-40B4-BE49-F238E27FC236}">
                <a16:creationId xmlns:a16="http://schemas.microsoft.com/office/drawing/2014/main" id="{71964FA3-521D-6B64-075A-EB7B372091B2}"/>
              </a:ext>
            </a:extLst>
          </p:cNvPr>
          <p:cNvPicPr>
            <a:picLocks noChangeAspect="1"/>
          </p:cNvPicPr>
          <p:nvPr/>
        </p:nvPicPr>
        <p:blipFill>
          <a:blip r:embed="rId6"/>
          <a:stretch>
            <a:fillRect/>
          </a:stretch>
        </p:blipFill>
        <p:spPr>
          <a:xfrm>
            <a:off x="7343147" y="3442896"/>
            <a:ext cx="4306311" cy="3273246"/>
          </a:xfrm>
          <a:prstGeom prst="rect">
            <a:avLst/>
          </a:prstGeom>
        </p:spPr>
      </p:pic>
      <p:sp>
        <p:nvSpPr>
          <p:cNvPr id="21" name="スライド番号プレースホルダー 20">
            <a:extLst>
              <a:ext uri="{FF2B5EF4-FFF2-40B4-BE49-F238E27FC236}">
                <a16:creationId xmlns:a16="http://schemas.microsoft.com/office/drawing/2014/main" id="{08DE4597-C754-7CBF-A46B-3D5FD12FD8A2}"/>
              </a:ext>
            </a:extLst>
          </p:cNvPr>
          <p:cNvSpPr>
            <a:spLocks noGrp="1"/>
          </p:cNvSpPr>
          <p:nvPr>
            <p:ph type="sldNum" sz="quarter" idx="12"/>
          </p:nvPr>
        </p:nvSpPr>
        <p:spPr>
          <a:xfrm>
            <a:off x="9399648" y="6448256"/>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22</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3" name="テキスト ボックス 44">
            <a:extLst>
              <a:ext uri="{FF2B5EF4-FFF2-40B4-BE49-F238E27FC236}">
                <a16:creationId xmlns:a16="http://schemas.microsoft.com/office/drawing/2014/main" id="{7D23D9F5-E9A3-F148-5F66-03D0BFFBE2D9}"/>
              </a:ext>
            </a:extLst>
          </p:cNvPr>
          <p:cNvSpPr txBox="1"/>
          <p:nvPr/>
        </p:nvSpPr>
        <p:spPr>
          <a:xfrm>
            <a:off x="174296" y="889354"/>
            <a:ext cx="6422020" cy="5789885"/>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　　</a:t>
            </a:r>
            <a:endParaRPr lang="en-US" altLang="ja-JP" sz="2400" kern="100" dirty="0">
              <a:effectLst/>
              <a:latin typeface="Century" panose="02040604050505020304" pitchFamily="18" charset="0"/>
              <a:ea typeface="BIZ UDPゴシック" panose="020B0400000000000000" pitchFamily="50" charset="-128"/>
              <a:cs typeface="Times New Roman" panose="02020603050405020304" pitchFamily="18" charset="0"/>
            </a:endParaRPr>
          </a:p>
          <a:p>
            <a:pPr marL="2060575" algn="just">
              <a:spcAft>
                <a:spcPts val="600"/>
              </a:spcAft>
              <a:buNone/>
            </a:pP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建築物の高さの最高限度</a:t>
            </a:r>
            <a:endParaRPr lang="en-US" alt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060575" algn="just">
              <a:spcAft>
                <a:spcPts val="600"/>
              </a:spcAft>
              <a:buNone/>
            </a:pP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中高層階の壁面の位置</a:t>
            </a:r>
            <a:endParaRPr lang="en-US" altLang="ja-JP"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060575" algn="just">
              <a:spcAft>
                <a:spcPts val="600"/>
              </a:spcAft>
            </a:pP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敷地面積の最低限度</a:t>
            </a:r>
          </a:p>
          <a:p>
            <a:pPr marL="2060575" algn="just">
              <a:spcAft>
                <a:spcPts val="600"/>
              </a:spcAft>
              <a:buNone/>
            </a:pP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容積率の最高限度</a:t>
            </a:r>
            <a:endParaRPr lang="en-US" altLang="ja-JP"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indent="273050" algn="just">
              <a:lnSpc>
                <a:spcPts val="2800"/>
              </a:lnSpc>
              <a:spcAft>
                <a:spcPts val="6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栄通りに面して秩序ある景観のそろった街並みを形成し、人々をより引き込む魅力ある商店街通りとしていくとともに、良好な市街地環境を形成するため、以下のルールを定めます。</a:t>
            </a:r>
          </a:p>
          <a:p>
            <a:pPr marL="271463" indent="-90488" algn="just">
              <a:lnSpc>
                <a:spcPts val="2800"/>
              </a:lnSpc>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・建築物の高さの最高限度を２８ｍ（８～９階程度）まで</a:t>
            </a:r>
          </a:p>
          <a:p>
            <a:pPr marL="271463" indent="-90488" algn="just">
              <a:lnSpc>
                <a:spcPts val="2800"/>
              </a:lnSpc>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・建築物の中高層階（高さ１０ｍ以上）の壁面の位置を 道路から２ｍ以上</a:t>
            </a:r>
            <a:endParaRPr lang="en-US" altLang="ja-JP" sz="2000" kern="100" dirty="0">
              <a:latin typeface="Century" panose="02040604050505020304" pitchFamily="18" charset="0"/>
              <a:ea typeface="BIZ UDPゴシック" panose="020B0400000000000000" pitchFamily="50" charset="-128"/>
              <a:cs typeface="Times New Roman" panose="02020603050405020304" pitchFamily="18" charset="0"/>
            </a:endParaRPr>
          </a:p>
          <a:p>
            <a:pPr marL="271463" indent="-90488" algn="just">
              <a:lnSpc>
                <a:spcPts val="2800"/>
              </a:lnSpc>
              <a:buNone/>
            </a:pPr>
            <a:r>
              <a:rPr lang="ja-JP" altLang="en-US" sz="2000" b="1" kern="100" dirty="0">
                <a:solidFill>
                  <a:srgbClr val="C00000"/>
                </a:solidFill>
                <a:effectLst/>
                <a:latin typeface="Century" panose="02040604050505020304" pitchFamily="18" charset="0"/>
                <a:ea typeface="BIZ UDPゴシック" panose="020B0400000000000000" pitchFamily="50" charset="-128"/>
                <a:cs typeface="Times New Roman" panose="02020603050405020304" pitchFamily="18" charset="0"/>
              </a:rPr>
              <a:t>・敷地面積の最低限度を６０㎡</a:t>
            </a:r>
            <a:endParaRPr lang="en-US" altLang="ja-JP" sz="2000" b="1" kern="100" dirty="0">
              <a:solidFill>
                <a:srgbClr val="C00000"/>
              </a:solidFill>
              <a:effectLst/>
              <a:latin typeface="Century" panose="02040604050505020304" pitchFamily="18" charset="0"/>
              <a:ea typeface="BIZ UDPゴシック" panose="020B0400000000000000" pitchFamily="50" charset="-128"/>
              <a:cs typeface="Times New Roman" panose="02020603050405020304" pitchFamily="18" charset="0"/>
            </a:endParaRPr>
          </a:p>
          <a:p>
            <a:pPr marL="271463" indent="-90488" algn="just">
              <a:lnSpc>
                <a:spcPts val="2800"/>
              </a:lnSpc>
              <a:buNone/>
            </a:pPr>
            <a:r>
              <a:rPr lang="ja-JP" altLang="en-US" sz="2000" b="1" kern="100" dirty="0">
                <a:solidFill>
                  <a:srgbClr val="C00000"/>
                </a:solidFill>
                <a:effectLst/>
                <a:latin typeface="Century" panose="02040604050505020304" pitchFamily="18" charset="0"/>
                <a:ea typeface="BIZ UDPゴシック" panose="020B0400000000000000" pitchFamily="50" charset="-128"/>
                <a:cs typeface="Times New Roman" panose="02020603050405020304" pitchFamily="18" charset="0"/>
              </a:rPr>
              <a:t>・容積率（</a:t>
            </a:r>
            <a:r>
              <a:rPr lang="ja-JP" altLang="en-US" b="1" kern="100" dirty="0">
                <a:solidFill>
                  <a:srgbClr val="C00000"/>
                </a:solidFill>
                <a:effectLst/>
                <a:latin typeface="Century" panose="02040604050505020304" pitchFamily="18" charset="0"/>
                <a:ea typeface="BIZ UDPゴシック" panose="020B0400000000000000" pitchFamily="50" charset="-128"/>
                <a:cs typeface="Times New Roman" panose="02020603050405020304" pitchFamily="18" charset="0"/>
              </a:rPr>
              <a:t>敷地面積に対する延べ床面積の割合</a:t>
            </a:r>
            <a:r>
              <a:rPr lang="ja-JP" altLang="en-US" sz="2000" b="1" kern="100" dirty="0">
                <a:solidFill>
                  <a:srgbClr val="C00000"/>
                </a:solidFill>
                <a:effectLst/>
                <a:latin typeface="Century" panose="02040604050505020304" pitchFamily="18" charset="0"/>
                <a:ea typeface="BIZ UDPゴシック" panose="020B0400000000000000" pitchFamily="50" charset="-128"/>
                <a:cs typeface="Times New Roman" panose="02020603050405020304" pitchFamily="18" charset="0"/>
              </a:rPr>
              <a:t>）の最高限度を３００％　</a:t>
            </a:r>
            <a:r>
              <a:rPr lang="en-US" altLang="ja-JP" sz="16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都市計画で指定されている容積率と同じです。</a:t>
            </a:r>
            <a:endParaRPr lang="en-US" altLang="ja-JP" sz="16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4" name="テキスト ボックス 44">
            <a:extLst>
              <a:ext uri="{FF2B5EF4-FFF2-40B4-BE49-F238E27FC236}">
                <a16:creationId xmlns:a16="http://schemas.microsoft.com/office/drawing/2014/main" id="{748FE3E5-9735-9E50-7021-3F56CEC47620}"/>
              </a:ext>
            </a:extLst>
          </p:cNvPr>
          <p:cNvSpPr txBox="1"/>
          <p:nvPr/>
        </p:nvSpPr>
        <p:spPr>
          <a:xfrm>
            <a:off x="8620642" y="2919092"/>
            <a:ext cx="3397062" cy="452583"/>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0" lvl="0" algn="just" defTabSz="914400" rtl="0" eaLnBrk="1" fontAlgn="auto" latinLnBrk="0" hangingPunct="1">
              <a:spcBef>
                <a:spcPts val="0"/>
              </a:spcBef>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ただし、決定告示日において６０㎡未満の敷地等についてはその限りではないありません。</a:t>
            </a:r>
          </a:p>
          <a:p>
            <a:pPr marL="0" marR="0" lvl="0" indent="273050" algn="just" defTabSz="914400" rtl="0" eaLnBrk="1" fontAlgn="auto" latinLnBrk="0" hangingPunct="1">
              <a:lnSpc>
                <a:spcPts val="28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330119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4A9B6-33A7-2055-22E6-83079074414F}"/>
            </a:ext>
          </a:extLst>
        </p:cNvPr>
        <p:cNvGrpSpPr/>
        <p:nvPr/>
      </p:nvGrpSpPr>
      <p:grpSpPr>
        <a:xfrm>
          <a:off x="0" y="0"/>
          <a:ext cx="0" cy="0"/>
          <a:chOff x="0" y="0"/>
          <a:chExt cx="0" cy="0"/>
        </a:xfrm>
      </p:grpSpPr>
      <p:sp>
        <p:nvSpPr>
          <p:cNvPr id="4" name="テキスト ボックス 44">
            <a:extLst>
              <a:ext uri="{FF2B5EF4-FFF2-40B4-BE49-F238E27FC236}">
                <a16:creationId xmlns:a16="http://schemas.microsoft.com/office/drawing/2014/main" id="{B0FBC848-1207-84E4-DE0B-84B94882B80B}"/>
              </a:ext>
            </a:extLst>
          </p:cNvPr>
          <p:cNvSpPr txBox="1"/>
          <p:nvPr/>
        </p:nvSpPr>
        <p:spPr>
          <a:xfrm>
            <a:off x="186321" y="961333"/>
            <a:ext cx="6155364" cy="2558592"/>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建築物等の色彩は原色を避け、周辺の環境と調和したものとします。</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また、屋外広告物の形態、意匠、色彩は、周辺の街並みに配慮したものとし、腐食、破損しやすい材料を使用してはならないこととします。</a:t>
            </a:r>
          </a:p>
        </p:txBody>
      </p:sp>
      <p:sp>
        <p:nvSpPr>
          <p:cNvPr id="7" name="テキスト ボックス 44">
            <a:extLst>
              <a:ext uri="{FF2B5EF4-FFF2-40B4-BE49-F238E27FC236}">
                <a16:creationId xmlns:a16="http://schemas.microsoft.com/office/drawing/2014/main" id="{9EA0002D-0A7C-778A-77EC-CB4861B7D99D}"/>
              </a:ext>
            </a:extLst>
          </p:cNvPr>
          <p:cNvSpPr txBox="1"/>
          <p:nvPr/>
        </p:nvSpPr>
        <p:spPr>
          <a:xfrm>
            <a:off x="186321" y="3973386"/>
            <a:ext cx="6155364" cy="218509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防災性の向上を図るため、道路に面して設けるコンクリートブロック塀等は築造できない。</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ただし、地盤面からの高さが０．６ｍ以下の部分に　ついてはこの限りではありません。</a:t>
            </a:r>
          </a:p>
          <a:p>
            <a:pPr indent="273050" algn="just">
              <a:spcAft>
                <a:spcPts val="1200"/>
              </a:spcAft>
              <a:buNone/>
            </a:pPr>
            <a:endPar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9" name="四角形: 角を丸くする 8">
            <a:extLst>
              <a:ext uri="{FF2B5EF4-FFF2-40B4-BE49-F238E27FC236}">
                <a16:creationId xmlns:a16="http://schemas.microsoft.com/office/drawing/2014/main" id="{D5B18E14-3E79-7169-10EC-58260B3E1F38}"/>
              </a:ext>
            </a:extLst>
          </p:cNvPr>
          <p:cNvSpPr/>
          <p:nvPr/>
        </p:nvSpPr>
        <p:spPr>
          <a:xfrm>
            <a:off x="6184912" y="996489"/>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10" name="四角形: 角を丸くする 9">
            <a:extLst>
              <a:ext uri="{FF2B5EF4-FFF2-40B4-BE49-F238E27FC236}">
                <a16:creationId xmlns:a16="http://schemas.microsoft.com/office/drawing/2014/main" id="{8B4B61B9-9C9B-27C0-43DE-67FB69A2170D}"/>
              </a:ext>
            </a:extLst>
          </p:cNvPr>
          <p:cNvSpPr/>
          <p:nvPr/>
        </p:nvSpPr>
        <p:spPr>
          <a:xfrm>
            <a:off x="6270542" y="3973386"/>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grpSp>
        <p:nvGrpSpPr>
          <p:cNvPr id="11" name="グループ化 10">
            <a:extLst>
              <a:ext uri="{FF2B5EF4-FFF2-40B4-BE49-F238E27FC236}">
                <a16:creationId xmlns:a16="http://schemas.microsoft.com/office/drawing/2014/main" id="{3CF3A253-E299-D3FC-EFD6-134FB1E1476A}"/>
              </a:ext>
            </a:extLst>
          </p:cNvPr>
          <p:cNvGrpSpPr/>
          <p:nvPr/>
        </p:nvGrpSpPr>
        <p:grpSpPr>
          <a:xfrm>
            <a:off x="7713380" y="1049395"/>
            <a:ext cx="3201498" cy="2180501"/>
            <a:chOff x="8955095" y="4446736"/>
            <a:chExt cx="3201498" cy="2180501"/>
          </a:xfrm>
        </p:grpSpPr>
        <p:pic>
          <p:nvPicPr>
            <p:cNvPr id="12" name="図 11" descr="カレンダー&#10;&#10;自動的に生成された説明">
              <a:extLst>
                <a:ext uri="{FF2B5EF4-FFF2-40B4-BE49-F238E27FC236}">
                  <a16:creationId xmlns:a16="http://schemas.microsoft.com/office/drawing/2014/main" id="{79D7E2DD-DCB5-B048-4A4F-D41EEBE6C2B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2176" t="48739" r="18870" b="25165"/>
            <a:stretch/>
          </p:blipFill>
          <p:spPr bwMode="auto">
            <a:xfrm rot="16200000">
              <a:off x="8474863" y="4926968"/>
              <a:ext cx="2180501" cy="1220038"/>
            </a:xfrm>
            <a:prstGeom prst="rect">
              <a:avLst/>
            </a:prstGeom>
            <a:ln>
              <a:noFill/>
            </a:ln>
            <a:extLst>
              <a:ext uri="{53640926-AAD7-44D8-BBD7-CCE9431645EC}">
                <a14:shadowObscured xmlns:a14="http://schemas.microsoft.com/office/drawing/2010/main"/>
              </a:ext>
            </a:extLst>
          </p:spPr>
        </p:pic>
        <p:sp>
          <p:nvSpPr>
            <p:cNvPr id="13" name="テキスト ボックス 12">
              <a:extLst>
                <a:ext uri="{FF2B5EF4-FFF2-40B4-BE49-F238E27FC236}">
                  <a16:creationId xmlns:a16="http://schemas.microsoft.com/office/drawing/2014/main" id="{93CAD727-D5AB-CE3B-60CC-E2DE5FF2CB16}"/>
                </a:ext>
              </a:extLst>
            </p:cNvPr>
            <p:cNvSpPr txBox="1"/>
            <p:nvPr/>
          </p:nvSpPr>
          <p:spPr>
            <a:xfrm>
              <a:off x="10175133" y="4966646"/>
              <a:ext cx="1981460" cy="1238801"/>
            </a:xfrm>
            <a:prstGeom prst="rect">
              <a:avLst/>
            </a:prstGeom>
            <a:solidFill>
              <a:schemeClr val="bg1"/>
            </a:solid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原色の屋根や外壁</a:t>
              </a:r>
              <a:endParaRPr lang="en-US" altLang="ja-JP" sz="1600" dirty="0">
                <a:latin typeface="BIZ UDPゴシック" panose="020B0400000000000000" pitchFamily="50" charset="-128"/>
                <a:ea typeface="BIZ UDPゴシック" panose="020B0400000000000000" pitchFamily="50" charset="-128"/>
              </a:endParaRPr>
            </a:p>
            <a:p>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腐食、破損しやすい材料の使用</a:t>
              </a:r>
            </a:p>
            <a:p>
              <a:endParaRPr kumimoji="1" lang="ja-JP" altLang="en-US" sz="1050" dirty="0">
                <a:latin typeface="BIZ UDPゴシック" panose="020B0400000000000000" pitchFamily="50" charset="-128"/>
                <a:ea typeface="BIZ UDPゴシック" panose="020B0400000000000000" pitchFamily="50" charset="-128"/>
              </a:endParaRPr>
            </a:p>
          </p:txBody>
        </p:sp>
      </p:grpSp>
      <p:grpSp>
        <p:nvGrpSpPr>
          <p:cNvPr id="14" name="グループ化 13">
            <a:extLst>
              <a:ext uri="{FF2B5EF4-FFF2-40B4-BE49-F238E27FC236}">
                <a16:creationId xmlns:a16="http://schemas.microsoft.com/office/drawing/2014/main" id="{804A24FE-233D-C4E4-A2ED-2C8852FF7E9A}"/>
              </a:ext>
            </a:extLst>
          </p:cNvPr>
          <p:cNvGrpSpPr/>
          <p:nvPr/>
        </p:nvGrpSpPr>
        <p:grpSpPr>
          <a:xfrm>
            <a:off x="7427850" y="3792610"/>
            <a:ext cx="4262669" cy="2855117"/>
            <a:chOff x="7294593" y="3588942"/>
            <a:chExt cx="4797025" cy="3198952"/>
          </a:xfrm>
        </p:grpSpPr>
        <p:pic>
          <p:nvPicPr>
            <p:cNvPr id="15" name="図 14" descr="カレンダー&#10;&#10;自動的に生成された説明">
              <a:extLst>
                <a:ext uri="{FF2B5EF4-FFF2-40B4-BE49-F238E27FC236}">
                  <a16:creationId xmlns:a16="http://schemas.microsoft.com/office/drawing/2014/main" id="{0C74DEEC-B084-6A57-897A-E37EAE49D79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797" t="3306" r="56678" b="22167"/>
            <a:stretch/>
          </p:blipFill>
          <p:spPr bwMode="auto">
            <a:xfrm rot="16200000">
              <a:off x="8796807" y="2086728"/>
              <a:ext cx="1575759" cy="4580188"/>
            </a:xfrm>
            <a:prstGeom prst="rect">
              <a:avLst/>
            </a:prstGeom>
            <a:ln>
              <a:noFill/>
            </a:ln>
            <a:extLst>
              <a:ext uri="{53640926-AAD7-44D8-BBD7-CCE9431645EC}">
                <a14:shadowObscured xmlns:a14="http://schemas.microsoft.com/office/drawing/2010/main"/>
              </a:ext>
            </a:extLst>
          </p:spPr>
        </p:pic>
        <p:grpSp>
          <p:nvGrpSpPr>
            <p:cNvPr id="16" name="グループ化 15">
              <a:extLst>
                <a:ext uri="{FF2B5EF4-FFF2-40B4-BE49-F238E27FC236}">
                  <a16:creationId xmlns:a16="http://schemas.microsoft.com/office/drawing/2014/main" id="{FBDAE318-1E05-B295-BB25-ED430D930FF2}"/>
                </a:ext>
              </a:extLst>
            </p:cNvPr>
            <p:cNvGrpSpPr/>
            <p:nvPr/>
          </p:nvGrpSpPr>
          <p:grpSpPr>
            <a:xfrm>
              <a:off x="8955449" y="4767441"/>
              <a:ext cx="3136169" cy="2020453"/>
              <a:chOff x="8932589" y="4414344"/>
              <a:chExt cx="3136169" cy="2020453"/>
            </a:xfrm>
          </p:grpSpPr>
          <p:pic>
            <p:nvPicPr>
              <p:cNvPr id="18" name="図 17" descr="カレンダー&#10;&#10;自動的に生成された説明">
                <a:extLst>
                  <a:ext uri="{FF2B5EF4-FFF2-40B4-BE49-F238E27FC236}">
                    <a16:creationId xmlns:a16="http://schemas.microsoft.com/office/drawing/2014/main" id="{B846D36E-F5BF-8B12-48D3-F66594AE8CD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rot="16200000">
                <a:off x="9305392" y="4544305"/>
                <a:ext cx="1517689" cy="2263295"/>
              </a:xfrm>
              <a:prstGeom prst="rect">
                <a:avLst/>
              </a:prstGeom>
              <a:ln w="41275">
                <a:solidFill>
                  <a:srgbClr val="C00000"/>
                </a:solidFill>
              </a:ln>
              <a:extLst>
                <a:ext uri="{53640926-AAD7-44D8-BBD7-CCE9431645EC}">
                  <a14:shadowObscured xmlns:a14="http://schemas.microsoft.com/office/drawing/2010/main"/>
                </a:ext>
              </a:extLst>
            </p:spPr>
          </p:pic>
          <p:sp>
            <p:nvSpPr>
              <p:cNvPr id="19" name="フリーフォーム: 図形 18">
                <a:extLst>
                  <a:ext uri="{FF2B5EF4-FFF2-40B4-BE49-F238E27FC236}">
                    <a16:creationId xmlns:a16="http://schemas.microsoft.com/office/drawing/2014/main" id="{C089E7BE-B74E-E6C7-0E03-6A96669A8FC8}"/>
                  </a:ext>
                </a:extLst>
              </p:cNvPr>
              <p:cNvSpPr/>
              <p:nvPr/>
            </p:nvSpPr>
            <p:spPr>
              <a:xfrm>
                <a:off x="11183008" y="4414344"/>
                <a:ext cx="885750" cy="1334815"/>
              </a:xfrm>
              <a:custGeom>
                <a:avLst/>
                <a:gdLst>
                  <a:gd name="connsiteX0" fmla="*/ 704193 w 882869"/>
                  <a:gd name="connsiteY0" fmla="*/ 0 h 1355835"/>
                  <a:gd name="connsiteX1" fmla="*/ 882869 w 882869"/>
                  <a:gd name="connsiteY1" fmla="*/ 788276 h 1355835"/>
                  <a:gd name="connsiteX2" fmla="*/ 704193 w 882869"/>
                  <a:gd name="connsiteY2" fmla="*/ 1355835 h 1355835"/>
                  <a:gd name="connsiteX3" fmla="*/ 0 w 882869"/>
                  <a:gd name="connsiteY3" fmla="*/ 1345325 h 1355835"/>
                  <a:gd name="connsiteX0" fmla="*/ 620111 w 882869"/>
                  <a:gd name="connsiteY0" fmla="*/ 0 h 1051035"/>
                  <a:gd name="connsiteX1" fmla="*/ 882869 w 882869"/>
                  <a:gd name="connsiteY1" fmla="*/ 483476 h 1051035"/>
                  <a:gd name="connsiteX2" fmla="*/ 704193 w 882869"/>
                  <a:gd name="connsiteY2" fmla="*/ 1051035 h 1051035"/>
                  <a:gd name="connsiteX3" fmla="*/ 0 w 882869"/>
                  <a:gd name="connsiteY3" fmla="*/ 1040525 h 1051035"/>
                  <a:gd name="connsiteX0" fmla="*/ 620111 w 861848"/>
                  <a:gd name="connsiteY0" fmla="*/ 0 h 1051035"/>
                  <a:gd name="connsiteX1" fmla="*/ 861848 w 861848"/>
                  <a:gd name="connsiteY1" fmla="*/ 620111 h 1051035"/>
                  <a:gd name="connsiteX2" fmla="*/ 704193 w 861848"/>
                  <a:gd name="connsiteY2" fmla="*/ 1051035 h 1051035"/>
                  <a:gd name="connsiteX3" fmla="*/ 0 w 861848"/>
                  <a:gd name="connsiteY3" fmla="*/ 1040525 h 1051035"/>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71386"/>
                  <a:gd name="connsiteY0" fmla="*/ 0 h 1303284"/>
                  <a:gd name="connsiteX1" fmla="*/ 861848 w 871386"/>
                  <a:gd name="connsiteY1" fmla="*/ 882870 h 1303284"/>
                  <a:gd name="connsiteX2" fmla="*/ 0 w 871386"/>
                  <a:gd name="connsiteY2" fmla="*/ 1303284 h 1303284"/>
                  <a:gd name="connsiteX0" fmla="*/ 599090 w 866944"/>
                  <a:gd name="connsiteY0" fmla="*/ 0 h 1345326"/>
                  <a:gd name="connsiteX1" fmla="*/ 861848 w 866944"/>
                  <a:gd name="connsiteY1" fmla="*/ 924912 h 1345326"/>
                  <a:gd name="connsiteX2" fmla="*/ 0 w 866944"/>
                  <a:gd name="connsiteY2" fmla="*/ 1345326 h 1345326"/>
                  <a:gd name="connsiteX0" fmla="*/ 599090 w 873114"/>
                  <a:gd name="connsiteY0" fmla="*/ 0 h 1345326"/>
                  <a:gd name="connsiteX1" fmla="*/ 861848 w 873114"/>
                  <a:gd name="connsiteY1" fmla="*/ 924912 h 1345326"/>
                  <a:gd name="connsiteX2" fmla="*/ 0 w 873114"/>
                  <a:gd name="connsiteY2" fmla="*/ 1345326 h 1345326"/>
                  <a:gd name="connsiteX0" fmla="*/ 641132 w 880963"/>
                  <a:gd name="connsiteY0" fmla="*/ 0 h 1334815"/>
                  <a:gd name="connsiteX1" fmla="*/ 861848 w 880963"/>
                  <a:gd name="connsiteY1" fmla="*/ 914401 h 1334815"/>
                  <a:gd name="connsiteX2" fmla="*/ 0 w 880963"/>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Lst>
                <a:ahLst/>
                <a:cxnLst>
                  <a:cxn ang="0">
                    <a:pos x="connsiteX0" y="connsiteY0"/>
                  </a:cxn>
                  <a:cxn ang="0">
                    <a:pos x="connsiteX1" y="connsiteY1"/>
                  </a:cxn>
                  <a:cxn ang="0">
                    <a:pos x="connsiteX2" y="connsiteY2"/>
                  </a:cxn>
                </a:cxnLst>
                <a:rect l="l" t="t" r="r" b="b"/>
                <a:pathLst>
                  <a:path w="885750" h="1334815">
                    <a:moveTo>
                      <a:pt x="641132" y="0"/>
                    </a:moveTo>
                    <a:cubicBezTo>
                      <a:pt x="949436" y="315311"/>
                      <a:pt x="889876" y="472967"/>
                      <a:pt x="861848" y="914401"/>
                    </a:cubicBezTo>
                    <a:cubicBezTo>
                      <a:pt x="667406" y="1446926"/>
                      <a:pt x="410778" y="1299781"/>
                      <a:pt x="0" y="1334815"/>
                    </a:cubicBezTo>
                  </a:path>
                </a:pathLst>
              </a:custGeom>
              <a:noFill/>
              <a:ln w="34925">
                <a:solidFill>
                  <a:srgbClr val="C00000"/>
                </a:solidFill>
                <a:head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2" name="タイトル 1">
            <a:extLst>
              <a:ext uri="{FF2B5EF4-FFF2-40B4-BE49-F238E27FC236}">
                <a16:creationId xmlns:a16="http://schemas.microsoft.com/office/drawing/2014/main" id="{EC5293E8-3181-0407-5292-1A67E179ECA8}"/>
              </a:ext>
            </a:extLst>
          </p:cNvPr>
          <p:cNvSpPr txBox="1">
            <a:spLocks/>
          </p:cNvSpPr>
          <p:nvPr/>
        </p:nvSpPr>
        <p:spPr>
          <a:xfrm>
            <a:off x="6000" y="463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④　栄通りの具体的なルール案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5" name="スライド番号プレースホルダー 20">
            <a:extLst>
              <a:ext uri="{FF2B5EF4-FFF2-40B4-BE49-F238E27FC236}">
                <a16:creationId xmlns:a16="http://schemas.microsoft.com/office/drawing/2014/main" id="{4878D12F-3F76-CD07-1783-E3577CC1B993}"/>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23</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34516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FD6BB-8C1B-A55E-ACE8-208C63CFBE84}"/>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393B7399-4E25-48AD-301A-0BA490580AAB}"/>
              </a:ext>
            </a:extLst>
          </p:cNvPr>
          <p:cNvSpPr txBox="1">
            <a:spLocks/>
          </p:cNvSpPr>
          <p:nvPr/>
        </p:nvSpPr>
        <p:spPr>
          <a:xfrm>
            <a:off x="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⑤　バス通りのビジョン</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6" name="テキスト ボックス 44">
            <a:extLst>
              <a:ext uri="{FF2B5EF4-FFF2-40B4-BE49-F238E27FC236}">
                <a16:creationId xmlns:a16="http://schemas.microsoft.com/office/drawing/2014/main" id="{E4BD395E-F295-5996-6C9A-4C574934C11B}"/>
              </a:ext>
            </a:extLst>
          </p:cNvPr>
          <p:cNvSpPr txBox="1"/>
          <p:nvPr/>
        </p:nvSpPr>
        <p:spPr>
          <a:xfrm>
            <a:off x="242152" y="980822"/>
            <a:ext cx="7504307" cy="2276205"/>
          </a:xfrm>
          <a:prstGeom prst="rect">
            <a:avLst/>
          </a:prstGeom>
          <a:solidFill>
            <a:schemeClr val="accent2">
              <a:lumMod val="75000"/>
              <a:alpha val="5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pPr>
            <a:r>
              <a:rPr lang="ja-JP" altLang="en-US"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 及び にぎわい軸の沿道</a:t>
            </a:r>
          </a:p>
          <a:p>
            <a:pPr algn="just">
              <a:spcAft>
                <a:spcPts val="1200"/>
              </a:spcAft>
              <a:buNone/>
            </a:pPr>
            <a:r>
              <a:rPr lang="ja-JP" altLang="en-US"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⑤</a:t>
            </a:r>
            <a:r>
              <a:rPr lang="ja-JP"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バス通り</a:t>
            </a:r>
            <a:r>
              <a:rPr lang="ja-JP" altLang="en-US" sz="24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のビジョン</a:t>
            </a:r>
          </a:p>
          <a:p>
            <a:pPr indent="273050" algn="just">
              <a:lnSpc>
                <a:spcPts val="2800"/>
              </a:lnSpc>
              <a:buNone/>
            </a:pPr>
            <a:r>
              <a:rPr lang="ja-JP" altLang="en-US"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路面店でのショッピング等を楽しめる今の買い物空間を維持・　継承しつつ、歩行者や自転車の通行空間を確保した安全で快適な歩行環境が形成された空間をつくります。</a:t>
            </a:r>
          </a:p>
          <a:p>
            <a:pPr indent="273050" algn="just">
              <a:lnSpc>
                <a:spcPts val="2800"/>
              </a:lnSpc>
              <a:buNone/>
            </a:pPr>
            <a:endParaRPr 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テキスト ボックス 44">
            <a:extLst>
              <a:ext uri="{FF2B5EF4-FFF2-40B4-BE49-F238E27FC236}">
                <a16:creationId xmlns:a16="http://schemas.microsoft.com/office/drawing/2014/main" id="{361DBB3C-26E0-D9BF-44A5-12A48580FA1D}"/>
              </a:ext>
            </a:extLst>
          </p:cNvPr>
          <p:cNvSpPr txBox="1"/>
          <p:nvPr/>
        </p:nvSpPr>
        <p:spPr>
          <a:xfrm>
            <a:off x="8061848" y="1016085"/>
            <a:ext cx="3888000" cy="720000"/>
          </a:xfrm>
          <a:prstGeom prst="roundRect">
            <a:avLst/>
          </a:prstGeom>
          <a:solidFill>
            <a:schemeClr val="lt1"/>
          </a:solidFill>
          <a:ln w="6350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buNone/>
            </a:pPr>
            <a:r>
              <a:rPr lang="ja-JP" altLang="en-US"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 及び にぎわい軸の沿道</a:t>
            </a:r>
            <a:r>
              <a:rPr 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endParaRPr lang="en-US" alt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ctr">
              <a:buNone/>
            </a:pPr>
            <a:r>
              <a:rPr lang="ja-JP" altLang="en-US" sz="1400"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⑤　バス通り</a:t>
            </a:r>
            <a:endParaRPr lang="en-US" alt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11" name="テキスト ボックス 44">
            <a:extLst>
              <a:ext uri="{FF2B5EF4-FFF2-40B4-BE49-F238E27FC236}">
                <a16:creationId xmlns:a16="http://schemas.microsoft.com/office/drawing/2014/main" id="{D926BB2F-1CAC-DFA4-0BBB-59D918C2291B}"/>
              </a:ext>
            </a:extLst>
          </p:cNvPr>
          <p:cNvSpPr txBox="1"/>
          <p:nvPr/>
        </p:nvSpPr>
        <p:spPr>
          <a:xfrm>
            <a:off x="242151" y="3782580"/>
            <a:ext cx="7504307" cy="2402980"/>
          </a:xfrm>
          <a:prstGeom prst="rect">
            <a:avLst/>
          </a:prstGeom>
          <a:solidFill>
            <a:srgbClr val="CC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buNone/>
            </a:pPr>
            <a:r>
              <a:rPr lang="ja-JP" altLang="en-US"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20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具体的なルール案の項目＞</a:t>
            </a:r>
          </a:p>
          <a:p>
            <a:pPr algn="just">
              <a:spcAft>
                <a:spcPts val="1200"/>
              </a:spcAft>
              <a:buNone/>
            </a:pPr>
            <a:r>
              <a:rPr lang="ja-JP" altLang="en-US"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68288" indent="-92075" algn="jus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・１階部の壁面の位置の制限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68288" indent="-92075" algn="jus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algn="just">
              <a:spcBef>
                <a:spcPts val="1200"/>
              </a:spcBef>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algn="jus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　　</a:t>
            </a:r>
          </a:p>
          <a:p>
            <a:pPr algn="just">
              <a:spcAft>
                <a:spcPts val="1200"/>
              </a:spcAft>
              <a:buNone/>
            </a:pPr>
            <a:endParaRPr lang="en-US" altLang="ja-JP"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13" name="スライド番号プレースホルダー 20">
            <a:extLst>
              <a:ext uri="{FF2B5EF4-FFF2-40B4-BE49-F238E27FC236}">
                <a16:creationId xmlns:a16="http://schemas.microsoft.com/office/drawing/2014/main" id="{4CC4678E-DEFE-1350-0DAD-B470D0027757}"/>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24</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14" name="グループ化 13">
            <a:extLst>
              <a:ext uri="{FF2B5EF4-FFF2-40B4-BE49-F238E27FC236}">
                <a16:creationId xmlns:a16="http://schemas.microsoft.com/office/drawing/2014/main" id="{130EB381-F1E0-09B4-F1F5-41B3F65643D9}"/>
              </a:ext>
            </a:extLst>
          </p:cNvPr>
          <p:cNvGrpSpPr/>
          <p:nvPr/>
        </p:nvGrpSpPr>
        <p:grpSpPr>
          <a:xfrm>
            <a:off x="8091695" y="1908928"/>
            <a:ext cx="3858153" cy="3996000"/>
            <a:chOff x="8091695" y="1908928"/>
            <a:chExt cx="3858153" cy="3996000"/>
          </a:xfrm>
        </p:grpSpPr>
        <p:pic>
          <p:nvPicPr>
            <p:cNvPr id="3" name="図 2" descr="マップ&#10;&#10;AI 生成コンテンツは誤りを含む可能性があります。">
              <a:extLst>
                <a:ext uri="{FF2B5EF4-FFF2-40B4-BE49-F238E27FC236}">
                  <a16:creationId xmlns:a16="http://schemas.microsoft.com/office/drawing/2014/main" id="{A22F85D9-6D9C-4E6F-9A2F-42C772216F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1695" y="1908928"/>
              <a:ext cx="3858153" cy="3996000"/>
            </a:xfrm>
            <a:prstGeom prst="rect">
              <a:avLst/>
            </a:prstGeom>
          </p:spPr>
        </p:pic>
        <p:sp>
          <p:nvSpPr>
            <p:cNvPr id="8" name="フリーフォーム: 図形 7">
              <a:extLst>
                <a:ext uri="{FF2B5EF4-FFF2-40B4-BE49-F238E27FC236}">
                  <a16:creationId xmlns:a16="http://schemas.microsoft.com/office/drawing/2014/main" id="{09D614BE-138D-2919-A36A-25DE735FB978}"/>
                </a:ext>
              </a:extLst>
            </p:cNvPr>
            <p:cNvSpPr/>
            <p:nvPr/>
          </p:nvSpPr>
          <p:spPr>
            <a:xfrm>
              <a:off x="10957169" y="3747477"/>
              <a:ext cx="281353" cy="496278"/>
            </a:xfrm>
            <a:custGeom>
              <a:avLst/>
              <a:gdLst>
                <a:gd name="connsiteX0" fmla="*/ 0 w 277446"/>
                <a:gd name="connsiteY0" fmla="*/ 0 h 484554"/>
                <a:gd name="connsiteX1" fmla="*/ 168031 w 277446"/>
                <a:gd name="connsiteY1" fmla="*/ 484554 h 484554"/>
                <a:gd name="connsiteX2" fmla="*/ 277446 w 277446"/>
                <a:gd name="connsiteY2" fmla="*/ 316523 h 484554"/>
                <a:gd name="connsiteX3" fmla="*/ 226646 w 277446"/>
                <a:gd name="connsiteY3" fmla="*/ 128954 h 484554"/>
                <a:gd name="connsiteX4" fmla="*/ 0 w 277446"/>
                <a:gd name="connsiteY4" fmla="*/ 0 h 484554"/>
                <a:gd name="connsiteX0" fmla="*/ 0 w 277446"/>
                <a:gd name="connsiteY0" fmla="*/ 0 h 484554"/>
                <a:gd name="connsiteX1" fmla="*/ 168031 w 277446"/>
                <a:gd name="connsiteY1" fmla="*/ 484554 h 484554"/>
                <a:gd name="connsiteX2" fmla="*/ 277446 w 277446"/>
                <a:gd name="connsiteY2" fmla="*/ 316523 h 484554"/>
                <a:gd name="connsiteX3" fmla="*/ 222738 w 277446"/>
                <a:gd name="connsiteY3" fmla="*/ 117231 h 484554"/>
                <a:gd name="connsiteX4" fmla="*/ 0 w 277446"/>
                <a:gd name="connsiteY4" fmla="*/ 0 h 484554"/>
                <a:gd name="connsiteX0" fmla="*/ 0 w 281353"/>
                <a:gd name="connsiteY0" fmla="*/ 0 h 484554"/>
                <a:gd name="connsiteX1" fmla="*/ 168031 w 281353"/>
                <a:gd name="connsiteY1" fmla="*/ 484554 h 484554"/>
                <a:gd name="connsiteX2" fmla="*/ 281353 w 281353"/>
                <a:gd name="connsiteY2" fmla="*/ 328246 h 484554"/>
                <a:gd name="connsiteX3" fmla="*/ 222738 w 281353"/>
                <a:gd name="connsiteY3" fmla="*/ 117231 h 484554"/>
                <a:gd name="connsiteX4" fmla="*/ 0 w 281353"/>
                <a:gd name="connsiteY4" fmla="*/ 0 h 484554"/>
                <a:gd name="connsiteX0" fmla="*/ 0 w 281353"/>
                <a:gd name="connsiteY0" fmla="*/ 0 h 496278"/>
                <a:gd name="connsiteX1" fmla="*/ 160216 w 281353"/>
                <a:gd name="connsiteY1" fmla="*/ 496278 h 496278"/>
                <a:gd name="connsiteX2" fmla="*/ 281353 w 281353"/>
                <a:gd name="connsiteY2" fmla="*/ 328246 h 496278"/>
                <a:gd name="connsiteX3" fmla="*/ 222738 w 281353"/>
                <a:gd name="connsiteY3" fmla="*/ 117231 h 496278"/>
                <a:gd name="connsiteX4" fmla="*/ 0 w 281353"/>
                <a:gd name="connsiteY4" fmla="*/ 0 h 496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53" h="496278">
                  <a:moveTo>
                    <a:pt x="0" y="0"/>
                  </a:moveTo>
                  <a:lnTo>
                    <a:pt x="160216" y="496278"/>
                  </a:lnTo>
                  <a:lnTo>
                    <a:pt x="281353" y="328246"/>
                  </a:lnTo>
                  <a:lnTo>
                    <a:pt x="222738" y="117231"/>
                  </a:lnTo>
                  <a:lnTo>
                    <a:pt x="0" y="0"/>
                  </a:lnTo>
                  <a:close/>
                </a:path>
              </a:pathLst>
            </a:custGeom>
            <a:solidFill>
              <a:schemeClr val="accent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フリーフォーム: 図形 11">
              <a:extLst>
                <a:ext uri="{FF2B5EF4-FFF2-40B4-BE49-F238E27FC236}">
                  <a16:creationId xmlns:a16="http://schemas.microsoft.com/office/drawing/2014/main" id="{B3BBA4D2-5B0F-15D6-C3D2-99E79D6853C8}"/>
                </a:ext>
              </a:extLst>
            </p:cNvPr>
            <p:cNvSpPr/>
            <p:nvPr/>
          </p:nvSpPr>
          <p:spPr>
            <a:xfrm>
              <a:off x="10777413" y="2227385"/>
              <a:ext cx="211017" cy="211015"/>
            </a:xfrm>
            <a:custGeom>
              <a:avLst/>
              <a:gdLst>
                <a:gd name="connsiteX0" fmla="*/ 54708 w 211016"/>
                <a:gd name="connsiteY0" fmla="*/ 211015 h 211015"/>
                <a:gd name="connsiteX1" fmla="*/ 0 w 211016"/>
                <a:gd name="connsiteY1" fmla="*/ 101600 h 211015"/>
                <a:gd name="connsiteX2" fmla="*/ 152400 w 211016"/>
                <a:gd name="connsiteY2" fmla="*/ 0 h 211015"/>
                <a:gd name="connsiteX3" fmla="*/ 211016 w 211016"/>
                <a:gd name="connsiteY3" fmla="*/ 128953 h 211015"/>
                <a:gd name="connsiteX4" fmla="*/ 54708 w 211016"/>
                <a:gd name="connsiteY4" fmla="*/ 211015 h 211015"/>
                <a:gd name="connsiteX0" fmla="*/ 74247 w 230555"/>
                <a:gd name="connsiteY0" fmla="*/ 211015 h 211015"/>
                <a:gd name="connsiteX1" fmla="*/ 0 w 230555"/>
                <a:gd name="connsiteY1" fmla="*/ 101600 h 211015"/>
                <a:gd name="connsiteX2" fmla="*/ 171939 w 230555"/>
                <a:gd name="connsiteY2" fmla="*/ 0 h 211015"/>
                <a:gd name="connsiteX3" fmla="*/ 230555 w 230555"/>
                <a:gd name="connsiteY3" fmla="*/ 128953 h 211015"/>
                <a:gd name="connsiteX4" fmla="*/ 74247 w 230555"/>
                <a:gd name="connsiteY4" fmla="*/ 211015 h 211015"/>
                <a:gd name="connsiteX0" fmla="*/ 54709 w 211017"/>
                <a:gd name="connsiteY0" fmla="*/ 211015 h 211015"/>
                <a:gd name="connsiteX1" fmla="*/ 0 w 211017"/>
                <a:gd name="connsiteY1" fmla="*/ 93784 h 211015"/>
                <a:gd name="connsiteX2" fmla="*/ 152401 w 211017"/>
                <a:gd name="connsiteY2" fmla="*/ 0 h 211015"/>
                <a:gd name="connsiteX3" fmla="*/ 211017 w 211017"/>
                <a:gd name="connsiteY3" fmla="*/ 128953 h 211015"/>
                <a:gd name="connsiteX4" fmla="*/ 54709 w 211017"/>
                <a:gd name="connsiteY4" fmla="*/ 211015 h 21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017" h="211015">
                  <a:moveTo>
                    <a:pt x="54709" y="211015"/>
                  </a:moveTo>
                  <a:lnTo>
                    <a:pt x="0" y="93784"/>
                  </a:lnTo>
                  <a:lnTo>
                    <a:pt x="152401" y="0"/>
                  </a:lnTo>
                  <a:lnTo>
                    <a:pt x="211017" y="128953"/>
                  </a:lnTo>
                  <a:lnTo>
                    <a:pt x="54709" y="211015"/>
                  </a:lnTo>
                  <a:close/>
                </a:path>
              </a:pathLst>
            </a:custGeom>
            <a:solidFill>
              <a:schemeClr val="accent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222127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F0F1E-428B-EF49-717E-203D9CBDD44A}"/>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A03C2F0B-7D4F-DCD6-4089-99B7A74CB2DE}"/>
              </a:ext>
            </a:extLst>
          </p:cNvPr>
          <p:cNvPicPr>
            <a:picLocks noChangeAspect="1"/>
          </p:cNvPicPr>
          <p:nvPr/>
        </p:nvPicPr>
        <p:blipFill>
          <a:blip r:embed="rId3"/>
          <a:stretch>
            <a:fillRect/>
          </a:stretch>
        </p:blipFill>
        <p:spPr>
          <a:xfrm>
            <a:off x="6947336" y="950280"/>
            <a:ext cx="4975271" cy="919694"/>
          </a:xfrm>
          <a:prstGeom prst="rect">
            <a:avLst/>
          </a:prstGeom>
        </p:spPr>
      </p:pic>
      <p:sp>
        <p:nvSpPr>
          <p:cNvPr id="7" name="四角形: 角を丸くする 6">
            <a:extLst>
              <a:ext uri="{FF2B5EF4-FFF2-40B4-BE49-F238E27FC236}">
                <a16:creationId xmlns:a16="http://schemas.microsoft.com/office/drawing/2014/main" id="{FD4455CF-6478-35A5-4710-B77C3463B6CF}"/>
              </a:ext>
            </a:extLst>
          </p:cNvPr>
          <p:cNvSpPr/>
          <p:nvPr/>
        </p:nvSpPr>
        <p:spPr>
          <a:xfrm>
            <a:off x="6182475" y="941608"/>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15" name="タイトル 1">
            <a:extLst>
              <a:ext uri="{FF2B5EF4-FFF2-40B4-BE49-F238E27FC236}">
                <a16:creationId xmlns:a16="http://schemas.microsoft.com/office/drawing/2014/main" id="{570DCAD1-ECEA-0052-5A82-B563AA211DD1}"/>
              </a:ext>
            </a:extLst>
          </p:cNvPr>
          <p:cNvSpPr txBox="1">
            <a:spLocks/>
          </p:cNvSpPr>
          <p:nvPr/>
        </p:nvSpPr>
        <p:spPr>
          <a:xfrm>
            <a:off x="-12000" y="555"/>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⑤　バス通りの具体的なルール案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9" name="四角形: 角を丸くする 18">
            <a:extLst>
              <a:ext uri="{FF2B5EF4-FFF2-40B4-BE49-F238E27FC236}">
                <a16:creationId xmlns:a16="http://schemas.microsoft.com/office/drawing/2014/main" id="{8587FBF8-DDE0-31AE-3A78-9E9B4D0DEF49}"/>
              </a:ext>
            </a:extLst>
          </p:cNvPr>
          <p:cNvSpPr/>
          <p:nvPr/>
        </p:nvSpPr>
        <p:spPr>
          <a:xfrm>
            <a:off x="6205889" y="3998942"/>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20" name="スライド番号プレースホルダー 20">
            <a:extLst>
              <a:ext uri="{FF2B5EF4-FFF2-40B4-BE49-F238E27FC236}">
                <a16:creationId xmlns:a16="http://schemas.microsoft.com/office/drawing/2014/main" id="{7FDBB174-D8D8-BBEE-5399-45AEDE6FC065}"/>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25</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74" name="図 73">
            <a:extLst>
              <a:ext uri="{FF2B5EF4-FFF2-40B4-BE49-F238E27FC236}">
                <a16:creationId xmlns:a16="http://schemas.microsoft.com/office/drawing/2014/main" id="{493D1794-E09A-8898-DCAE-D5515FA71441}"/>
              </a:ext>
            </a:extLst>
          </p:cNvPr>
          <p:cNvPicPr>
            <a:picLocks noChangeAspect="1"/>
          </p:cNvPicPr>
          <p:nvPr/>
        </p:nvPicPr>
        <p:blipFill>
          <a:blip r:embed="rId4"/>
          <a:srcRect t="10369"/>
          <a:stretch>
            <a:fillRect/>
          </a:stretch>
        </p:blipFill>
        <p:spPr>
          <a:xfrm>
            <a:off x="7751130" y="3880868"/>
            <a:ext cx="2163621" cy="2839397"/>
          </a:xfrm>
          <a:prstGeom prst="rect">
            <a:avLst/>
          </a:prstGeom>
        </p:spPr>
      </p:pic>
      <p:grpSp>
        <p:nvGrpSpPr>
          <p:cNvPr id="73" name="グループ化 72">
            <a:extLst>
              <a:ext uri="{FF2B5EF4-FFF2-40B4-BE49-F238E27FC236}">
                <a16:creationId xmlns:a16="http://schemas.microsoft.com/office/drawing/2014/main" id="{82F12FDB-3002-4FE0-2CB4-5C82DDBC591E}"/>
              </a:ext>
            </a:extLst>
          </p:cNvPr>
          <p:cNvGrpSpPr/>
          <p:nvPr/>
        </p:nvGrpSpPr>
        <p:grpSpPr>
          <a:xfrm>
            <a:off x="2566873" y="1587262"/>
            <a:ext cx="3404102" cy="4955367"/>
            <a:chOff x="741145" y="1502541"/>
            <a:chExt cx="3404102" cy="4955367"/>
          </a:xfrm>
        </p:grpSpPr>
        <p:pic>
          <p:nvPicPr>
            <p:cNvPr id="8" name="図 7" descr="黒いシャツを着ている&#10;&#10;AI 生成コンテンツは誤りを含む可能性があります。">
              <a:extLst>
                <a:ext uri="{FF2B5EF4-FFF2-40B4-BE49-F238E27FC236}">
                  <a16:creationId xmlns:a16="http://schemas.microsoft.com/office/drawing/2014/main" id="{EEB4998B-A86A-A46D-1005-B2EEE7FBA8A4}"/>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2120179" y="4863376"/>
              <a:ext cx="190397" cy="648000"/>
            </a:xfrm>
            <a:prstGeom prst="rect">
              <a:avLst/>
            </a:prstGeom>
          </p:spPr>
        </p:pic>
        <p:sp>
          <p:nvSpPr>
            <p:cNvPr id="35" name="フリーフォーム: 図形 34">
              <a:extLst>
                <a:ext uri="{FF2B5EF4-FFF2-40B4-BE49-F238E27FC236}">
                  <a16:creationId xmlns:a16="http://schemas.microsoft.com/office/drawing/2014/main" id="{7269B293-6678-6E27-2612-114526FBD38C}"/>
                </a:ext>
              </a:extLst>
            </p:cNvPr>
            <p:cNvSpPr/>
            <p:nvPr/>
          </p:nvSpPr>
          <p:spPr>
            <a:xfrm>
              <a:off x="879260" y="1910659"/>
              <a:ext cx="1435983" cy="3640194"/>
            </a:xfrm>
            <a:custGeom>
              <a:avLst/>
              <a:gdLst>
                <a:gd name="csX0" fmla="*/ 0 w 1502229"/>
                <a:gd name="csY0" fmla="*/ 13063 h 2586445"/>
                <a:gd name="csX1" fmla="*/ 1476103 w 1502229"/>
                <a:gd name="csY1" fmla="*/ 0 h 2586445"/>
                <a:gd name="csX2" fmla="*/ 1502229 w 1502229"/>
                <a:gd name="csY2" fmla="*/ 1724297 h 2586445"/>
                <a:gd name="csX3" fmla="*/ 979715 w 1502229"/>
                <a:gd name="csY3" fmla="*/ 1724297 h 2586445"/>
                <a:gd name="csX4" fmla="*/ 1005840 w 1502229"/>
                <a:gd name="csY4" fmla="*/ 2586445 h 2586445"/>
                <a:gd name="csX0" fmla="*/ 0 w 1502229"/>
                <a:gd name="csY0" fmla="*/ 13063 h 2646679"/>
                <a:gd name="csX1" fmla="*/ 1476103 w 1502229"/>
                <a:gd name="csY1" fmla="*/ 0 h 2646679"/>
                <a:gd name="csX2" fmla="*/ 1502229 w 1502229"/>
                <a:gd name="csY2" fmla="*/ 1724297 h 2646679"/>
                <a:gd name="csX3" fmla="*/ 979715 w 1502229"/>
                <a:gd name="csY3" fmla="*/ 1724297 h 2646679"/>
                <a:gd name="csX4" fmla="*/ 1005840 w 1502229"/>
                <a:gd name="csY4" fmla="*/ 2586445 h 2646679"/>
                <a:gd name="csX5" fmla="*/ 966652 w 1502229"/>
                <a:gd name="csY5" fmla="*/ 2573383 h 2646679"/>
                <a:gd name="csX0" fmla="*/ 65314 w 1567543"/>
                <a:gd name="csY0" fmla="*/ 13063 h 2653584"/>
                <a:gd name="csX1" fmla="*/ 1541417 w 1567543"/>
                <a:gd name="csY1" fmla="*/ 0 h 2653584"/>
                <a:gd name="csX2" fmla="*/ 1567543 w 1567543"/>
                <a:gd name="csY2" fmla="*/ 1724297 h 2653584"/>
                <a:gd name="csX3" fmla="*/ 1045029 w 1567543"/>
                <a:gd name="csY3" fmla="*/ 1724297 h 2653584"/>
                <a:gd name="csX4" fmla="*/ 1071154 w 1567543"/>
                <a:gd name="csY4" fmla="*/ 2586445 h 2653584"/>
                <a:gd name="csX5" fmla="*/ 0 w 1567543"/>
                <a:gd name="csY5" fmla="*/ 2599509 h 2653584"/>
                <a:gd name="csX0" fmla="*/ 65314 w 1567543"/>
                <a:gd name="csY0" fmla="*/ 13063 h 2608024"/>
                <a:gd name="csX1" fmla="*/ 1541417 w 1567543"/>
                <a:gd name="csY1" fmla="*/ 0 h 2608024"/>
                <a:gd name="csX2" fmla="*/ 1567543 w 1567543"/>
                <a:gd name="csY2" fmla="*/ 1724297 h 2608024"/>
                <a:gd name="csX3" fmla="*/ 1045029 w 1567543"/>
                <a:gd name="csY3" fmla="*/ 1724297 h 2608024"/>
                <a:gd name="csX4" fmla="*/ 1071154 w 1567543"/>
                <a:gd name="csY4" fmla="*/ 2586445 h 2608024"/>
                <a:gd name="csX5" fmla="*/ 0 w 1567543"/>
                <a:gd name="csY5" fmla="*/ 2599509 h 2608024"/>
                <a:gd name="csX0" fmla="*/ 0 w 1502229"/>
                <a:gd name="csY0" fmla="*/ 13063 h 2608024"/>
                <a:gd name="csX1" fmla="*/ 1476103 w 1502229"/>
                <a:gd name="csY1" fmla="*/ 0 h 2608024"/>
                <a:gd name="csX2" fmla="*/ 1502229 w 1502229"/>
                <a:gd name="csY2" fmla="*/ 1724297 h 2608024"/>
                <a:gd name="csX3" fmla="*/ 979715 w 1502229"/>
                <a:gd name="csY3" fmla="*/ 1724297 h 2608024"/>
                <a:gd name="csX4" fmla="*/ 1005840 w 1502229"/>
                <a:gd name="csY4" fmla="*/ 2586445 h 2608024"/>
                <a:gd name="csX5" fmla="*/ 300446 w 1502229"/>
                <a:gd name="csY5" fmla="*/ 2599509 h 2608024"/>
                <a:gd name="csX0" fmla="*/ 26125 w 1528354"/>
                <a:gd name="csY0" fmla="*/ 13063 h 2615265"/>
                <a:gd name="csX1" fmla="*/ 1502228 w 1528354"/>
                <a:gd name="csY1" fmla="*/ 0 h 2615265"/>
                <a:gd name="csX2" fmla="*/ 1528354 w 1528354"/>
                <a:gd name="csY2" fmla="*/ 1724297 h 2615265"/>
                <a:gd name="csX3" fmla="*/ 1005840 w 1528354"/>
                <a:gd name="csY3" fmla="*/ 1724297 h 2615265"/>
                <a:gd name="csX4" fmla="*/ 1031965 w 1528354"/>
                <a:gd name="csY4" fmla="*/ 2586445 h 2615265"/>
                <a:gd name="csX5" fmla="*/ 0 w 1528354"/>
                <a:gd name="csY5" fmla="*/ 2612572 h 2615265"/>
                <a:gd name="csX0" fmla="*/ 26125 w 1528354"/>
                <a:gd name="csY0" fmla="*/ 13063 h 2626403"/>
                <a:gd name="csX1" fmla="*/ 1502228 w 1528354"/>
                <a:gd name="csY1" fmla="*/ 0 h 2626403"/>
                <a:gd name="csX2" fmla="*/ 1528354 w 1528354"/>
                <a:gd name="csY2" fmla="*/ 1724297 h 2626403"/>
                <a:gd name="csX3" fmla="*/ 1005840 w 1528354"/>
                <a:gd name="csY3" fmla="*/ 1724297 h 2626403"/>
                <a:gd name="csX4" fmla="*/ 1021207 w 1528354"/>
                <a:gd name="csY4" fmla="*/ 2607961 h 2626403"/>
                <a:gd name="csX5" fmla="*/ 0 w 1528354"/>
                <a:gd name="csY5" fmla="*/ 2612572 h 2626403"/>
                <a:gd name="csX0" fmla="*/ 26125 w 1528354"/>
                <a:gd name="csY0" fmla="*/ 13063 h 2617160"/>
                <a:gd name="csX1" fmla="*/ 1502228 w 1528354"/>
                <a:gd name="csY1" fmla="*/ 0 h 2617160"/>
                <a:gd name="csX2" fmla="*/ 1528354 w 1528354"/>
                <a:gd name="csY2" fmla="*/ 1724297 h 2617160"/>
                <a:gd name="csX3" fmla="*/ 1005840 w 1528354"/>
                <a:gd name="csY3" fmla="*/ 1724297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027355 w 1528354"/>
                <a:gd name="csY3" fmla="*/ 1724297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011219 w 1528354"/>
                <a:gd name="csY3" fmla="*/ 1729675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317043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284770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285539 w 1528354"/>
                <a:gd name="csY3" fmla="*/ 1729677 h 2617160"/>
                <a:gd name="csX4" fmla="*/ 1284770 w 1528354"/>
                <a:gd name="csY4" fmla="*/ 2607961 h 2617160"/>
                <a:gd name="csX5" fmla="*/ 0 w 1528354"/>
                <a:gd name="csY5" fmla="*/ 2612572 h 2617160"/>
                <a:gd name="csX0" fmla="*/ 26125 w 1529122"/>
                <a:gd name="csY0" fmla="*/ 940938 h 3545035"/>
                <a:gd name="csX1" fmla="*/ 1529122 w 1529122"/>
                <a:gd name="csY1" fmla="*/ 0 h 3545035"/>
                <a:gd name="csX2" fmla="*/ 1528354 w 1529122"/>
                <a:gd name="csY2" fmla="*/ 2652172 h 3545035"/>
                <a:gd name="csX3" fmla="*/ 1285539 w 1529122"/>
                <a:gd name="csY3" fmla="*/ 2657552 h 3545035"/>
                <a:gd name="csX4" fmla="*/ 1284770 w 1529122"/>
                <a:gd name="csY4" fmla="*/ 3535836 h 3545035"/>
                <a:gd name="csX5" fmla="*/ 0 w 1529122"/>
                <a:gd name="csY5" fmla="*/ 3540447 h 3545035"/>
                <a:gd name="csX0" fmla="*/ 53019 w 1529122"/>
                <a:gd name="csY0" fmla="*/ 13063 h 3545035"/>
                <a:gd name="csX1" fmla="*/ 1529122 w 1529122"/>
                <a:gd name="csY1" fmla="*/ 0 h 3545035"/>
                <a:gd name="csX2" fmla="*/ 1528354 w 1529122"/>
                <a:gd name="csY2" fmla="*/ 2652172 h 3545035"/>
                <a:gd name="csX3" fmla="*/ 1285539 w 1529122"/>
                <a:gd name="csY3" fmla="*/ 2657552 h 3545035"/>
                <a:gd name="csX4" fmla="*/ 1284770 w 1529122"/>
                <a:gd name="csY4" fmla="*/ 3535836 h 3545035"/>
                <a:gd name="csX5" fmla="*/ 0 w 1529122"/>
                <a:gd name="csY5" fmla="*/ 3540447 h 3545035"/>
                <a:gd name="csX0" fmla="*/ 53019 w 1529122"/>
                <a:gd name="csY0" fmla="*/ 0 h 3531972"/>
                <a:gd name="csX1" fmla="*/ 1529122 w 1529122"/>
                <a:gd name="csY1" fmla="*/ 2753 h 3531972"/>
                <a:gd name="csX2" fmla="*/ 1528354 w 1529122"/>
                <a:gd name="csY2" fmla="*/ 2639109 h 3531972"/>
                <a:gd name="csX3" fmla="*/ 1285539 w 1529122"/>
                <a:gd name="csY3" fmla="*/ 2644489 h 3531972"/>
                <a:gd name="csX4" fmla="*/ 1284770 w 1529122"/>
                <a:gd name="csY4" fmla="*/ 3522773 h 3531972"/>
                <a:gd name="csX5" fmla="*/ 0 w 1529122"/>
                <a:gd name="csY5" fmla="*/ 3527384 h 3531972"/>
                <a:gd name="csX0" fmla="*/ 53019 w 1529122"/>
                <a:gd name="csY0" fmla="*/ 13064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53019 w 1529122"/>
                <a:gd name="csY0" fmla="*/ 0 h 3537243"/>
                <a:gd name="csX1" fmla="*/ 1529122 w 1529122"/>
                <a:gd name="csY1" fmla="*/ 8024 h 3537243"/>
                <a:gd name="csX2" fmla="*/ 1528354 w 1529122"/>
                <a:gd name="csY2" fmla="*/ 2644380 h 3537243"/>
                <a:gd name="csX3" fmla="*/ 1285539 w 1529122"/>
                <a:gd name="csY3" fmla="*/ 2649760 h 3537243"/>
                <a:gd name="csX4" fmla="*/ 1284770 w 1529122"/>
                <a:gd name="csY4" fmla="*/ 3528044 h 3537243"/>
                <a:gd name="csX5" fmla="*/ 0 w 1529122"/>
                <a:gd name="csY5" fmla="*/ 3532655 h 3537243"/>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31265"/>
                <a:gd name="csY0" fmla="*/ 2520 h 3529219"/>
                <a:gd name="csX1" fmla="*/ 1529122 w 1531265"/>
                <a:gd name="csY1" fmla="*/ 0 h 3529219"/>
                <a:gd name="csX2" fmla="*/ 1528354 w 1531265"/>
                <a:gd name="csY2" fmla="*/ 2636356 h 3529219"/>
                <a:gd name="csX3" fmla="*/ 1285539 w 1531265"/>
                <a:gd name="csY3" fmla="*/ 2641736 h 3529219"/>
                <a:gd name="csX4" fmla="*/ 1284770 w 1531265"/>
                <a:gd name="csY4" fmla="*/ 3520020 h 3529219"/>
                <a:gd name="csX5" fmla="*/ 0 w 1531265"/>
                <a:gd name="csY5" fmla="*/ 3524631 h 3529219"/>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0 h 3532064"/>
                <a:gd name="csX5" fmla="*/ 770 w 1402943"/>
                <a:gd name="csY5" fmla="*/ 3529903 h 3532064"/>
                <a:gd name="csX0" fmla="*/ 0 w 1402943"/>
                <a:gd name="csY0" fmla="*/ 2520 h 3525195"/>
                <a:gd name="csX1" fmla="*/ 1400800 w 1402943"/>
                <a:gd name="csY1" fmla="*/ 0 h 3525195"/>
                <a:gd name="csX2" fmla="*/ 1400032 w 1402943"/>
                <a:gd name="csY2" fmla="*/ 2636356 h 3525195"/>
                <a:gd name="csX3" fmla="*/ 1157217 w 1402943"/>
                <a:gd name="csY3" fmla="*/ 2641736 h 3525195"/>
                <a:gd name="csX4" fmla="*/ 1156448 w 1402943"/>
                <a:gd name="csY4" fmla="*/ 3520020 h 3525195"/>
                <a:gd name="csX5" fmla="*/ 770 w 1402943"/>
                <a:gd name="csY5" fmla="*/ 3508814 h 3525195"/>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0 h 3532064"/>
                <a:gd name="csX5" fmla="*/ 6024 w 1402943"/>
                <a:gd name="csY5" fmla="*/ 3529903 h 3532064"/>
                <a:gd name="csX0" fmla="*/ 0 w 1402943"/>
                <a:gd name="csY0" fmla="*/ 2520 h 3541913"/>
                <a:gd name="csX1" fmla="*/ 1400800 w 1402943"/>
                <a:gd name="csY1" fmla="*/ 0 h 3541913"/>
                <a:gd name="csX2" fmla="*/ 1400032 w 1402943"/>
                <a:gd name="csY2" fmla="*/ 2636356 h 3541913"/>
                <a:gd name="csX3" fmla="*/ 1157217 w 1402943"/>
                <a:gd name="csY3" fmla="*/ 2641736 h 3541913"/>
                <a:gd name="csX4" fmla="*/ 1156448 w 1402943"/>
                <a:gd name="csY4" fmla="*/ 3535837 h 3541913"/>
                <a:gd name="csX5" fmla="*/ 6024 w 1402943"/>
                <a:gd name="csY5" fmla="*/ 3529903 h 3541913"/>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1 h 3532064"/>
                <a:gd name="csX5" fmla="*/ 6024 w 1402943"/>
                <a:gd name="csY5" fmla="*/ 3529903 h 3532064"/>
                <a:gd name="csX0" fmla="*/ 0 w 1402943"/>
                <a:gd name="csY0" fmla="*/ 2520 h 3541913"/>
                <a:gd name="csX1" fmla="*/ 1400800 w 1402943"/>
                <a:gd name="csY1" fmla="*/ 0 h 3541913"/>
                <a:gd name="csX2" fmla="*/ 1400032 w 1402943"/>
                <a:gd name="csY2" fmla="*/ 2636356 h 3541913"/>
                <a:gd name="csX3" fmla="*/ 1157217 w 1402943"/>
                <a:gd name="csY3" fmla="*/ 2641736 h 3541913"/>
                <a:gd name="csX4" fmla="*/ 1161703 w 1402943"/>
                <a:gd name="csY4" fmla="*/ 3535837 h 3541913"/>
                <a:gd name="csX5" fmla="*/ 6024 w 1402943"/>
                <a:gd name="csY5" fmla="*/ 3529903 h 3541913"/>
                <a:gd name="csX0" fmla="*/ 0 w 1402943"/>
                <a:gd name="csY0" fmla="*/ 2520 h 3535837"/>
                <a:gd name="csX1" fmla="*/ 1400800 w 1402943"/>
                <a:gd name="csY1" fmla="*/ 0 h 3535837"/>
                <a:gd name="csX2" fmla="*/ 1400032 w 1402943"/>
                <a:gd name="csY2" fmla="*/ 2636356 h 3535837"/>
                <a:gd name="csX3" fmla="*/ 1157217 w 1402943"/>
                <a:gd name="csY3" fmla="*/ 2641736 h 3535837"/>
                <a:gd name="csX4" fmla="*/ 1161703 w 1402943"/>
                <a:gd name="csY4" fmla="*/ 3535837 h 3535837"/>
                <a:gd name="csX5" fmla="*/ 6024 w 1402943"/>
                <a:gd name="csY5" fmla="*/ 3529903 h 3535837"/>
                <a:gd name="csX0" fmla="*/ 0 w 1402943"/>
                <a:gd name="csY0" fmla="*/ 2520 h 3537399"/>
                <a:gd name="csX1" fmla="*/ 1400800 w 1402943"/>
                <a:gd name="csY1" fmla="*/ 0 h 3537399"/>
                <a:gd name="csX2" fmla="*/ 1400032 w 1402943"/>
                <a:gd name="csY2" fmla="*/ 2636356 h 3537399"/>
                <a:gd name="csX3" fmla="*/ 1157217 w 1402943"/>
                <a:gd name="csY3" fmla="*/ 2641736 h 3537399"/>
                <a:gd name="csX4" fmla="*/ 1161703 w 1402943"/>
                <a:gd name="csY4" fmla="*/ 3535837 h 3537399"/>
                <a:gd name="csX5" fmla="*/ 6024 w 1402943"/>
                <a:gd name="csY5" fmla="*/ 3529903 h 3537399"/>
                <a:gd name="csX0" fmla="*/ 0 w 1402943"/>
                <a:gd name="csY0" fmla="*/ 2520 h 3578354"/>
                <a:gd name="csX1" fmla="*/ 1400800 w 1402943"/>
                <a:gd name="csY1" fmla="*/ 0 h 3578354"/>
                <a:gd name="csX2" fmla="*/ 1400032 w 1402943"/>
                <a:gd name="csY2" fmla="*/ 2636356 h 3578354"/>
                <a:gd name="csX3" fmla="*/ 1157217 w 1402943"/>
                <a:gd name="csY3" fmla="*/ 2641736 h 3578354"/>
                <a:gd name="csX4" fmla="*/ 1161703 w 1402943"/>
                <a:gd name="csY4" fmla="*/ 3578012 h 3578354"/>
                <a:gd name="csX5" fmla="*/ 6024 w 1402943"/>
                <a:gd name="csY5" fmla="*/ 3529903 h 3578354"/>
                <a:gd name="csX0" fmla="*/ 0 w 1402943"/>
                <a:gd name="csY0" fmla="*/ 2520 h 3603711"/>
                <a:gd name="csX1" fmla="*/ 1400800 w 1402943"/>
                <a:gd name="csY1" fmla="*/ 0 h 3603711"/>
                <a:gd name="csX2" fmla="*/ 1400032 w 1402943"/>
                <a:gd name="csY2" fmla="*/ 2636356 h 3603711"/>
                <a:gd name="csX3" fmla="*/ 1157217 w 1402943"/>
                <a:gd name="csY3" fmla="*/ 2641736 h 3603711"/>
                <a:gd name="csX4" fmla="*/ 1161703 w 1402943"/>
                <a:gd name="csY4" fmla="*/ 3578012 h 3603711"/>
                <a:gd name="csX5" fmla="*/ 6024 w 1402943"/>
                <a:gd name="csY5" fmla="*/ 3603711 h 3603711"/>
                <a:gd name="csX0" fmla="*/ 0 w 1402943"/>
                <a:gd name="csY0" fmla="*/ 2520 h 3587894"/>
                <a:gd name="csX1" fmla="*/ 1400800 w 1402943"/>
                <a:gd name="csY1" fmla="*/ 0 h 3587894"/>
                <a:gd name="csX2" fmla="*/ 1400032 w 1402943"/>
                <a:gd name="csY2" fmla="*/ 2636356 h 3587894"/>
                <a:gd name="csX3" fmla="*/ 1157217 w 1402943"/>
                <a:gd name="csY3" fmla="*/ 2641736 h 3587894"/>
                <a:gd name="csX4" fmla="*/ 1161703 w 1402943"/>
                <a:gd name="csY4" fmla="*/ 3578012 h 3587894"/>
                <a:gd name="csX5" fmla="*/ 6024 w 1402943"/>
                <a:gd name="csY5" fmla="*/ 3587894 h 3587894"/>
                <a:gd name="csX0" fmla="*/ 0 w 1402943"/>
                <a:gd name="csY0" fmla="*/ 2520 h 3587894"/>
                <a:gd name="csX1" fmla="*/ 1400800 w 1402943"/>
                <a:gd name="csY1" fmla="*/ 0 h 3587894"/>
                <a:gd name="csX2" fmla="*/ 1400032 w 1402943"/>
                <a:gd name="csY2" fmla="*/ 2636356 h 3587894"/>
                <a:gd name="csX3" fmla="*/ 1157217 w 1402943"/>
                <a:gd name="csY3" fmla="*/ 2641736 h 3587894"/>
                <a:gd name="csX4" fmla="*/ 1161703 w 1402943"/>
                <a:gd name="csY4" fmla="*/ 3578012 h 3587894"/>
                <a:gd name="csX5" fmla="*/ 6024 w 1402943"/>
                <a:gd name="csY5" fmla="*/ 3587894 h 3587894"/>
                <a:gd name="csX0" fmla="*/ 0 w 1402943"/>
                <a:gd name="csY0" fmla="*/ 2520 h 3578012"/>
                <a:gd name="csX1" fmla="*/ 1400800 w 1402943"/>
                <a:gd name="csY1" fmla="*/ 0 h 3578012"/>
                <a:gd name="csX2" fmla="*/ 1400032 w 1402943"/>
                <a:gd name="csY2" fmla="*/ 2636356 h 3578012"/>
                <a:gd name="csX3" fmla="*/ 1157217 w 1402943"/>
                <a:gd name="csY3" fmla="*/ 2641736 h 3578012"/>
                <a:gd name="csX4" fmla="*/ 1161703 w 1402943"/>
                <a:gd name="csY4" fmla="*/ 3578012 h 3578012"/>
                <a:gd name="csX5" fmla="*/ 769 w 1402943"/>
                <a:gd name="csY5" fmla="*/ 3566805 h 3578012"/>
                <a:gd name="csX0" fmla="*/ 0 w 1402943"/>
                <a:gd name="csY0" fmla="*/ 2520 h 3566805"/>
                <a:gd name="csX1" fmla="*/ 1400800 w 1402943"/>
                <a:gd name="csY1" fmla="*/ 0 h 3566805"/>
                <a:gd name="csX2" fmla="*/ 1400032 w 1402943"/>
                <a:gd name="csY2" fmla="*/ 2636356 h 3566805"/>
                <a:gd name="csX3" fmla="*/ 1157217 w 1402943"/>
                <a:gd name="csY3" fmla="*/ 2641736 h 3566805"/>
                <a:gd name="csX4" fmla="*/ 1156449 w 1402943"/>
                <a:gd name="csY4" fmla="*/ 3562196 h 3566805"/>
                <a:gd name="csX5" fmla="*/ 769 w 1402943"/>
                <a:gd name="csY5" fmla="*/ 3566805 h 3566805"/>
                <a:gd name="csX0" fmla="*/ 0 w 1402943"/>
                <a:gd name="csY0" fmla="*/ 2520 h 3566805"/>
                <a:gd name="csX1" fmla="*/ 1400800 w 1402943"/>
                <a:gd name="csY1" fmla="*/ 0 h 3566805"/>
                <a:gd name="csX2" fmla="*/ 1400032 w 1402943"/>
                <a:gd name="csY2" fmla="*/ 2636356 h 3566805"/>
                <a:gd name="csX3" fmla="*/ 1157217 w 1402943"/>
                <a:gd name="csY3" fmla="*/ 2641736 h 3566805"/>
                <a:gd name="csX4" fmla="*/ 1156449 w 1402943"/>
                <a:gd name="csY4" fmla="*/ 3562196 h 3566805"/>
                <a:gd name="csX5" fmla="*/ 769 w 1402943"/>
                <a:gd name="csY5" fmla="*/ 3566805 h 3566805"/>
                <a:gd name="csX0" fmla="*/ 0 w 1402943"/>
                <a:gd name="csY0" fmla="*/ 2520 h 3567910"/>
                <a:gd name="csX1" fmla="*/ 1400800 w 1402943"/>
                <a:gd name="csY1" fmla="*/ 0 h 3567910"/>
                <a:gd name="csX2" fmla="*/ 1400032 w 1402943"/>
                <a:gd name="csY2" fmla="*/ 2636356 h 3567910"/>
                <a:gd name="csX3" fmla="*/ 1157217 w 1402943"/>
                <a:gd name="csY3" fmla="*/ 2641736 h 3567910"/>
                <a:gd name="csX4" fmla="*/ 1156449 w 1402943"/>
                <a:gd name="csY4" fmla="*/ 3562196 h 3567910"/>
                <a:gd name="csX5" fmla="*/ 769 w 1402943"/>
                <a:gd name="csY5" fmla="*/ 3566805 h 3567910"/>
              </a:gdLst>
              <a:ahLst/>
              <a:cxnLst>
                <a:cxn ang="0">
                  <a:pos x="csX0" y="csY0"/>
                </a:cxn>
                <a:cxn ang="0">
                  <a:pos x="csX1" y="csY1"/>
                </a:cxn>
                <a:cxn ang="0">
                  <a:pos x="csX2" y="csY2"/>
                </a:cxn>
                <a:cxn ang="0">
                  <a:pos x="csX3" y="csY3"/>
                </a:cxn>
                <a:cxn ang="0">
                  <a:pos x="csX4" y="csY4"/>
                </a:cxn>
                <a:cxn ang="0">
                  <a:pos x="csX5" y="csY5"/>
                </a:cxn>
              </a:cxnLst>
              <a:rect l="l" t="t" r="r" b="b"/>
              <a:pathLst>
                <a:path w="1402943" h="3567910">
                  <a:moveTo>
                    <a:pt x="0" y="2520"/>
                  </a:moveTo>
                  <a:lnTo>
                    <a:pt x="1400800" y="0"/>
                  </a:lnTo>
                  <a:cubicBezTo>
                    <a:pt x="1405923" y="862968"/>
                    <a:pt x="1400288" y="1757571"/>
                    <a:pt x="1400032" y="2636356"/>
                  </a:cubicBezTo>
                  <a:lnTo>
                    <a:pt x="1157217" y="2641736"/>
                  </a:lnTo>
                  <a:cubicBezTo>
                    <a:pt x="1155168" y="2936291"/>
                    <a:pt x="1158498" y="3267641"/>
                    <a:pt x="1156449" y="3562196"/>
                  </a:cubicBezTo>
                  <a:cubicBezTo>
                    <a:pt x="771222" y="3563732"/>
                    <a:pt x="727575" y="3570541"/>
                    <a:pt x="769" y="3566805"/>
                  </a:cubicBezTo>
                </a:path>
              </a:pathLst>
            </a:custGeom>
            <a:solidFill>
              <a:schemeClr val="accent2">
                <a:lumMod val="40000"/>
                <a:lumOff val="60000"/>
              </a:schemeClr>
            </a:solidFill>
            <a:ln w="412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75CE0001-8998-9FE7-CEA3-3334F7140468}"/>
                </a:ext>
              </a:extLst>
            </p:cNvPr>
            <p:cNvSpPr/>
            <p:nvPr/>
          </p:nvSpPr>
          <p:spPr>
            <a:xfrm>
              <a:off x="938428" y="4793995"/>
              <a:ext cx="965014" cy="35869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89D6B8A3-CE52-8E0D-BFBA-E30A944334E3}"/>
                </a:ext>
              </a:extLst>
            </p:cNvPr>
            <p:cNvSpPr/>
            <p:nvPr/>
          </p:nvSpPr>
          <p:spPr>
            <a:xfrm>
              <a:off x="866273" y="5514277"/>
              <a:ext cx="1475151" cy="942374"/>
            </a:xfrm>
            <a:prstGeom prst="rect">
              <a:avLst/>
            </a:prstGeom>
            <a:solidFill>
              <a:schemeClr val="accent6">
                <a:lumMod val="60000"/>
                <a:lumOff val="4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15BEEF02-8175-C2A1-669A-C13FC5FF4A5E}"/>
                </a:ext>
              </a:extLst>
            </p:cNvPr>
            <p:cNvSpPr/>
            <p:nvPr/>
          </p:nvSpPr>
          <p:spPr>
            <a:xfrm>
              <a:off x="2345247" y="5494152"/>
              <a:ext cx="1800000" cy="285268"/>
            </a:xfrm>
            <a:prstGeom prst="rect">
              <a:avLst/>
            </a:prstGeom>
            <a:solidFill>
              <a:schemeClr val="tx1">
                <a:lumMod val="65000"/>
                <a:lumOff val="3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a:extLst>
                <a:ext uri="{FF2B5EF4-FFF2-40B4-BE49-F238E27FC236}">
                  <a16:creationId xmlns:a16="http://schemas.microsoft.com/office/drawing/2014/main" id="{1F197B5C-8F7E-1D50-6665-A87DDF28944F}"/>
                </a:ext>
              </a:extLst>
            </p:cNvPr>
            <p:cNvCxnSpPr>
              <a:cxnSpLocks/>
            </p:cNvCxnSpPr>
            <p:nvPr/>
          </p:nvCxnSpPr>
          <p:spPr>
            <a:xfrm>
              <a:off x="2079867" y="4627430"/>
              <a:ext cx="86400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2B4BD3DD-6D05-1BA3-9C01-901F253CA912}"/>
                </a:ext>
              </a:extLst>
            </p:cNvPr>
            <p:cNvCxnSpPr>
              <a:cxnSpLocks/>
            </p:cNvCxnSpPr>
            <p:nvPr/>
          </p:nvCxnSpPr>
          <p:spPr>
            <a:xfrm>
              <a:off x="2079867" y="4627429"/>
              <a:ext cx="0" cy="1829222"/>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509E2694-AEDF-233F-DDAD-78443A239139}"/>
                </a:ext>
              </a:extLst>
            </p:cNvPr>
            <p:cNvCxnSpPr>
              <a:cxnSpLocks/>
            </p:cNvCxnSpPr>
            <p:nvPr/>
          </p:nvCxnSpPr>
          <p:spPr>
            <a:xfrm>
              <a:off x="866273" y="5503776"/>
              <a:ext cx="1495560"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873F8E81-AE95-0564-6214-B1920C80429A}"/>
                </a:ext>
              </a:extLst>
            </p:cNvPr>
            <p:cNvSpPr/>
            <p:nvPr/>
          </p:nvSpPr>
          <p:spPr>
            <a:xfrm>
              <a:off x="1574822" y="3521059"/>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65C9E77A-45B1-CD26-CA44-C2854846DD72}"/>
                </a:ext>
              </a:extLst>
            </p:cNvPr>
            <p:cNvSpPr/>
            <p:nvPr/>
          </p:nvSpPr>
          <p:spPr>
            <a:xfrm>
              <a:off x="938427" y="3537822"/>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3CFB084F-B644-903A-D488-107461138CB5}"/>
                </a:ext>
              </a:extLst>
            </p:cNvPr>
            <p:cNvSpPr/>
            <p:nvPr/>
          </p:nvSpPr>
          <p:spPr>
            <a:xfrm>
              <a:off x="1574822" y="2313229"/>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F9D2B57A-3BB8-0C14-C915-170D92CC5A46}"/>
                </a:ext>
              </a:extLst>
            </p:cNvPr>
            <p:cNvSpPr/>
            <p:nvPr/>
          </p:nvSpPr>
          <p:spPr>
            <a:xfrm>
              <a:off x="938427" y="2313229"/>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 name="直線コネクタ 48">
              <a:extLst>
                <a:ext uri="{FF2B5EF4-FFF2-40B4-BE49-F238E27FC236}">
                  <a16:creationId xmlns:a16="http://schemas.microsoft.com/office/drawing/2014/main" id="{D106BAF0-73F6-F238-130F-6CE0C8C359F1}"/>
                </a:ext>
              </a:extLst>
            </p:cNvPr>
            <p:cNvCxnSpPr>
              <a:cxnSpLocks/>
            </p:cNvCxnSpPr>
            <p:nvPr/>
          </p:nvCxnSpPr>
          <p:spPr>
            <a:xfrm>
              <a:off x="2342335" y="1527810"/>
              <a:ext cx="0" cy="4930098"/>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2D75960C-5244-155A-3407-C94D91AECF79}"/>
                </a:ext>
              </a:extLst>
            </p:cNvPr>
            <p:cNvCxnSpPr/>
            <p:nvPr/>
          </p:nvCxnSpPr>
          <p:spPr>
            <a:xfrm flipH="1">
              <a:off x="2079867" y="5799546"/>
              <a:ext cx="252000" cy="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31096C28-588D-EEF6-9733-B4FE276CD28B}"/>
                </a:ext>
              </a:extLst>
            </p:cNvPr>
            <p:cNvCxnSpPr>
              <a:cxnSpLocks/>
            </p:cNvCxnSpPr>
            <p:nvPr/>
          </p:nvCxnSpPr>
          <p:spPr>
            <a:xfrm flipV="1">
              <a:off x="2754453" y="4639776"/>
              <a:ext cx="0" cy="86400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2545B928-4DB7-3C4B-1361-05B016021477}"/>
                </a:ext>
              </a:extLst>
            </p:cNvPr>
            <p:cNvSpPr txBox="1"/>
            <p:nvPr/>
          </p:nvSpPr>
          <p:spPr>
            <a:xfrm>
              <a:off x="2399074" y="2908306"/>
              <a:ext cx="184666" cy="879100"/>
            </a:xfrm>
            <a:prstGeom prst="rect">
              <a:avLst/>
            </a:prstGeom>
            <a:noFill/>
          </p:spPr>
          <p:txBody>
            <a:bodyPr vert="eaVert"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道路境界線</a:t>
              </a:r>
            </a:p>
          </p:txBody>
        </p:sp>
        <p:sp>
          <p:nvSpPr>
            <p:cNvPr id="58" name="テキスト ボックス 57">
              <a:extLst>
                <a:ext uri="{FF2B5EF4-FFF2-40B4-BE49-F238E27FC236}">
                  <a16:creationId xmlns:a16="http://schemas.microsoft.com/office/drawing/2014/main" id="{3E39C32C-B228-E1B4-4208-3C269635022A}"/>
                </a:ext>
              </a:extLst>
            </p:cNvPr>
            <p:cNvSpPr txBox="1"/>
            <p:nvPr/>
          </p:nvSpPr>
          <p:spPr>
            <a:xfrm>
              <a:off x="1944480" y="5835260"/>
              <a:ext cx="510351"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0.5m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59" name="テキスト ボックス 58">
              <a:extLst>
                <a:ext uri="{FF2B5EF4-FFF2-40B4-BE49-F238E27FC236}">
                  <a16:creationId xmlns:a16="http://schemas.microsoft.com/office/drawing/2014/main" id="{8B7E525A-ED66-2FDF-F675-BC6664ABCFBF}"/>
                </a:ext>
              </a:extLst>
            </p:cNvPr>
            <p:cNvSpPr txBox="1"/>
            <p:nvPr/>
          </p:nvSpPr>
          <p:spPr>
            <a:xfrm>
              <a:off x="2567696" y="5897394"/>
              <a:ext cx="1290079" cy="215444"/>
            </a:xfrm>
            <a:prstGeom prst="rect">
              <a:avLst/>
            </a:prstGeom>
            <a:noFill/>
          </p:spPr>
          <p:txBody>
            <a:bodyPr vert="horz" wrap="square" lIns="0" tIns="0" rIns="0" bIns="0"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道路（バス通り）</a:t>
              </a:r>
            </a:p>
          </p:txBody>
        </p:sp>
        <p:sp>
          <p:nvSpPr>
            <p:cNvPr id="60" name="テキスト ボックス 59">
              <a:extLst>
                <a:ext uri="{FF2B5EF4-FFF2-40B4-BE49-F238E27FC236}">
                  <a16:creationId xmlns:a16="http://schemas.microsoft.com/office/drawing/2014/main" id="{63B7896F-8553-3ACC-29B0-93B79EC432E4}"/>
                </a:ext>
              </a:extLst>
            </p:cNvPr>
            <p:cNvSpPr txBox="1"/>
            <p:nvPr/>
          </p:nvSpPr>
          <p:spPr>
            <a:xfrm>
              <a:off x="1216190" y="5903653"/>
              <a:ext cx="502018" cy="215444"/>
            </a:xfrm>
            <a:prstGeom prst="rect">
              <a:avLst/>
            </a:prstGeom>
            <a:noFill/>
          </p:spPr>
          <p:txBody>
            <a:bodyPr vert="horz" wrap="square" lIns="0" tIns="0" rIns="0" bIns="0"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敷地</a:t>
              </a:r>
            </a:p>
          </p:txBody>
        </p:sp>
        <p:sp>
          <p:nvSpPr>
            <p:cNvPr id="63" name="テキスト ボックス 62">
              <a:extLst>
                <a:ext uri="{FF2B5EF4-FFF2-40B4-BE49-F238E27FC236}">
                  <a16:creationId xmlns:a16="http://schemas.microsoft.com/office/drawing/2014/main" id="{3AD87AC0-BA9E-8A26-033B-98780E3D7EDA}"/>
                </a:ext>
              </a:extLst>
            </p:cNvPr>
            <p:cNvSpPr txBox="1"/>
            <p:nvPr/>
          </p:nvSpPr>
          <p:spPr>
            <a:xfrm>
              <a:off x="2804186" y="4895732"/>
              <a:ext cx="438424"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2.5m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68" name="テキスト ボックス 67">
              <a:extLst>
                <a:ext uri="{FF2B5EF4-FFF2-40B4-BE49-F238E27FC236}">
                  <a16:creationId xmlns:a16="http://schemas.microsoft.com/office/drawing/2014/main" id="{9A7DBD6F-0D9F-CA07-17AE-25E9F86C974C}"/>
                </a:ext>
              </a:extLst>
            </p:cNvPr>
            <p:cNvSpPr txBox="1"/>
            <p:nvPr/>
          </p:nvSpPr>
          <p:spPr>
            <a:xfrm>
              <a:off x="1635501" y="4420912"/>
              <a:ext cx="397248" cy="184666"/>
            </a:xfrm>
            <a:prstGeom prst="rect">
              <a:avLst/>
            </a:prstGeom>
            <a:noFill/>
          </p:spPr>
          <p:txBody>
            <a:bodyPr vert="horz" wrap="square" lIns="0" tIns="0" rIns="0" bIns="0" rtlCol="0">
              <a:spAutoFit/>
            </a:bodyPr>
            <a:lstStyle/>
            <a:p>
              <a:r>
                <a:rPr lang="ja-JP" altLang="en-US" sz="1200" b="1" dirty="0">
                  <a:latin typeface="BIZ UDPゴシック" panose="020B0400000000000000" pitchFamily="50" charset="-128"/>
                  <a:ea typeface="BIZ UDPゴシック" panose="020B0400000000000000" pitchFamily="50" charset="-128"/>
                </a:rPr>
                <a:t>１階</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72" name="正方形/長方形 71">
              <a:extLst>
                <a:ext uri="{FF2B5EF4-FFF2-40B4-BE49-F238E27FC236}">
                  <a16:creationId xmlns:a16="http://schemas.microsoft.com/office/drawing/2014/main" id="{908DC18C-AD4F-CB05-2A99-FA245DE2C3A7}"/>
                </a:ext>
              </a:extLst>
            </p:cNvPr>
            <p:cNvSpPr/>
            <p:nvPr/>
          </p:nvSpPr>
          <p:spPr>
            <a:xfrm>
              <a:off x="741145" y="1502541"/>
              <a:ext cx="1713685" cy="473133"/>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正方形/長方形 15">
            <a:extLst>
              <a:ext uri="{FF2B5EF4-FFF2-40B4-BE49-F238E27FC236}">
                <a16:creationId xmlns:a16="http://schemas.microsoft.com/office/drawing/2014/main" id="{7D70092C-7881-9DA0-A9C6-897FC2CC8FC3}"/>
              </a:ext>
            </a:extLst>
          </p:cNvPr>
          <p:cNvSpPr/>
          <p:nvPr/>
        </p:nvSpPr>
        <p:spPr>
          <a:xfrm>
            <a:off x="2159834" y="3587282"/>
            <a:ext cx="2609761" cy="565549"/>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44">
            <a:extLst>
              <a:ext uri="{FF2B5EF4-FFF2-40B4-BE49-F238E27FC236}">
                <a16:creationId xmlns:a16="http://schemas.microsoft.com/office/drawing/2014/main" id="{306E4C15-D334-37A2-504E-283499E03F9D}"/>
              </a:ext>
            </a:extLst>
          </p:cNvPr>
          <p:cNvSpPr txBox="1"/>
          <p:nvPr/>
        </p:nvSpPr>
        <p:spPr>
          <a:xfrm>
            <a:off x="168981" y="873541"/>
            <a:ext cx="6155364" cy="2872169"/>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路面店でのショッピング等を楽しめる今の買い物　空間を維持・継承するため、バス通りに面する建築物の１階は店舗等とします。</a:t>
            </a:r>
            <a:endParaRPr lang="en-US" altLang="ja-JP" sz="2000" kern="100" dirty="0">
              <a:effectLst/>
              <a:latin typeface="Segoe UI Symbol" panose="020B0502040204020203" pitchFamily="34" charset="0"/>
              <a:ea typeface="BIZ UDPゴシック" panose="020B0400000000000000" pitchFamily="50" charset="-128"/>
              <a:cs typeface="Times New Roman" panose="02020603050405020304" pitchFamily="18" charset="0"/>
            </a:endParaRPr>
          </a:p>
          <a:p>
            <a:pPr indent="273050" algn="just">
              <a:lnSpc>
                <a:spcPts val="2800"/>
              </a:lnSpc>
              <a:spcAft>
                <a:spcPts val="1200"/>
              </a:spcAft>
              <a:buNone/>
            </a:pPr>
            <a:r>
              <a:rPr lang="en-US"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 </a:t>
            </a:r>
            <a:r>
              <a:rPr lang="ja-JP"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また、健全で良好な商業地を形成するため、馬券投票券販売所や性風俗関連特殊営業の用に供する施設は建築できないこととします。</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テキスト ボックス 44">
            <a:extLst>
              <a:ext uri="{FF2B5EF4-FFF2-40B4-BE49-F238E27FC236}">
                <a16:creationId xmlns:a16="http://schemas.microsoft.com/office/drawing/2014/main" id="{C6B0A184-7D6A-E305-3C8C-26C1EEBD0532}"/>
              </a:ext>
            </a:extLst>
          </p:cNvPr>
          <p:cNvSpPr txBox="1"/>
          <p:nvPr/>
        </p:nvSpPr>
        <p:spPr>
          <a:xfrm>
            <a:off x="157758" y="3963126"/>
            <a:ext cx="6155363" cy="2751469"/>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１階部の</a:t>
            </a: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壁面の位置の制限</a:t>
            </a:r>
            <a:r>
              <a:rPr lang="en-US" alt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sz="20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及び</a:t>
            </a:r>
            <a:endParaRPr lang="en-US" altLang="ja-JP" sz="20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73050" indent="-9525" algn="just">
              <a:spcAft>
                <a:spcPts val="1200"/>
              </a:spcAft>
              <a:buNone/>
            </a:pP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buNone/>
            </a:pP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歩行者や自転車の通行空間を確保した安全で快適な歩行環境が形成された空間をつくる</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ため、建築物の１階部分（高さ２．５</a:t>
            </a:r>
            <a:r>
              <a:rPr 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以下）は</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道路</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から</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０．５</a:t>
            </a:r>
            <a:r>
              <a:rPr 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以上</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後退するとともに、壁面後退区域内には門、フェンス等の工作物等を設置できないこととします。</a:t>
            </a:r>
          </a:p>
        </p:txBody>
      </p:sp>
      <p:grpSp>
        <p:nvGrpSpPr>
          <p:cNvPr id="21" name="グループ化 20">
            <a:extLst>
              <a:ext uri="{FF2B5EF4-FFF2-40B4-BE49-F238E27FC236}">
                <a16:creationId xmlns:a16="http://schemas.microsoft.com/office/drawing/2014/main" id="{360B2546-2DD4-F4CE-8F72-509ED1FA5A8C}"/>
              </a:ext>
            </a:extLst>
          </p:cNvPr>
          <p:cNvGrpSpPr/>
          <p:nvPr/>
        </p:nvGrpSpPr>
        <p:grpSpPr>
          <a:xfrm>
            <a:off x="8695986" y="4554192"/>
            <a:ext cx="3160823" cy="1894064"/>
            <a:chOff x="8813924" y="4544401"/>
            <a:chExt cx="3160823" cy="1894064"/>
          </a:xfrm>
        </p:grpSpPr>
        <p:sp>
          <p:nvSpPr>
            <p:cNvPr id="22" name="テキスト ボックス 21">
              <a:extLst>
                <a:ext uri="{FF2B5EF4-FFF2-40B4-BE49-F238E27FC236}">
                  <a16:creationId xmlns:a16="http://schemas.microsoft.com/office/drawing/2014/main" id="{EDF0BB03-F415-BF48-D39B-0FB17691172E}"/>
                </a:ext>
              </a:extLst>
            </p:cNvPr>
            <p:cNvSpPr txBox="1"/>
            <p:nvPr/>
          </p:nvSpPr>
          <p:spPr>
            <a:xfrm>
              <a:off x="10030747" y="4544401"/>
              <a:ext cx="1944000" cy="622021"/>
            </a:xfrm>
            <a:prstGeom prst="rect">
              <a:avLst/>
            </a:prstGeom>
            <a:solidFill>
              <a:srgbClr val="CCECFF"/>
            </a:solidFill>
          </p:spPr>
          <p:txBody>
            <a:bodyPr vert="horz" wrap="square" lIns="36000" tIns="36000" rIns="36000" bIns="36000" rtlCol="0" anchor="ctr" anchorCtr="0">
              <a:spAutoFit/>
            </a:bodyPr>
            <a:lstStyle/>
            <a:p>
              <a:pPr>
                <a:lnSpc>
                  <a:spcPts val="1500"/>
                </a:lnSpc>
              </a:pPr>
              <a:r>
                <a:rPr lang="ja-JP" altLang="en-US" sz="1100" dirty="0">
                  <a:latin typeface="BIZ UDPゴシック" panose="020B0400000000000000" pitchFamily="50" charset="-128"/>
                  <a:ea typeface="BIZ UDPゴシック" panose="020B0400000000000000" pitchFamily="50" charset="-128"/>
                </a:rPr>
                <a:t>道路境界線と壁面線の間には、フェンス、車止め等の工作物は設置できません。</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266CB74F-957D-AA46-2E99-7FE73FC17D10}"/>
                </a:ext>
              </a:extLst>
            </p:cNvPr>
            <p:cNvSpPr txBox="1"/>
            <p:nvPr/>
          </p:nvSpPr>
          <p:spPr>
            <a:xfrm>
              <a:off x="10030747" y="5449002"/>
              <a:ext cx="1944000" cy="429660"/>
            </a:xfrm>
            <a:prstGeom prst="rect">
              <a:avLst/>
            </a:prstGeom>
            <a:solidFill>
              <a:srgbClr val="CCECFF"/>
            </a:solidFill>
          </p:spPr>
          <p:txBody>
            <a:bodyPr vert="horz" wrap="square" lIns="36000" tIns="36000" rIns="36000" bIns="36000" rtlCol="0" anchor="ctr" anchorCtr="0">
              <a:spAutoFit/>
            </a:bodyPr>
            <a:lstStyle/>
            <a:p>
              <a:pPr>
                <a:lnSpc>
                  <a:spcPts val="1500"/>
                </a:lnSpc>
              </a:pPr>
              <a:r>
                <a:rPr kumimoji="1" lang="ja-JP" altLang="en-US" sz="1100" dirty="0">
                  <a:latin typeface="BIZ UDPゴシック" panose="020B0400000000000000" pitchFamily="50" charset="-128"/>
                  <a:ea typeface="BIZ UDPゴシック" panose="020B0400000000000000" pitchFamily="50" charset="-128"/>
                </a:rPr>
                <a:t>バス通りに面する建築物の１階部分は</a:t>
              </a:r>
              <a:r>
                <a:rPr kumimoji="1" lang="en-US" altLang="ja-JP" sz="1100" dirty="0">
                  <a:latin typeface="BIZ UDPゴシック" panose="020B0400000000000000" pitchFamily="50" charset="-128"/>
                  <a:ea typeface="BIZ UDPゴシック" panose="020B0400000000000000" pitchFamily="50" charset="-128"/>
                </a:rPr>
                <a:t>0.5m</a:t>
              </a:r>
              <a:r>
                <a:rPr kumimoji="1" lang="ja-JP" altLang="en-US" sz="1100" dirty="0">
                  <a:latin typeface="BIZ UDPゴシック" panose="020B0400000000000000" pitchFamily="50" charset="-128"/>
                  <a:ea typeface="BIZ UDPゴシック" panose="020B0400000000000000" pitchFamily="50" charset="-128"/>
                </a:rPr>
                <a:t>以上後退する。</a:t>
              </a:r>
            </a:p>
          </p:txBody>
        </p:sp>
        <p:cxnSp>
          <p:nvCxnSpPr>
            <p:cNvPr id="24" name="直線矢印コネクタ 23">
              <a:extLst>
                <a:ext uri="{FF2B5EF4-FFF2-40B4-BE49-F238E27FC236}">
                  <a16:creationId xmlns:a16="http://schemas.microsoft.com/office/drawing/2014/main" id="{49C5D3D9-508A-AAA4-5883-8D7F584A248E}"/>
                </a:ext>
              </a:extLst>
            </p:cNvPr>
            <p:cNvCxnSpPr>
              <a:cxnSpLocks/>
            </p:cNvCxnSpPr>
            <p:nvPr/>
          </p:nvCxnSpPr>
          <p:spPr>
            <a:xfrm flipH="1">
              <a:off x="8813924" y="4855411"/>
              <a:ext cx="1216823" cy="774633"/>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FEB72131-D91C-6C5A-2847-678972B11AA0}"/>
                </a:ext>
              </a:extLst>
            </p:cNvPr>
            <p:cNvCxnSpPr>
              <a:cxnSpLocks/>
            </p:cNvCxnSpPr>
            <p:nvPr/>
          </p:nvCxnSpPr>
          <p:spPr>
            <a:xfrm flipH="1">
              <a:off x="8813924" y="5663832"/>
              <a:ext cx="1216823" cy="774633"/>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grpSp>
      <p:grpSp>
        <p:nvGrpSpPr>
          <p:cNvPr id="26" name="グループ化 25">
            <a:extLst>
              <a:ext uri="{FF2B5EF4-FFF2-40B4-BE49-F238E27FC236}">
                <a16:creationId xmlns:a16="http://schemas.microsoft.com/office/drawing/2014/main" id="{9C0EEC4C-BD61-14A8-A543-3866C694DEB8}"/>
              </a:ext>
            </a:extLst>
          </p:cNvPr>
          <p:cNvGrpSpPr/>
          <p:nvPr/>
        </p:nvGrpSpPr>
        <p:grpSpPr>
          <a:xfrm>
            <a:off x="6841818" y="2068974"/>
            <a:ext cx="5014991" cy="2020172"/>
            <a:chOff x="6868881" y="2144806"/>
            <a:chExt cx="5014991" cy="2020172"/>
          </a:xfrm>
        </p:grpSpPr>
        <p:pic>
          <p:nvPicPr>
            <p:cNvPr id="27" name="図 26">
              <a:extLst>
                <a:ext uri="{FF2B5EF4-FFF2-40B4-BE49-F238E27FC236}">
                  <a16:creationId xmlns:a16="http://schemas.microsoft.com/office/drawing/2014/main" id="{27BD96F2-2D24-4E46-0D55-C3DE428F74C2}"/>
                </a:ext>
              </a:extLst>
            </p:cNvPr>
            <p:cNvPicPr>
              <a:picLocks noChangeAspect="1"/>
            </p:cNvPicPr>
            <p:nvPr/>
          </p:nvPicPr>
          <p:blipFill>
            <a:blip r:embed="rId6"/>
            <a:stretch>
              <a:fillRect/>
            </a:stretch>
          </p:blipFill>
          <p:spPr>
            <a:xfrm rot="10800000" flipH="1" flipV="1">
              <a:off x="6868881" y="2152818"/>
              <a:ext cx="5014991" cy="1316580"/>
            </a:xfrm>
            <a:prstGeom prst="rect">
              <a:avLst/>
            </a:prstGeom>
          </p:spPr>
        </p:pic>
        <p:grpSp>
          <p:nvGrpSpPr>
            <p:cNvPr id="28" name="グループ化 27">
              <a:extLst>
                <a:ext uri="{FF2B5EF4-FFF2-40B4-BE49-F238E27FC236}">
                  <a16:creationId xmlns:a16="http://schemas.microsoft.com/office/drawing/2014/main" id="{59EA84EB-8D68-D3C8-E0A3-721BD9576CF9}"/>
                </a:ext>
              </a:extLst>
            </p:cNvPr>
            <p:cNvGrpSpPr/>
            <p:nvPr/>
          </p:nvGrpSpPr>
          <p:grpSpPr>
            <a:xfrm>
              <a:off x="10243499" y="2144806"/>
              <a:ext cx="1219360" cy="1316581"/>
              <a:chOff x="10243499" y="2144806"/>
              <a:chExt cx="1219360" cy="1316581"/>
            </a:xfrm>
          </p:grpSpPr>
          <p:pic>
            <p:nvPicPr>
              <p:cNvPr id="34" name="Picture 4" descr="ホテルのイラスト（小） | かわいいフリー素材集 いらすとや">
                <a:extLst>
                  <a:ext uri="{FF2B5EF4-FFF2-40B4-BE49-F238E27FC236}">
                    <a16:creationId xmlns:a16="http://schemas.microsoft.com/office/drawing/2014/main" id="{503276F9-3A9F-592F-761B-8736449FD89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243499" y="2144806"/>
                <a:ext cx="1219360" cy="1316581"/>
              </a:xfrm>
              <a:prstGeom prst="rect">
                <a:avLst/>
              </a:prstGeom>
              <a:noFill/>
              <a:extLst>
                <a:ext uri="{909E8E84-426E-40DD-AFC4-6F175D3DCCD1}">
                  <a14:hiddenFill xmlns:a14="http://schemas.microsoft.com/office/drawing/2010/main">
                    <a:solidFill>
                      <a:srgbClr val="FFFFFF"/>
                    </a:solidFill>
                  </a14:hiddenFill>
                </a:ext>
              </a:extLst>
            </p:spPr>
          </p:pic>
          <p:sp>
            <p:nvSpPr>
              <p:cNvPr id="41" name="ハート 40">
                <a:extLst>
                  <a:ext uri="{FF2B5EF4-FFF2-40B4-BE49-F238E27FC236}">
                    <a16:creationId xmlns:a16="http://schemas.microsoft.com/office/drawing/2014/main" id="{D550137F-6D4D-4EE1-452B-DD7EFFB9620C}"/>
                  </a:ext>
                </a:extLst>
              </p:cNvPr>
              <p:cNvSpPr/>
              <p:nvPr/>
            </p:nvSpPr>
            <p:spPr>
              <a:xfrm rot="833479">
                <a:off x="10937408" y="3118161"/>
                <a:ext cx="130679" cy="121877"/>
              </a:xfrm>
              <a:prstGeom prst="heart">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ハート 41">
                <a:extLst>
                  <a:ext uri="{FF2B5EF4-FFF2-40B4-BE49-F238E27FC236}">
                    <a16:creationId xmlns:a16="http://schemas.microsoft.com/office/drawing/2014/main" id="{670BE0EB-4895-F7DC-1940-4507C2ACA682}"/>
                  </a:ext>
                </a:extLst>
              </p:cNvPr>
              <p:cNvSpPr/>
              <p:nvPr/>
            </p:nvSpPr>
            <p:spPr>
              <a:xfrm rot="833479">
                <a:off x="10592873" y="3118163"/>
                <a:ext cx="130679" cy="121877"/>
              </a:xfrm>
              <a:prstGeom prst="heart">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四角形: 角を丸くする 28">
              <a:extLst>
                <a:ext uri="{FF2B5EF4-FFF2-40B4-BE49-F238E27FC236}">
                  <a16:creationId xmlns:a16="http://schemas.microsoft.com/office/drawing/2014/main" id="{EA09A0B1-A62B-677B-1095-DD1F908D1D4A}"/>
                </a:ext>
              </a:extLst>
            </p:cNvPr>
            <p:cNvSpPr/>
            <p:nvPr/>
          </p:nvSpPr>
          <p:spPr>
            <a:xfrm>
              <a:off x="8130381" y="3141785"/>
              <a:ext cx="1710001" cy="319602"/>
            </a:xfrm>
            <a:prstGeom prst="roundRect">
              <a:avLst>
                <a:gd name="adj" fmla="val 36682"/>
              </a:avLst>
            </a:prstGeom>
            <a:noFill/>
            <a:ln w="66675">
              <a:solidFill>
                <a:schemeClr val="accent4">
                  <a:lumMod val="60000"/>
                  <a:lumOff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十字形 29">
              <a:extLst>
                <a:ext uri="{FF2B5EF4-FFF2-40B4-BE49-F238E27FC236}">
                  <a16:creationId xmlns:a16="http://schemas.microsoft.com/office/drawing/2014/main" id="{EBB99473-DD83-9E6C-420B-F1795ABC377A}"/>
                </a:ext>
              </a:extLst>
            </p:cNvPr>
            <p:cNvSpPr>
              <a:spLocks noChangeAspect="1"/>
            </p:cNvSpPr>
            <p:nvPr/>
          </p:nvSpPr>
          <p:spPr>
            <a:xfrm rot="2615863">
              <a:off x="8839014" y="2925600"/>
              <a:ext cx="695382" cy="692573"/>
            </a:xfrm>
            <a:prstGeom prst="plus">
              <a:avLst>
                <a:gd name="adj" fmla="val 43556"/>
              </a:avLst>
            </a:prstGeom>
            <a:solidFill>
              <a:srgbClr val="FF0000">
                <a:alpha val="7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4B0101EE-6E49-D36F-C362-04CB186E0777}"/>
                </a:ext>
              </a:extLst>
            </p:cNvPr>
            <p:cNvSpPr txBox="1"/>
            <p:nvPr/>
          </p:nvSpPr>
          <p:spPr>
            <a:xfrm>
              <a:off x="9480305" y="3518647"/>
              <a:ext cx="981188" cy="646331"/>
            </a:xfrm>
            <a:prstGeom prst="wedgeRectCallout">
              <a:avLst>
                <a:gd name="adj1" fmla="val -38630"/>
                <a:gd name="adj2" fmla="val -77902"/>
              </a:avLst>
            </a:prstGeom>
            <a:noFill/>
            <a:ln w="19050">
              <a:solidFill>
                <a:srgbClr val="FF0000"/>
              </a:solidFill>
            </a:ln>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階の住宅の居室は</a:t>
              </a:r>
              <a:r>
                <a:rPr kumimoji="1" lang="ja-JP" altLang="en-US" sz="1200" dirty="0">
                  <a:solidFill>
                    <a:srgbClr val="FF0000"/>
                  </a:solidFill>
                  <a:latin typeface="HGP創英角ﾎﾟｯﾌﾟ体" panose="040B0A00000000000000" pitchFamily="50" charset="-128"/>
                  <a:ea typeface="HGP創英角ﾎﾟｯﾌﾟ体" panose="040B0A00000000000000" pitchFamily="50" charset="-128"/>
                </a:rPr>
                <a:t>✕</a:t>
              </a:r>
            </a:p>
            <a:p>
              <a:r>
                <a:rPr lang="ja-JP" altLang="en-US" sz="1050" dirty="0">
                  <a:latin typeface="BIZ UDPゴシック" panose="020B0400000000000000" pitchFamily="50" charset="-128"/>
                  <a:ea typeface="BIZ UDPゴシック" panose="020B0400000000000000" pitchFamily="50" charset="-128"/>
                </a:rPr>
                <a:t>（共用部除く）</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2546C11C-8662-8DA9-9D69-5FEC7A406F74}"/>
                </a:ext>
              </a:extLst>
            </p:cNvPr>
            <p:cNvSpPr txBox="1"/>
            <p:nvPr/>
          </p:nvSpPr>
          <p:spPr>
            <a:xfrm>
              <a:off x="10785055" y="3531599"/>
              <a:ext cx="981188" cy="461665"/>
            </a:xfrm>
            <a:prstGeom prst="wedgeRectCallout">
              <a:avLst>
                <a:gd name="adj1" fmla="val -40372"/>
                <a:gd name="adj2" fmla="val -100644"/>
              </a:avLst>
            </a:prstGeom>
            <a:noFill/>
            <a:ln w="19050">
              <a:solidFill>
                <a:srgbClr val="FF0000"/>
              </a:solidFill>
            </a:ln>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ラブホテルは</a:t>
              </a:r>
              <a:r>
                <a:rPr kumimoji="1" lang="ja-JP" altLang="en-US" sz="1200" dirty="0">
                  <a:solidFill>
                    <a:srgbClr val="FF0000"/>
                  </a:solidFill>
                  <a:latin typeface="HGP創英角ﾎﾟｯﾌﾟ体" panose="040B0A00000000000000" pitchFamily="50" charset="-128"/>
                  <a:ea typeface="HGP創英角ﾎﾟｯﾌﾟ体" panose="040B0A00000000000000" pitchFamily="50" charset="-128"/>
                </a:rPr>
                <a:t>✕</a:t>
              </a:r>
            </a:p>
          </p:txBody>
        </p:sp>
        <p:sp>
          <p:nvSpPr>
            <p:cNvPr id="33" name="十字形 32">
              <a:extLst>
                <a:ext uri="{FF2B5EF4-FFF2-40B4-BE49-F238E27FC236}">
                  <a16:creationId xmlns:a16="http://schemas.microsoft.com/office/drawing/2014/main" id="{E3E9A064-8245-B329-36AE-B9FBE4586750}"/>
                </a:ext>
              </a:extLst>
            </p:cNvPr>
            <p:cNvSpPr>
              <a:spLocks noChangeAspect="1"/>
            </p:cNvSpPr>
            <p:nvPr/>
          </p:nvSpPr>
          <p:spPr>
            <a:xfrm rot="2615863">
              <a:off x="10513765" y="2470586"/>
              <a:ext cx="695382" cy="692573"/>
            </a:xfrm>
            <a:prstGeom prst="plus">
              <a:avLst>
                <a:gd name="adj" fmla="val 43556"/>
              </a:avLst>
            </a:prstGeom>
            <a:solidFill>
              <a:srgbClr val="FF0000">
                <a:alpha val="7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196796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D8E6D-D795-5196-10A1-CE72A306B06B}"/>
            </a:ext>
          </a:extLst>
        </p:cNvPr>
        <p:cNvGrpSpPr/>
        <p:nvPr/>
      </p:nvGrpSpPr>
      <p:grpSpPr>
        <a:xfrm>
          <a:off x="0" y="0"/>
          <a:ext cx="0" cy="0"/>
          <a:chOff x="0" y="0"/>
          <a:chExt cx="0" cy="0"/>
        </a:xfrm>
      </p:grpSpPr>
      <p:sp>
        <p:nvSpPr>
          <p:cNvPr id="4" name="テキスト ボックス 44">
            <a:extLst>
              <a:ext uri="{FF2B5EF4-FFF2-40B4-BE49-F238E27FC236}">
                <a16:creationId xmlns:a16="http://schemas.microsoft.com/office/drawing/2014/main" id="{29F85774-EF8B-7ACF-9E45-DC2A577CF6DB}"/>
              </a:ext>
            </a:extLst>
          </p:cNvPr>
          <p:cNvSpPr txBox="1"/>
          <p:nvPr/>
        </p:nvSpPr>
        <p:spPr>
          <a:xfrm>
            <a:off x="197544" y="875032"/>
            <a:ext cx="6155364" cy="2558592"/>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建築物等の色彩は原色を避け、周辺の環境と調和したものとします。</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また、屋外広告物の形態、意匠、色彩は、周辺の街並みに配慮したものとし、腐食、破損しやすい材料を使用してはならないこととします。</a:t>
            </a:r>
          </a:p>
        </p:txBody>
      </p:sp>
      <p:sp>
        <p:nvSpPr>
          <p:cNvPr id="7" name="テキスト ボックス 44">
            <a:extLst>
              <a:ext uri="{FF2B5EF4-FFF2-40B4-BE49-F238E27FC236}">
                <a16:creationId xmlns:a16="http://schemas.microsoft.com/office/drawing/2014/main" id="{A73EF58C-42A2-A096-724F-B621F30C604E}"/>
              </a:ext>
            </a:extLst>
          </p:cNvPr>
          <p:cNvSpPr txBox="1"/>
          <p:nvPr/>
        </p:nvSpPr>
        <p:spPr>
          <a:xfrm>
            <a:off x="197544" y="3932777"/>
            <a:ext cx="6155364" cy="218509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防災性の向上を図るため、道路に面して設けるコンクリートブロック塀等は築造できない。</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ただし、地盤面からの高さが０．６ｍ以下の部分に　ついてはこの限りではありません。</a:t>
            </a:r>
          </a:p>
          <a:p>
            <a:pPr marL="0" marR="0" lvl="0" indent="273050" algn="just" defTabSz="914400" rtl="0" eaLnBrk="1" fontAlgn="auto" latinLnBrk="0" hangingPunct="1">
              <a:lnSpc>
                <a:spcPct val="1000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9" name="四角形: 角を丸くする 8">
            <a:extLst>
              <a:ext uri="{FF2B5EF4-FFF2-40B4-BE49-F238E27FC236}">
                <a16:creationId xmlns:a16="http://schemas.microsoft.com/office/drawing/2014/main" id="{FDA65E57-B307-26CF-192B-031A100A75A5}"/>
              </a:ext>
            </a:extLst>
          </p:cNvPr>
          <p:cNvSpPr/>
          <p:nvPr/>
        </p:nvSpPr>
        <p:spPr>
          <a:xfrm>
            <a:off x="6264773" y="906626"/>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0" name="四角形: 角を丸くする 9">
            <a:extLst>
              <a:ext uri="{FF2B5EF4-FFF2-40B4-BE49-F238E27FC236}">
                <a16:creationId xmlns:a16="http://schemas.microsoft.com/office/drawing/2014/main" id="{18CCC054-74AB-321F-4C00-9DA95C94B7CB}"/>
              </a:ext>
            </a:extLst>
          </p:cNvPr>
          <p:cNvSpPr/>
          <p:nvPr/>
        </p:nvSpPr>
        <p:spPr>
          <a:xfrm>
            <a:off x="6264773" y="3932777"/>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pSp>
        <p:nvGrpSpPr>
          <p:cNvPr id="11" name="グループ化 10">
            <a:extLst>
              <a:ext uri="{FF2B5EF4-FFF2-40B4-BE49-F238E27FC236}">
                <a16:creationId xmlns:a16="http://schemas.microsoft.com/office/drawing/2014/main" id="{7AD9E714-B14C-26D8-27DD-30E4F1837345}"/>
              </a:ext>
            </a:extLst>
          </p:cNvPr>
          <p:cNvGrpSpPr/>
          <p:nvPr/>
        </p:nvGrpSpPr>
        <p:grpSpPr>
          <a:xfrm>
            <a:off x="7798899" y="970779"/>
            <a:ext cx="3201498" cy="2180501"/>
            <a:chOff x="8955095" y="4446736"/>
            <a:chExt cx="3201498" cy="2180501"/>
          </a:xfrm>
        </p:grpSpPr>
        <p:pic>
          <p:nvPicPr>
            <p:cNvPr id="12" name="図 11" descr="カレンダー&#10;&#10;自動的に生成された説明">
              <a:extLst>
                <a:ext uri="{FF2B5EF4-FFF2-40B4-BE49-F238E27FC236}">
                  <a16:creationId xmlns:a16="http://schemas.microsoft.com/office/drawing/2014/main" id="{7751DA7F-8B21-09A7-3072-61EB7F988E3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2176" t="48739" r="18870" b="25165"/>
            <a:stretch/>
          </p:blipFill>
          <p:spPr bwMode="auto">
            <a:xfrm rot="16200000">
              <a:off x="8474863" y="4926968"/>
              <a:ext cx="2180501" cy="1220038"/>
            </a:xfrm>
            <a:prstGeom prst="rect">
              <a:avLst/>
            </a:prstGeom>
            <a:ln>
              <a:noFill/>
            </a:ln>
            <a:extLst>
              <a:ext uri="{53640926-AAD7-44D8-BBD7-CCE9431645EC}">
                <a14:shadowObscured xmlns:a14="http://schemas.microsoft.com/office/drawing/2010/main"/>
              </a:ext>
            </a:extLst>
          </p:spPr>
        </p:pic>
        <p:sp>
          <p:nvSpPr>
            <p:cNvPr id="13" name="テキスト ボックス 12">
              <a:extLst>
                <a:ext uri="{FF2B5EF4-FFF2-40B4-BE49-F238E27FC236}">
                  <a16:creationId xmlns:a16="http://schemas.microsoft.com/office/drawing/2014/main" id="{395CD436-6549-ABE7-88DF-D0600EFD2255}"/>
                </a:ext>
              </a:extLst>
            </p:cNvPr>
            <p:cNvSpPr txBox="1"/>
            <p:nvPr/>
          </p:nvSpPr>
          <p:spPr>
            <a:xfrm>
              <a:off x="10175133" y="4966646"/>
              <a:ext cx="1981460" cy="123880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原色の屋根や外壁</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腐食、破損しやすい材料の使用</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14" name="グループ化 13">
            <a:extLst>
              <a:ext uri="{FF2B5EF4-FFF2-40B4-BE49-F238E27FC236}">
                <a16:creationId xmlns:a16="http://schemas.microsoft.com/office/drawing/2014/main" id="{B74154B9-60AD-6D72-2E15-6A83A4175DF0}"/>
              </a:ext>
            </a:extLst>
          </p:cNvPr>
          <p:cNvGrpSpPr/>
          <p:nvPr/>
        </p:nvGrpSpPr>
        <p:grpSpPr>
          <a:xfrm>
            <a:off x="7394800" y="3775701"/>
            <a:ext cx="4262669" cy="2855117"/>
            <a:chOff x="7294593" y="3588942"/>
            <a:chExt cx="4797025" cy="3198952"/>
          </a:xfrm>
        </p:grpSpPr>
        <p:pic>
          <p:nvPicPr>
            <p:cNvPr id="15" name="図 14" descr="カレンダー&#10;&#10;自動的に生成された説明">
              <a:extLst>
                <a:ext uri="{FF2B5EF4-FFF2-40B4-BE49-F238E27FC236}">
                  <a16:creationId xmlns:a16="http://schemas.microsoft.com/office/drawing/2014/main" id="{582E14CD-633B-E310-5ED1-167DD625D82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797" t="3306" r="56678" b="22167"/>
            <a:stretch/>
          </p:blipFill>
          <p:spPr bwMode="auto">
            <a:xfrm rot="16200000">
              <a:off x="8796807" y="2086728"/>
              <a:ext cx="1575759" cy="4580188"/>
            </a:xfrm>
            <a:prstGeom prst="rect">
              <a:avLst/>
            </a:prstGeom>
            <a:ln>
              <a:noFill/>
            </a:ln>
            <a:extLst>
              <a:ext uri="{53640926-AAD7-44D8-BBD7-CCE9431645EC}">
                <a14:shadowObscured xmlns:a14="http://schemas.microsoft.com/office/drawing/2010/main"/>
              </a:ext>
            </a:extLst>
          </p:spPr>
        </p:pic>
        <p:grpSp>
          <p:nvGrpSpPr>
            <p:cNvPr id="16" name="グループ化 15">
              <a:extLst>
                <a:ext uri="{FF2B5EF4-FFF2-40B4-BE49-F238E27FC236}">
                  <a16:creationId xmlns:a16="http://schemas.microsoft.com/office/drawing/2014/main" id="{DC491ACB-26E4-B553-0966-A3D6322B604A}"/>
                </a:ext>
              </a:extLst>
            </p:cNvPr>
            <p:cNvGrpSpPr/>
            <p:nvPr/>
          </p:nvGrpSpPr>
          <p:grpSpPr>
            <a:xfrm>
              <a:off x="8955449" y="4767441"/>
              <a:ext cx="3136169" cy="2020453"/>
              <a:chOff x="8932589" y="4414344"/>
              <a:chExt cx="3136169" cy="2020453"/>
            </a:xfrm>
          </p:grpSpPr>
          <p:pic>
            <p:nvPicPr>
              <p:cNvPr id="18" name="図 17" descr="カレンダー&#10;&#10;自動的に生成された説明">
                <a:extLst>
                  <a:ext uri="{FF2B5EF4-FFF2-40B4-BE49-F238E27FC236}">
                    <a16:creationId xmlns:a16="http://schemas.microsoft.com/office/drawing/2014/main" id="{A42E2230-5005-AF20-5A24-9911EF88A67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rot="16200000">
                <a:off x="9305392" y="4544305"/>
                <a:ext cx="1517689" cy="2263295"/>
              </a:xfrm>
              <a:prstGeom prst="rect">
                <a:avLst/>
              </a:prstGeom>
              <a:ln w="41275">
                <a:solidFill>
                  <a:srgbClr val="C00000"/>
                </a:solidFill>
              </a:ln>
              <a:extLst>
                <a:ext uri="{53640926-AAD7-44D8-BBD7-CCE9431645EC}">
                  <a14:shadowObscured xmlns:a14="http://schemas.microsoft.com/office/drawing/2010/main"/>
                </a:ext>
              </a:extLst>
            </p:spPr>
          </p:pic>
          <p:sp>
            <p:nvSpPr>
              <p:cNvPr id="19" name="フリーフォーム: 図形 18">
                <a:extLst>
                  <a:ext uri="{FF2B5EF4-FFF2-40B4-BE49-F238E27FC236}">
                    <a16:creationId xmlns:a16="http://schemas.microsoft.com/office/drawing/2014/main" id="{8A4B8871-E29A-8EEE-E3AD-6E8FF90BD6F2}"/>
                  </a:ext>
                </a:extLst>
              </p:cNvPr>
              <p:cNvSpPr/>
              <p:nvPr/>
            </p:nvSpPr>
            <p:spPr>
              <a:xfrm>
                <a:off x="11183008" y="4414344"/>
                <a:ext cx="885750" cy="1334815"/>
              </a:xfrm>
              <a:custGeom>
                <a:avLst/>
                <a:gdLst>
                  <a:gd name="connsiteX0" fmla="*/ 704193 w 882869"/>
                  <a:gd name="connsiteY0" fmla="*/ 0 h 1355835"/>
                  <a:gd name="connsiteX1" fmla="*/ 882869 w 882869"/>
                  <a:gd name="connsiteY1" fmla="*/ 788276 h 1355835"/>
                  <a:gd name="connsiteX2" fmla="*/ 704193 w 882869"/>
                  <a:gd name="connsiteY2" fmla="*/ 1355835 h 1355835"/>
                  <a:gd name="connsiteX3" fmla="*/ 0 w 882869"/>
                  <a:gd name="connsiteY3" fmla="*/ 1345325 h 1355835"/>
                  <a:gd name="connsiteX0" fmla="*/ 620111 w 882869"/>
                  <a:gd name="connsiteY0" fmla="*/ 0 h 1051035"/>
                  <a:gd name="connsiteX1" fmla="*/ 882869 w 882869"/>
                  <a:gd name="connsiteY1" fmla="*/ 483476 h 1051035"/>
                  <a:gd name="connsiteX2" fmla="*/ 704193 w 882869"/>
                  <a:gd name="connsiteY2" fmla="*/ 1051035 h 1051035"/>
                  <a:gd name="connsiteX3" fmla="*/ 0 w 882869"/>
                  <a:gd name="connsiteY3" fmla="*/ 1040525 h 1051035"/>
                  <a:gd name="connsiteX0" fmla="*/ 620111 w 861848"/>
                  <a:gd name="connsiteY0" fmla="*/ 0 h 1051035"/>
                  <a:gd name="connsiteX1" fmla="*/ 861848 w 861848"/>
                  <a:gd name="connsiteY1" fmla="*/ 620111 h 1051035"/>
                  <a:gd name="connsiteX2" fmla="*/ 704193 w 861848"/>
                  <a:gd name="connsiteY2" fmla="*/ 1051035 h 1051035"/>
                  <a:gd name="connsiteX3" fmla="*/ 0 w 861848"/>
                  <a:gd name="connsiteY3" fmla="*/ 1040525 h 1051035"/>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71386"/>
                  <a:gd name="connsiteY0" fmla="*/ 0 h 1303284"/>
                  <a:gd name="connsiteX1" fmla="*/ 861848 w 871386"/>
                  <a:gd name="connsiteY1" fmla="*/ 882870 h 1303284"/>
                  <a:gd name="connsiteX2" fmla="*/ 0 w 871386"/>
                  <a:gd name="connsiteY2" fmla="*/ 1303284 h 1303284"/>
                  <a:gd name="connsiteX0" fmla="*/ 599090 w 866944"/>
                  <a:gd name="connsiteY0" fmla="*/ 0 h 1345326"/>
                  <a:gd name="connsiteX1" fmla="*/ 861848 w 866944"/>
                  <a:gd name="connsiteY1" fmla="*/ 924912 h 1345326"/>
                  <a:gd name="connsiteX2" fmla="*/ 0 w 866944"/>
                  <a:gd name="connsiteY2" fmla="*/ 1345326 h 1345326"/>
                  <a:gd name="connsiteX0" fmla="*/ 599090 w 873114"/>
                  <a:gd name="connsiteY0" fmla="*/ 0 h 1345326"/>
                  <a:gd name="connsiteX1" fmla="*/ 861848 w 873114"/>
                  <a:gd name="connsiteY1" fmla="*/ 924912 h 1345326"/>
                  <a:gd name="connsiteX2" fmla="*/ 0 w 873114"/>
                  <a:gd name="connsiteY2" fmla="*/ 1345326 h 1345326"/>
                  <a:gd name="connsiteX0" fmla="*/ 641132 w 880963"/>
                  <a:gd name="connsiteY0" fmla="*/ 0 h 1334815"/>
                  <a:gd name="connsiteX1" fmla="*/ 861848 w 880963"/>
                  <a:gd name="connsiteY1" fmla="*/ 914401 h 1334815"/>
                  <a:gd name="connsiteX2" fmla="*/ 0 w 880963"/>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Lst>
                <a:ahLst/>
                <a:cxnLst>
                  <a:cxn ang="0">
                    <a:pos x="connsiteX0" y="connsiteY0"/>
                  </a:cxn>
                  <a:cxn ang="0">
                    <a:pos x="connsiteX1" y="connsiteY1"/>
                  </a:cxn>
                  <a:cxn ang="0">
                    <a:pos x="connsiteX2" y="connsiteY2"/>
                  </a:cxn>
                </a:cxnLst>
                <a:rect l="l" t="t" r="r" b="b"/>
                <a:pathLst>
                  <a:path w="885750" h="1334815">
                    <a:moveTo>
                      <a:pt x="641132" y="0"/>
                    </a:moveTo>
                    <a:cubicBezTo>
                      <a:pt x="949436" y="315311"/>
                      <a:pt x="889876" y="472967"/>
                      <a:pt x="861848" y="914401"/>
                    </a:cubicBezTo>
                    <a:cubicBezTo>
                      <a:pt x="667406" y="1446926"/>
                      <a:pt x="410778" y="1299781"/>
                      <a:pt x="0" y="1334815"/>
                    </a:cubicBezTo>
                  </a:path>
                </a:pathLst>
              </a:custGeom>
              <a:noFill/>
              <a:ln w="34925">
                <a:solidFill>
                  <a:srgbClr val="C00000"/>
                </a:solidFill>
                <a:head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2" name="タイトル 1">
            <a:extLst>
              <a:ext uri="{FF2B5EF4-FFF2-40B4-BE49-F238E27FC236}">
                <a16:creationId xmlns:a16="http://schemas.microsoft.com/office/drawing/2014/main" id="{DCF1E1EB-3967-7D84-EF8A-0EDFC7AFFAF5}"/>
              </a:ext>
            </a:extLst>
          </p:cNvPr>
          <p:cNvSpPr txBox="1">
            <a:spLocks/>
          </p:cNvSpPr>
          <p:nvPr/>
        </p:nvSpPr>
        <p:spPr>
          <a:xfrm>
            <a:off x="6000" y="-1352"/>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⑤　バス通りの具体的なルール案</a:t>
            </a:r>
            <a:endParaRPr kumimoji="1" lang="en-US" altLang="ja-JP"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5" name="スライド番号プレースホルダー 20">
            <a:extLst>
              <a:ext uri="{FF2B5EF4-FFF2-40B4-BE49-F238E27FC236}">
                <a16:creationId xmlns:a16="http://schemas.microsoft.com/office/drawing/2014/main" id="{BAE2CA69-4C17-362C-82BA-2A0927E2A3A4}"/>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26</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895640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a:extLst>
            <a:ext uri="{FF2B5EF4-FFF2-40B4-BE49-F238E27FC236}">
              <a16:creationId xmlns:a16="http://schemas.microsoft.com/office/drawing/2014/main" id="{0BB31AF1-09A5-A053-B38F-D641EAC20D62}"/>
            </a:ext>
          </a:extLst>
        </p:cNvPr>
        <p:cNvGrpSpPr/>
        <p:nvPr/>
      </p:nvGrpSpPr>
      <p:grpSpPr>
        <a:xfrm>
          <a:off x="0" y="0"/>
          <a:ext cx="0" cy="0"/>
          <a:chOff x="0" y="0"/>
          <a:chExt cx="0" cy="0"/>
        </a:xfrm>
      </p:grpSpPr>
      <p:sp>
        <p:nvSpPr>
          <p:cNvPr id="20" name="タイトル 1">
            <a:extLst>
              <a:ext uri="{FF2B5EF4-FFF2-40B4-BE49-F238E27FC236}">
                <a16:creationId xmlns:a16="http://schemas.microsoft.com/office/drawing/2014/main" id="{8F23FB97-4C01-5724-4193-AA40CAA69D1C}"/>
              </a:ext>
            </a:extLst>
          </p:cNvPr>
          <p:cNvSpPr txBox="1">
            <a:spLocks/>
          </p:cNvSpPr>
          <p:nvPr/>
        </p:nvSpPr>
        <p:spPr>
          <a:xfrm>
            <a:off x="-12000" y="375385"/>
            <a:ext cx="12204000" cy="1158680"/>
          </a:xfrm>
          <a:prstGeom prst="rect">
            <a:avLst/>
          </a:prstGeom>
          <a:solidFill>
            <a:schemeClr val="accent1">
              <a:lumMod val="75000"/>
            </a:schemeClr>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a:solidFill>
                  <a:schemeClr val="bg1"/>
                </a:solidFill>
                <a:latin typeface="HGP創英角ｺﾞｼｯｸUB" panose="020B0900000000000000" pitchFamily="50" charset="-128"/>
                <a:ea typeface="HGP創英角ｺﾞｼｯｸUB" panose="020B0900000000000000" pitchFamily="50" charset="-128"/>
              </a:rPr>
              <a:t>　</a:t>
            </a:r>
            <a:r>
              <a:rPr lang="ja-JP" altLang="en-US" sz="6000" dirty="0">
                <a:solidFill>
                  <a:schemeClr val="bg1"/>
                </a:solidFill>
                <a:latin typeface="HGP創英角ｺﾞｼｯｸUB" panose="020B0900000000000000" pitchFamily="50" charset="-128"/>
                <a:ea typeface="HGP創英角ｺﾞｼｯｸUB" panose="020B0900000000000000" pitchFamily="50" charset="-128"/>
              </a:rPr>
              <a:t>意見交換－２</a:t>
            </a:r>
            <a:endParaRPr lang="en-US" altLang="ja-JP" sz="6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a:extLst>
              <a:ext uri="{FF2B5EF4-FFF2-40B4-BE49-F238E27FC236}">
                <a16:creationId xmlns:a16="http://schemas.microsoft.com/office/drawing/2014/main" id="{829EDC9A-4A53-0F7B-D592-2285A1813B6B}"/>
              </a:ext>
            </a:extLst>
          </p:cNvPr>
          <p:cNvSpPr txBox="1"/>
          <p:nvPr/>
        </p:nvSpPr>
        <p:spPr>
          <a:xfrm>
            <a:off x="99460" y="1647930"/>
            <a:ext cx="6488627" cy="493177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l">
              <a:lnSpc>
                <a:spcPts val="2800"/>
              </a:lnSpc>
              <a:spcAft>
                <a:spcPts val="600"/>
              </a:spcAft>
              <a:buNone/>
            </a:pPr>
            <a:r>
              <a:rPr lang="ja-JP" sz="20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a:t>
            </a:r>
            <a:r>
              <a:rPr lang="ja-JP" altLang="en-US" sz="20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－２</a:t>
            </a:r>
            <a:r>
              <a:rPr lang="ja-JP" sz="20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20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栄通りとバス通りについて</a:t>
            </a:r>
            <a:endParaRPr lang="ja-JP" sz="20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60363" algn="l">
              <a:lnSpc>
                <a:spcPts val="2800"/>
              </a:lnSpc>
              <a:buNone/>
            </a:pPr>
            <a:r>
              <a:rPr lang="ja-JP" altLang="en-US"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④</a:t>
            </a:r>
            <a:r>
              <a:rPr lang="ja-JP"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栄通り</a:t>
            </a:r>
            <a:endParaRPr lang="en-US" altLang="ja-JP" sz="2000" b="1"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60363" algn="l">
              <a:lnSpc>
                <a:spcPts val="2800"/>
              </a:lnSpc>
              <a:buNone/>
            </a:pPr>
            <a:r>
              <a:rPr lang="ja-JP" altLang="en-US" sz="12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＜具体的なルール案の項目＞</a:t>
            </a:r>
          </a:p>
          <a:p>
            <a:pPr marL="360363" algn="l">
              <a:lnSpc>
                <a:spcPts val="2800"/>
              </a:lnSpc>
              <a:spcAft>
                <a:spcPts val="600"/>
              </a:spcAft>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p>
          <a:p>
            <a:pPr marL="360363" algn="l">
              <a:lnSpc>
                <a:spcPts val="2800"/>
              </a:lnSpc>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・低層階の壁面の位置の制限</a:t>
            </a:r>
            <a:endParaRPr lang="en-US" altLang="ja-JP"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60363" algn="l">
              <a:lnSpc>
                <a:spcPts val="2800"/>
              </a:lnSpc>
              <a:spcAft>
                <a:spcPts val="1200"/>
              </a:spcAft>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p>
          <a:p>
            <a:pPr marL="360363" algn="l">
              <a:lnSpc>
                <a:spcPts val="2800"/>
              </a:lnSpc>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・建築物の高さの最高限度</a:t>
            </a:r>
          </a:p>
          <a:p>
            <a:pPr marL="360363" algn="l">
              <a:lnSpc>
                <a:spcPts val="2800"/>
              </a:lnSpc>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・中高層階の壁面の位置</a:t>
            </a:r>
          </a:p>
          <a:p>
            <a:pPr marL="360363" algn="l">
              <a:lnSpc>
                <a:spcPts val="2800"/>
              </a:lnSpc>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・敷地面積の最低限度</a:t>
            </a:r>
          </a:p>
          <a:p>
            <a:pPr marL="360363" algn="l">
              <a:lnSpc>
                <a:spcPts val="2800"/>
              </a:lnSpc>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・容積率の最高限度</a:t>
            </a:r>
            <a:endParaRPr lang="en-US" altLang="ja-JP"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60363" algn="l">
              <a:lnSpc>
                <a:spcPts val="2800"/>
              </a:lnSpc>
              <a:spcBef>
                <a:spcPts val="1200"/>
              </a:spcBef>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p>
          <a:p>
            <a:pPr marL="360363" algn="l">
              <a:lnSpc>
                <a:spcPts val="2800"/>
              </a:lnSpc>
              <a:buNone/>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p>
        </p:txBody>
      </p:sp>
      <p:sp>
        <p:nvSpPr>
          <p:cNvPr id="4" name="テキスト ボックス 3">
            <a:extLst>
              <a:ext uri="{FF2B5EF4-FFF2-40B4-BE49-F238E27FC236}">
                <a16:creationId xmlns:a16="http://schemas.microsoft.com/office/drawing/2014/main" id="{19AAAEB9-71C9-D247-DCC8-A7939844F21F}"/>
              </a:ext>
            </a:extLst>
          </p:cNvPr>
          <p:cNvSpPr txBox="1"/>
          <p:nvPr/>
        </p:nvSpPr>
        <p:spPr>
          <a:xfrm>
            <a:off x="6355560" y="2083304"/>
            <a:ext cx="5775480" cy="341411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60363" algn="l">
              <a:lnSpc>
                <a:spcPts val="2800"/>
              </a:lnSpc>
              <a:buNone/>
            </a:pPr>
            <a:r>
              <a:rPr lang="ja-JP" altLang="en-US"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⑤　バス通り</a:t>
            </a:r>
            <a:endParaRPr lang="en-US" altLang="ja-JP" sz="2000" b="1"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55600" algn="just">
              <a:lnSpc>
                <a:spcPts val="2800"/>
              </a:lnSpc>
            </a:pPr>
            <a:r>
              <a:rPr lang="ja-JP" altLang="en-US" sz="12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＜具体的なルール案の項目＞</a:t>
            </a:r>
          </a:p>
          <a:p>
            <a:pPr marL="542925" indent="-187325" algn="just">
              <a:lnSpc>
                <a:spcPts val="2800"/>
              </a:lnSpc>
              <a:spcAft>
                <a:spcPts val="1200"/>
              </a:spcAf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60363">
              <a:lnSpc>
                <a:spcPts val="2800"/>
              </a:lnSpc>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・１階部の壁面の位置の制限</a:t>
            </a:r>
            <a:endParaRPr lang="en-US" altLang="ja-JP"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536575" indent="-176213">
              <a:lnSpc>
                <a:spcPts val="2800"/>
              </a:lnSpc>
            </a:pPr>
            <a:r>
              <a:rPr lang="ja-JP" altLang="en-US" sz="20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p>
          <a:p>
            <a:pPr marL="355600" algn="just">
              <a:lnSpc>
                <a:spcPts val="2800"/>
              </a:lnSpc>
              <a:spcBef>
                <a:spcPts val="1200"/>
              </a:spcBef>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55600" algn="just">
              <a:lnSpc>
                <a:spcPts val="2800"/>
              </a:lnSpc>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　　</a:t>
            </a:r>
          </a:p>
          <a:p>
            <a:pPr marL="360363" algn="l">
              <a:lnSpc>
                <a:spcPts val="2800"/>
              </a:lnSpc>
              <a:spcAft>
                <a:spcPts val="1200"/>
              </a:spcAft>
              <a:buNone/>
            </a:pPr>
            <a:endParaRPr lang="ja-JP" sz="20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pic>
        <p:nvPicPr>
          <p:cNvPr id="3" name="図 2" descr="ダイアグラム, マップ&#10;&#10;AI 生成コンテンツは誤りを含む可能性があります。">
            <a:extLst>
              <a:ext uri="{FF2B5EF4-FFF2-40B4-BE49-F238E27FC236}">
                <a16:creationId xmlns:a16="http://schemas.microsoft.com/office/drawing/2014/main" id="{9F49CA1E-B62B-3508-0504-AB2034536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5103" y="5190339"/>
            <a:ext cx="1564290" cy="1620000"/>
          </a:xfrm>
          <a:prstGeom prst="rect">
            <a:avLst/>
          </a:prstGeom>
        </p:spPr>
      </p:pic>
      <p:pic>
        <p:nvPicPr>
          <p:cNvPr id="5" name="図 4" descr="マップ&#10;&#10;AI 生成コンテンツは誤りを含む可能性があります。">
            <a:extLst>
              <a:ext uri="{FF2B5EF4-FFF2-40B4-BE49-F238E27FC236}">
                <a16:creationId xmlns:a16="http://schemas.microsoft.com/office/drawing/2014/main" id="{342FB73E-74E2-62C2-1027-0013213224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4501" y="5179922"/>
            <a:ext cx="1564110" cy="1620000"/>
          </a:xfrm>
          <a:prstGeom prst="rect">
            <a:avLst/>
          </a:prstGeom>
        </p:spPr>
      </p:pic>
      <p:sp>
        <p:nvSpPr>
          <p:cNvPr id="14" name="スライド番号プレースホルダー 20">
            <a:extLst>
              <a:ext uri="{FF2B5EF4-FFF2-40B4-BE49-F238E27FC236}">
                <a16:creationId xmlns:a16="http://schemas.microsoft.com/office/drawing/2014/main" id="{1AF55751-5087-FE3F-C4CE-6FD9E4544700}"/>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27</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8" name="グループ化 7">
            <a:extLst>
              <a:ext uri="{FF2B5EF4-FFF2-40B4-BE49-F238E27FC236}">
                <a16:creationId xmlns:a16="http://schemas.microsoft.com/office/drawing/2014/main" id="{810C7E29-85CB-9A13-DEF5-B8F9A901FF07}"/>
              </a:ext>
            </a:extLst>
          </p:cNvPr>
          <p:cNvGrpSpPr>
            <a:grpSpLocks noChangeAspect="1"/>
          </p:cNvGrpSpPr>
          <p:nvPr/>
        </p:nvGrpSpPr>
        <p:grpSpPr>
          <a:xfrm>
            <a:off x="9664501" y="5180107"/>
            <a:ext cx="1584000" cy="1640606"/>
            <a:chOff x="8091695" y="1908928"/>
            <a:chExt cx="3858153" cy="3996000"/>
          </a:xfrm>
        </p:grpSpPr>
        <p:pic>
          <p:nvPicPr>
            <p:cNvPr id="13" name="図 12" descr="マップ&#10;&#10;AI 生成コンテンツは誤りを含む可能性があります。">
              <a:extLst>
                <a:ext uri="{FF2B5EF4-FFF2-40B4-BE49-F238E27FC236}">
                  <a16:creationId xmlns:a16="http://schemas.microsoft.com/office/drawing/2014/main" id="{ECC6357F-7516-E202-C6C2-98A59625AF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1695" y="1908928"/>
              <a:ext cx="3858153" cy="3996000"/>
            </a:xfrm>
            <a:prstGeom prst="rect">
              <a:avLst/>
            </a:prstGeom>
          </p:spPr>
        </p:pic>
        <p:sp>
          <p:nvSpPr>
            <p:cNvPr id="15" name="フリーフォーム: 図形 14">
              <a:extLst>
                <a:ext uri="{FF2B5EF4-FFF2-40B4-BE49-F238E27FC236}">
                  <a16:creationId xmlns:a16="http://schemas.microsoft.com/office/drawing/2014/main" id="{528F0E99-D38F-D2AA-4BD3-111AEF7E9DD7}"/>
                </a:ext>
              </a:extLst>
            </p:cNvPr>
            <p:cNvSpPr/>
            <p:nvPr/>
          </p:nvSpPr>
          <p:spPr>
            <a:xfrm>
              <a:off x="10957169" y="3747477"/>
              <a:ext cx="281353" cy="496278"/>
            </a:xfrm>
            <a:custGeom>
              <a:avLst/>
              <a:gdLst>
                <a:gd name="connsiteX0" fmla="*/ 0 w 277446"/>
                <a:gd name="connsiteY0" fmla="*/ 0 h 484554"/>
                <a:gd name="connsiteX1" fmla="*/ 168031 w 277446"/>
                <a:gd name="connsiteY1" fmla="*/ 484554 h 484554"/>
                <a:gd name="connsiteX2" fmla="*/ 277446 w 277446"/>
                <a:gd name="connsiteY2" fmla="*/ 316523 h 484554"/>
                <a:gd name="connsiteX3" fmla="*/ 226646 w 277446"/>
                <a:gd name="connsiteY3" fmla="*/ 128954 h 484554"/>
                <a:gd name="connsiteX4" fmla="*/ 0 w 277446"/>
                <a:gd name="connsiteY4" fmla="*/ 0 h 484554"/>
                <a:gd name="connsiteX0" fmla="*/ 0 w 277446"/>
                <a:gd name="connsiteY0" fmla="*/ 0 h 484554"/>
                <a:gd name="connsiteX1" fmla="*/ 168031 w 277446"/>
                <a:gd name="connsiteY1" fmla="*/ 484554 h 484554"/>
                <a:gd name="connsiteX2" fmla="*/ 277446 w 277446"/>
                <a:gd name="connsiteY2" fmla="*/ 316523 h 484554"/>
                <a:gd name="connsiteX3" fmla="*/ 222738 w 277446"/>
                <a:gd name="connsiteY3" fmla="*/ 117231 h 484554"/>
                <a:gd name="connsiteX4" fmla="*/ 0 w 277446"/>
                <a:gd name="connsiteY4" fmla="*/ 0 h 484554"/>
                <a:gd name="connsiteX0" fmla="*/ 0 w 281353"/>
                <a:gd name="connsiteY0" fmla="*/ 0 h 484554"/>
                <a:gd name="connsiteX1" fmla="*/ 168031 w 281353"/>
                <a:gd name="connsiteY1" fmla="*/ 484554 h 484554"/>
                <a:gd name="connsiteX2" fmla="*/ 281353 w 281353"/>
                <a:gd name="connsiteY2" fmla="*/ 328246 h 484554"/>
                <a:gd name="connsiteX3" fmla="*/ 222738 w 281353"/>
                <a:gd name="connsiteY3" fmla="*/ 117231 h 484554"/>
                <a:gd name="connsiteX4" fmla="*/ 0 w 281353"/>
                <a:gd name="connsiteY4" fmla="*/ 0 h 484554"/>
                <a:gd name="connsiteX0" fmla="*/ 0 w 281353"/>
                <a:gd name="connsiteY0" fmla="*/ 0 h 496278"/>
                <a:gd name="connsiteX1" fmla="*/ 160216 w 281353"/>
                <a:gd name="connsiteY1" fmla="*/ 496278 h 496278"/>
                <a:gd name="connsiteX2" fmla="*/ 281353 w 281353"/>
                <a:gd name="connsiteY2" fmla="*/ 328246 h 496278"/>
                <a:gd name="connsiteX3" fmla="*/ 222738 w 281353"/>
                <a:gd name="connsiteY3" fmla="*/ 117231 h 496278"/>
                <a:gd name="connsiteX4" fmla="*/ 0 w 281353"/>
                <a:gd name="connsiteY4" fmla="*/ 0 h 496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53" h="496278">
                  <a:moveTo>
                    <a:pt x="0" y="0"/>
                  </a:moveTo>
                  <a:lnTo>
                    <a:pt x="160216" y="496278"/>
                  </a:lnTo>
                  <a:lnTo>
                    <a:pt x="281353" y="328246"/>
                  </a:lnTo>
                  <a:lnTo>
                    <a:pt x="222738" y="117231"/>
                  </a:lnTo>
                  <a:lnTo>
                    <a:pt x="0" y="0"/>
                  </a:lnTo>
                  <a:close/>
                </a:path>
              </a:pathLst>
            </a:custGeom>
            <a:solidFill>
              <a:schemeClr val="accent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フリーフォーム: 図形 15">
              <a:extLst>
                <a:ext uri="{FF2B5EF4-FFF2-40B4-BE49-F238E27FC236}">
                  <a16:creationId xmlns:a16="http://schemas.microsoft.com/office/drawing/2014/main" id="{F625F6A3-E52E-B99A-2236-3A881CFAA6EC}"/>
                </a:ext>
              </a:extLst>
            </p:cNvPr>
            <p:cNvSpPr/>
            <p:nvPr/>
          </p:nvSpPr>
          <p:spPr>
            <a:xfrm>
              <a:off x="10777413" y="2227385"/>
              <a:ext cx="211017" cy="211015"/>
            </a:xfrm>
            <a:custGeom>
              <a:avLst/>
              <a:gdLst>
                <a:gd name="connsiteX0" fmla="*/ 54708 w 211016"/>
                <a:gd name="connsiteY0" fmla="*/ 211015 h 211015"/>
                <a:gd name="connsiteX1" fmla="*/ 0 w 211016"/>
                <a:gd name="connsiteY1" fmla="*/ 101600 h 211015"/>
                <a:gd name="connsiteX2" fmla="*/ 152400 w 211016"/>
                <a:gd name="connsiteY2" fmla="*/ 0 h 211015"/>
                <a:gd name="connsiteX3" fmla="*/ 211016 w 211016"/>
                <a:gd name="connsiteY3" fmla="*/ 128953 h 211015"/>
                <a:gd name="connsiteX4" fmla="*/ 54708 w 211016"/>
                <a:gd name="connsiteY4" fmla="*/ 211015 h 211015"/>
                <a:gd name="connsiteX0" fmla="*/ 74247 w 230555"/>
                <a:gd name="connsiteY0" fmla="*/ 211015 h 211015"/>
                <a:gd name="connsiteX1" fmla="*/ 0 w 230555"/>
                <a:gd name="connsiteY1" fmla="*/ 101600 h 211015"/>
                <a:gd name="connsiteX2" fmla="*/ 171939 w 230555"/>
                <a:gd name="connsiteY2" fmla="*/ 0 h 211015"/>
                <a:gd name="connsiteX3" fmla="*/ 230555 w 230555"/>
                <a:gd name="connsiteY3" fmla="*/ 128953 h 211015"/>
                <a:gd name="connsiteX4" fmla="*/ 74247 w 230555"/>
                <a:gd name="connsiteY4" fmla="*/ 211015 h 211015"/>
                <a:gd name="connsiteX0" fmla="*/ 54709 w 211017"/>
                <a:gd name="connsiteY0" fmla="*/ 211015 h 211015"/>
                <a:gd name="connsiteX1" fmla="*/ 0 w 211017"/>
                <a:gd name="connsiteY1" fmla="*/ 93784 h 211015"/>
                <a:gd name="connsiteX2" fmla="*/ 152401 w 211017"/>
                <a:gd name="connsiteY2" fmla="*/ 0 h 211015"/>
                <a:gd name="connsiteX3" fmla="*/ 211017 w 211017"/>
                <a:gd name="connsiteY3" fmla="*/ 128953 h 211015"/>
                <a:gd name="connsiteX4" fmla="*/ 54709 w 211017"/>
                <a:gd name="connsiteY4" fmla="*/ 211015 h 21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017" h="211015">
                  <a:moveTo>
                    <a:pt x="54709" y="211015"/>
                  </a:moveTo>
                  <a:lnTo>
                    <a:pt x="0" y="93784"/>
                  </a:lnTo>
                  <a:lnTo>
                    <a:pt x="152401" y="0"/>
                  </a:lnTo>
                  <a:lnTo>
                    <a:pt x="211017" y="128953"/>
                  </a:lnTo>
                  <a:lnTo>
                    <a:pt x="54709" y="211015"/>
                  </a:lnTo>
                  <a:close/>
                </a:path>
              </a:pathLst>
            </a:custGeom>
            <a:solidFill>
              <a:schemeClr val="accent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70088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4FDE9-3543-8900-1B14-F2491B6F25AF}"/>
            </a:ext>
          </a:extLst>
        </p:cNvPr>
        <p:cNvGrpSpPr/>
        <p:nvPr/>
      </p:nvGrpSpPr>
      <p:grpSpPr>
        <a:xfrm>
          <a:off x="0" y="0"/>
          <a:ext cx="0" cy="0"/>
          <a:chOff x="0" y="0"/>
          <a:chExt cx="0" cy="0"/>
        </a:xfrm>
      </p:grpSpPr>
      <p:sp>
        <p:nvSpPr>
          <p:cNvPr id="4" name="テキスト ボックス 44">
            <a:extLst>
              <a:ext uri="{FF2B5EF4-FFF2-40B4-BE49-F238E27FC236}">
                <a16:creationId xmlns:a16="http://schemas.microsoft.com/office/drawing/2014/main" id="{A005CFAC-CB58-5F4C-ACE9-0A9C5CAF8AD7}"/>
              </a:ext>
            </a:extLst>
          </p:cNvPr>
          <p:cNvSpPr txBox="1"/>
          <p:nvPr/>
        </p:nvSpPr>
        <p:spPr>
          <a:xfrm>
            <a:off x="227229" y="940428"/>
            <a:ext cx="7623101" cy="2296397"/>
          </a:xfrm>
          <a:prstGeom prst="rect">
            <a:avLst/>
          </a:prstGeom>
          <a:solidFill>
            <a:srgbClr val="FF3399">
              <a:alpha val="50000"/>
            </a:srgb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■にぎわい軸の沿道以外</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24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⑥　国道２４６号沿道（駅直近以外）商業エリアのビジョン</a:t>
            </a:r>
            <a:endParaRPr kumimoji="1" lang="en-US" altLang="ja-JP" sz="24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R="0" lvl="0" indent="268288" algn="just" defTabSz="914400" rtl="0" eaLnBrk="1" fontAlgn="auto" latinLnBrk="0" hangingPunct="1">
              <a:lnSpc>
                <a:spcPts val="2800"/>
              </a:lnSpc>
              <a:spcBef>
                <a:spcPts val="0"/>
              </a:spcBef>
              <a:spcAft>
                <a:spcPts val="1200"/>
              </a:spcAft>
              <a:buClrTx/>
              <a:buSzTx/>
              <a:buFontTx/>
              <a:buNone/>
              <a:tabLst/>
              <a:defRPr/>
            </a:pPr>
            <a:r>
              <a:rPr kumimoji="1" lang="ja-JP" altLang="en-US" sz="2000" i="0" u="none" strike="noStrike" kern="1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現状の街並みを踏まえつつ、国道２４６号沿道では歩行者が　安全で快適に通行できる歩行空間を確保するとともに、沿道建物の不燃化・耐震化により防災機能を強化する</a:t>
            </a:r>
            <a:endParaRPr kumimoji="1" lang="en-US" altLang="ja-JP" sz="2000" b="1" i="0" u="none" strike="noStrike" kern="1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5" name="タイトル 1">
            <a:extLst>
              <a:ext uri="{FF2B5EF4-FFF2-40B4-BE49-F238E27FC236}">
                <a16:creationId xmlns:a16="http://schemas.microsoft.com/office/drawing/2014/main" id="{15EC5556-8CB4-5BF1-8BBB-9EF81B437454}"/>
              </a:ext>
            </a:extLst>
          </p:cNvPr>
          <p:cNvSpPr txBox="1">
            <a:spLocks/>
          </p:cNvSpPr>
          <p:nvPr/>
        </p:nvSpPr>
        <p:spPr>
          <a:xfrm>
            <a:off x="0" y="3945"/>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3000" dirty="0">
                <a:solidFill>
                  <a:prstClr val="white"/>
                </a:solidFill>
                <a:latin typeface="HGP創英角ｺﾞｼｯｸUB" panose="020B0900000000000000" pitchFamily="50" charset="-128"/>
                <a:ea typeface="HGP創英角ｺﾞｼｯｸUB" panose="020B0900000000000000" pitchFamily="50" charset="-128"/>
              </a:rPr>
              <a:t>⑥</a:t>
            </a:r>
            <a:r>
              <a:rPr kumimoji="1" lang="ja-JP" altLang="en-US"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　国道２４６号沿道（駅直近以外）商業エリアのビジョン</a:t>
            </a:r>
            <a:endParaRPr kumimoji="1" lang="en-US" altLang="ja-JP"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7" name="テキスト ボックス 44">
            <a:extLst>
              <a:ext uri="{FF2B5EF4-FFF2-40B4-BE49-F238E27FC236}">
                <a16:creationId xmlns:a16="http://schemas.microsoft.com/office/drawing/2014/main" id="{D6277FCB-974E-86D8-E0C2-AD94A232F7EE}"/>
              </a:ext>
            </a:extLst>
          </p:cNvPr>
          <p:cNvSpPr txBox="1"/>
          <p:nvPr/>
        </p:nvSpPr>
        <p:spPr>
          <a:xfrm>
            <a:off x="8106618" y="1021193"/>
            <a:ext cx="3888000" cy="720000"/>
          </a:xfrm>
          <a:prstGeom prst="roundRect">
            <a:avLst/>
          </a:prstGeom>
          <a:solidFill>
            <a:schemeClr val="lt1"/>
          </a:solidFill>
          <a:ln w="6350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■にぎわい軸の沿道以外　</a:t>
            </a:r>
            <a:endParaRPr kumimoji="1" lang="en-US" altLang="ja-JP"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⑥　国道２４６号沿道の駅直近以外の商業エリア</a:t>
            </a:r>
            <a:endParaRPr kumimoji="1" lang="en-US" altLang="ja-JP"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9" name="テキスト ボックス 44">
            <a:extLst>
              <a:ext uri="{FF2B5EF4-FFF2-40B4-BE49-F238E27FC236}">
                <a16:creationId xmlns:a16="http://schemas.microsoft.com/office/drawing/2014/main" id="{1A0362A4-4C0B-696B-5183-BAAF7F7F5025}"/>
              </a:ext>
            </a:extLst>
          </p:cNvPr>
          <p:cNvSpPr txBox="1"/>
          <p:nvPr/>
        </p:nvSpPr>
        <p:spPr>
          <a:xfrm>
            <a:off x="227229" y="3621176"/>
            <a:ext cx="7623101" cy="2427375"/>
          </a:xfrm>
          <a:prstGeom prst="rect">
            <a:avLst/>
          </a:prstGeom>
          <a:solidFill>
            <a:srgbClr val="CC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1" lang="ja-JP" altLang="en-US" sz="20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＜具体的なルール案の項目＞</a:t>
            </a:r>
          </a:p>
          <a:p>
            <a:pPr lvl="0" algn="just">
              <a:spcAft>
                <a:spcPts val="1200"/>
              </a:spcAft>
              <a:defRPr/>
            </a:pPr>
            <a:r>
              <a:rPr kumimoji="1" lang="ja-JP" altLang="en-US" sz="2000" b="1" i="0" u="none" strike="noStrike" kern="100" cap="none" spc="0" normalizeH="0" baseline="0" noProof="0" dirty="0">
                <a:ln>
                  <a:noFill/>
                </a:ln>
                <a:solidFill>
                  <a:srgbClr val="000000"/>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　・</a:t>
            </a:r>
            <a:r>
              <a:rPr kumimoji="1" lang="ja-JP" altLang="en-US"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endParaRPr kumimoji="1" lang="en-US" altLang="ja-JP"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6213"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・１階部の壁面の位置の制限</a:t>
            </a:r>
            <a:endParaRPr kumimoji="1" lang="en-US" altLang="ja-JP" sz="19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6213"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endParaRPr kumimoji="1" lang="en-US" altLang="ja-JP" sz="19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marR="0" lvl="0" indent="0" algn="just" defTabSz="914400" rtl="0" eaLnBrk="1" fontAlgn="auto" latinLnBrk="0" hangingPunct="1">
              <a:lnSpc>
                <a:spcPct val="100000"/>
              </a:lnSpc>
              <a:spcBef>
                <a:spcPts val="1200"/>
              </a:spcBef>
              <a:spcAft>
                <a:spcPts val="0"/>
              </a:spcAft>
              <a:buClrTx/>
              <a:buSzTx/>
              <a:buFontTx/>
              <a:buNone/>
              <a:tabLst/>
              <a:defRPr/>
            </a:pPr>
            <a:r>
              <a:rPr kumimoji="1" lang="ja-JP" altLang="en-US"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endParaRPr kumimoji="1" lang="en-US" altLang="ja-JP"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　　</a:t>
            </a:r>
          </a:p>
          <a:p>
            <a:pPr marL="0" marR="0" lvl="0" indent="0" algn="just" defTabSz="914400" rtl="0" eaLnBrk="1" fontAlgn="auto" latinLnBrk="0" hangingPunct="1">
              <a:lnSpc>
                <a:spcPct val="100000"/>
              </a:lnSpc>
              <a:spcBef>
                <a:spcPts val="0"/>
              </a:spcBef>
              <a:spcAft>
                <a:spcPts val="1200"/>
              </a:spcAft>
              <a:buClrTx/>
              <a:buSzTx/>
              <a:buFontTx/>
              <a:buNone/>
              <a:tabLst/>
              <a:defRPr/>
            </a:pPr>
            <a:endParaRPr kumimoji="1" lang="en-US" altLang="ja-JP" sz="2000" b="1" i="0" u="none" strike="noStrike" kern="100" cap="none" spc="0" normalizeH="0" baseline="0" noProof="0" dirty="0">
              <a:ln>
                <a:noFill/>
              </a:ln>
              <a:solidFill>
                <a:srgbClr val="000000"/>
              </a:solidFill>
              <a:effectLst/>
              <a:uLnTx/>
              <a:uFillTx/>
              <a:latin typeface="Century" panose="02040604050505020304" pitchFamily="18" charset="0"/>
              <a:ea typeface="BIZ UDPゴシック" panose="020B0400000000000000" pitchFamily="50" charset="-128"/>
              <a:cs typeface="Times New Roman" panose="02020603050405020304" pitchFamily="18" charset="0"/>
            </a:endParaRPr>
          </a:p>
        </p:txBody>
      </p:sp>
      <p:pic>
        <p:nvPicPr>
          <p:cNvPr id="10" name="図 9" descr="マップ&#10;&#10;AI 生成コンテンツは誤りを含む可能性があります。">
            <a:extLst>
              <a:ext uri="{FF2B5EF4-FFF2-40B4-BE49-F238E27FC236}">
                <a16:creationId xmlns:a16="http://schemas.microsoft.com/office/drawing/2014/main" id="{72AC904C-2E9E-F59E-6283-8E53087D4F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4735" y="3429000"/>
            <a:ext cx="1937748" cy="2006806"/>
          </a:xfrm>
          <a:prstGeom prst="rect">
            <a:avLst/>
          </a:prstGeom>
        </p:spPr>
      </p:pic>
      <p:sp>
        <p:nvSpPr>
          <p:cNvPr id="14" name="スライド番号プレースホルダー 20">
            <a:extLst>
              <a:ext uri="{FF2B5EF4-FFF2-40B4-BE49-F238E27FC236}">
                <a16:creationId xmlns:a16="http://schemas.microsoft.com/office/drawing/2014/main" id="{59EF0BF7-A600-964A-F0D4-476F795439D1}"/>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28</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13" name="グループ化 12">
            <a:extLst>
              <a:ext uri="{FF2B5EF4-FFF2-40B4-BE49-F238E27FC236}">
                <a16:creationId xmlns:a16="http://schemas.microsoft.com/office/drawing/2014/main" id="{BE2CB5B0-8801-6510-30BF-E10066975FEC}"/>
              </a:ext>
            </a:extLst>
          </p:cNvPr>
          <p:cNvGrpSpPr/>
          <p:nvPr/>
        </p:nvGrpSpPr>
        <p:grpSpPr>
          <a:xfrm>
            <a:off x="8106618" y="1891691"/>
            <a:ext cx="3858153" cy="3996000"/>
            <a:chOff x="8106618" y="1891691"/>
            <a:chExt cx="3858153" cy="3996000"/>
          </a:xfrm>
        </p:grpSpPr>
        <p:pic>
          <p:nvPicPr>
            <p:cNvPr id="12" name="図 11" descr="ダイアグラム&#10;&#10;AI 生成コンテンツは誤りを含む可能性があります。">
              <a:extLst>
                <a:ext uri="{FF2B5EF4-FFF2-40B4-BE49-F238E27FC236}">
                  <a16:creationId xmlns:a16="http://schemas.microsoft.com/office/drawing/2014/main" id="{6A39A1D7-4107-090D-DBBA-44C56C68D8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6618" y="1891691"/>
              <a:ext cx="3858153" cy="3996000"/>
            </a:xfrm>
            <a:prstGeom prst="rect">
              <a:avLst/>
            </a:prstGeom>
          </p:spPr>
        </p:pic>
        <p:sp>
          <p:nvSpPr>
            <p:cNvPr id="8" name="フリーフォーム: 図形 7">
              <a:extLst>
                <a:ext uri="{FF2B5EF4-FFF2-40B4-BE49-F238E27FC236}">
                  <a16:creationId xmlns:a16="http://schemas.microsoft.com/office/drawing/2014/main" id="{9ECE803C-6BF1-9164-5458-8B06BC836FB8}"/>
                </a:ext>
              </a:extLst>
            </p:cNvPr>
            <p:cNvSpPr/>
            <p:nvPr/>
          </p:nvSpPr>
          <p:spPr>
            <a:xfrm>
              <a:off x="9303545" y="3440907"/>
              <a:ext cx="242886" cy="171451"/>
            </a:xfrm>
            <a:custGeom>
              <a:avLst/>
              <a:gdLst>
                <a:gd name="connsiteX0" fmla="*/ 0 w 221456"/>
                <a:gd name="connsiteY0" fmla="*/ 116681 h 164306"/>
                <a:gd name="connsiteX1" fmla="*/ 88106 w 221456"/>
                <a:gd name="connsiteY1" fmla="*/ 0 h 164306"/>
                <a:gd name="connsiteX2" fmla="*/ 221456 w 221456"/>
                <a:gd name="connsiteY2" fmla="*/ 35718 h 164306"/>
                <a:gd name="connsiteX3" fmla="*/ 150019 w 221456"/>
                <a:gd name="connsiteY3" fmla="*/ 164306 h 164306"/>
                <a:gd name="connsiteX4" fmla="*/ 0 w 221456"/>
                <a:gd name="connsiteY4" fmla="*/ 116681 h 164306"/>
                <a:gd name="connsiteX0" fmla="*/ 0 w 240506"/>
                <a:gd name="connsiteY0" fmla="*/ 116681 h 164306"/>
                <a:gd name="connsiteX1" fmla="*/ 88106 w 240506"/>
                <a:gd name="connsiteY1" fmla="*/ 0 h 164306"/>
                <a:gd name="connsiteX2" fmla="*/ 240506 w 240506"/>
                <a:gd name="connsiteY2" fmla="*/ 40480 h 164306"/>
                <a:gd name="connsiteX3" fmla="*/ 150019 w 240506"/>
                <a:gd name="connsiteY3" fmla="*/ 164306 h 164306"/>
                <a:gd name="connsiteX4" fmla="*/ 0 w 240506"/>
                <a:gd name="connsiteY4" fmla="*/ 116681 h 164306"/>
                <a:gd name="connsiteX0" fmla="*/ 0 w 247649"/>
                <a:gd name="connsiteY0" fmla="*/ 133350 h 164306"/>
                <a:gd name="connsiteX1" fmla="*/ 95249 w 247649"/>
                <a:gd name="connsiteY1" fmla="*/ 0 h 164306"/>
                <a:gd name="connsiteX2" fmla="*/ 247649 w 247649"/>
                <a:gd name="connsiteY2" fmla="*/ 40480 h 164306"/>
                <a:gd name="connsiteX3" fmla="*/ 157162 w 247649"/>
                <a:gd name="connsiteY3" fmla="*/ 164306 h 164306"/>
                <a:gd name="connsiteX4" fmla="*/ 0 w 247649"/>
                <a:gd name="connsiteY4" fmla="*/ 133350 h 164306"/>
                <a:gd name="connsiteX0" fmla="*/ 0 w 247649"/>
                <a:gd name="connsiteY0" fmla="*/ 133350 h 180975"/>
                <a:gd name="connsiteX1" fmla="*/ 95249 w 247649"/>
                <a:gd name="connsiteY1" fmla="*/ 0 h 180975"/>
                <a:gd name="connsiteX2" fmla="*/ 247649 w 247649"/>
                <a:gd name="connsiteY2" fmla="*/ 40480 h 180975"/>
                <a:gd name="connsiteX3" fmla="*/ 147637 w 247649"/>
                <a:gd name="connsiteY3" fmla="*/ 180975 h 180975"/>
                <a:gd name="connsiteX4" fmla="*/ 0 w 247649"/>
                <a:gd name="connsiteY4" fmla="*/ 133350 h 180975"/>
                <a:gd name="connsiteX0" fmla="*/ 0 w 247649"/>
                <a:gd name="connsiteY0" fmla="*/ 133350 h 176213"/>
                <a:gd name="connsiteX1" fmla="*/ 95249 w 247649"/>
                <a:gd name="connsiteY1" fmla="*/ 0 h 176213"/>
                <a:gd name="connsiteX2" fmla="*/ 247649 w 247649"/>
                <a:gd name="connsiteY2" fmla="*/ 40480 h 176213"/>
                <a:gd name="connsiteX3" fmla="*/ 157162 w 247649"/>
                <a:gd name="connsiteY3" fmla="*/ 176213 h 176213"/>
                <a:gd name="connsiteX4" fmla="*/ 0 w 247649"/>
                <a:gd name="connsiteY4" fmla="*/ 133350 h 176213"/>
                <a:gd name="connsiteX0" fmla="*/ 0 w 252411"/>
                <a:gd name="connsiteY0" fmla="*/ 145256 h 176213"/>
                <a:gd name="connsiteX1" fmla="*/ 100011 w 252411"/>
                <a:gd name="connsiteY1" fmla="*/ 0 h 176213"/>
                <a:gd name="connsiteX2" fmla="*/ 252411 w 252411"/>
                <a:gd name="connsiteY2" fmla="*/ 40480 h 176213"/>
                <a:gd name="connsiteX3" fmla="*/ 161924 w 252411"/>
                <a:gd name="connsiteY3" fmla="*/ 176213 h 176213"/>
                <a:gd name="connsiteX4" fmla="*/ 0 w 252411"/>
                <a:gd name="connsiteY4" fmla="*/ 145256 h 176213"/>
                <a:gd name="connsiteX0" fmla="*/ 0 w 242886"/>
                <a:gd name="connsiteY0" fmla="*/ 140494 h 176213"/>
                <a:gd name="connsiteX1" fmla="*/ 90486 w 242886"/>
                <a:gd name="connsiteY1" fmla="*/ 0 h 176213"/>
                <a:gd name="connsiteX2" fmla="*/ 242886 w 242886"/>
                <a:gd name="connsiteY2" fmla="*/ 40480 h 176213"/>
                <a:gd name="connsiteX3" fmla="*/ 152399 w 242886"/>
                <a:gd name="connsiteY3" fmla="*/ 176213 h 176213"/>
                <a:gd name="connsiteX4" fmla="*/ 0 w 242886"/>
                <a:gd name="connsiteY4" fmla="*/ 140494 h 176213"/>
                <a:gd name="connsiteX0" fmla="*/ 0 w 242886"/>
                <a:gd name="connsiteY0" fmla="*/ 140494 h 178595"/>
                <a:gd name="connsiteX1" fmla="*/ 90486 w 242886"/>
                <a:gd name="connsiteY1" fmla="*/ 0 h 178595"/>
                <a:gd name="connsiteX2" fmla="*/ 242886 w 242886"/>
                <a:gd name="connsiteY2" fmla="*/ 40480 h 178595"/>
                <a:gd name="connsiteX3" fmla="*/ 142874 w 242886"/>
                <a:gd name="connsiteY3" fmla="*/ 178595 h 178595"/>
                <a:gd name="connsiteX4" fmla="*/ 0 w 242886"/>
                <a:gd name="connsiteY4" fmla="*/ 140494 h 178595"/>
                <a:gd name="connsiteX0" fmla="*/ 0 w 242886"/>
                <a:gd name="connsiteY0" fmla="*/ 133350 h 171451"/>
                <a:gd name="connsiteX1" fmla="*/ 100011 w 242886"/>
                <a:gd name="connsiteY1" fmla="*/ 0 h 171451"/>
                <a:gd name="connsiteX2" fmla="*/ 242886 w 242886"/>
                <a:gd name="connsiteY2" fmla="*/ 33336 h 171451"/>
                <a:gd name="connsiteX3" fmla="*/ 142874 w 242886"/>
                <a:gd name="connsiteY3" fmla="*/ 171451 h 171451"/>
                <a:gd name="connsiteX4" fmla="*/ 0 w 242886"/>
                <a:gd name="connsiteY4" fmla="*/ 133350 h 171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6" h="171451">
                  <a:moveTo>
                    <a:pt x="0" y="133350"/>
                  </a:moveTo>
                  <a:lnTo>
                    <a:pt x="100011" y="0"/>
                  </a:lnTo>
                  <a:lnTo>
                    <a:pt x="242886" y="33336"/>
                  </a:lnTo>
                  <a:lnTo>
                    <a:pt x="142874" y="171451"/>
                  </a:lnTo>
                  <a:lnTo>
                    <a:pt x="0" y="133350"/>
                  </a:lnTo>
                  <a:close/>
                </a:path>
              </a:pathLst>
            </a:custGeom>
            <a:solidFill>
              <a:srgbClr val="FF99CC">
                <a:alpha val="86000"/>
              </a:srgbClr>
            </a:solidFill>
            <a:ln w="952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929114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913A5-7012-26A2-08B0-1562C3152000}"/>
            </a:ext>
          </a:extLst>
        </p:cNvPr>
        <p:cNvGrpSpPr/>
        <p:nvPr/>
      </p:nvGrpSpPr>
      <p:grpSpPr>
        <a:xfrm>
          <a:off x="0" y="0"/>
          <a:ext cx="0" cy="0"/>
          <a:chOff x="0" y="0"/>
          <a:chExt cx="0" cy="0"/>
        </a:xfrm>
      </p:grpSpPr>
      <p:pic>
        <p:nvPicPr>
          <p:cNvPr id="15" name="図 14">
            <a:extLst>
              <a:ext uri="{FF2B5EF4-FFF2-40B4-BE49-F238E27FC236}">
                <a16:creationId xmlns:a16="http://schemas.microsoft.com/office/drawing/2014/main" id="{2838965D-382A-A9FA-8983-4B0D0F0BB352}"/>
              </a:ext>
            </a:extLst>
          </p:cNvPr>
          <p:cNvPicPr>
            <a:picLocks noChangeAspect="1"/>
          </p:cNvPicPr>
          <p:nvPr/>
        </p:nvPicPr>
        <p:blipFill>
          <a:blip r:embed="rId3"/>
          <a:srcRect r="10045"/>
          <a:stretch>
            <a:fillRect/>
          </a:stretch>
        </p:blipFill>
        <p:spPr>
          <a:xfrm>
            <a:off x="3889332" y="5075221"/>
            <a:ext cx="1575840" cy="1316581"/>
          </a:xfrm>
          <a:prstGeom prst="rect">
            <a:avLst/>
          </a:prstGeom>
        </p:spPr>
      </p:pic>
      <p:sp>
        <p:nvSpPr>
          <p:cNvPr id="2" name="テキスト ボックス 44">
            <a:extLst>
              <a:ext uri="{FF2B5EF4-FFF2-40B4-BE49-F238E27FC236}">
                <a16:creationId xmlns:a16="http://schemas.microsoft.com/office/drawing/2014/main" id="{DEBF3A4D-F1C7-712A-A4B4-0D1C62DFB796}"/>
              </a:ext>
            </a:extLst>
          </p:cNvPr>
          <p:cNvSpPr txBox="1"/>
          <p:nvPr/>
        </p:nvSpPr>
        <p:spPr>
          <a:xfrm>
            <a:off x="193190" y="904704"/>
            <a:ext cx="6155364" cy="2915534"/>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latin typeface="Century" panose="02040604050505020304" pitchFamily="18" charset="0"/>
                <a:ea typeface="BIZ UDPゴシック" panose="020B0400000000000000" pitchFamily="50" charset="-128"/>
                <a:cs typeface="Times New Roman" panose="02020603050405020304" pitchFamily="18" charset="0"/>
              </a:rPr>
              <a:t>現状の街並みを踏まえつつ、</a:t>
            </a:r>
            <a:r>
              <a:rPr lang="ja-JP" sz="2000" kern="100" dirty="0">
                <a:effectLst/>
                <a:latin typeface="Century" panose="02040604050505020304" pitchFamily="18" charset="0"/>
                <a:ea typeface="BIZ UDPゴシック" panose="020B0400000000000000" pitchFamily="50" charset="-128"/>
                <a:cs typeface="Times New Roman" panose="02020603050405020304" pitchFamily="18" charset="0"/>
              </a:rPr>
              <a:t>にぎわいある商業地とするため、国道２４６号に面する建築物の１</a:t>
            </a:r>
            <a:r>
              <a:rPr lang="ja-JP"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階は店舗等とします。</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2800"/>
              </a:lnSpc>
              <a:spcAft>
                <a:spcPts val="600"/>
              </a:spcAft>
              <a:buNone/>
            </a:pPr>
            <a:r>
              <a:rPr lang="en-US"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 </a:t>
            </a:r>
            <a:r>
              <a:rPr lang="ja-JP"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また、健全で良好な商業地を形成するため、馬券投票券販売所や性風俗関連特殊営業の用に供する施設は建築できないこととします。</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 name="テキスト ボックス 44">
            <a:extLst>
              <a:ext uri="{FF2B5EF4-FFF2-40B4-BE49-F238E27FC236}">
                <a16:creationId xmlns:a16="http://schemas.microsoft.com/office/drawing/2014/main" id="{5B98B2C6-0D41-238A-4D76-9F1B9884760F}"/>
              </a:ext>
            </a:extLst>
          </p:cNvPr>
          <p:cNvSpPr txBox="1"/>
          <p:nvPr/>
        </p:nvSpPr>
        <p:spPr>
          <a:xfrm>
            <a:off x="193191" y="3968884"/>
            <a:ext cx="6155363" cy="2710521"/>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１階部</a:t>
            </a:r>
            <a:r>
              <a:rPr lang="ja-JP" altLang="ja-JP"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a:t>
            </a: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壁面の位置の制限</a:t>
            </a:r>
            <a:r>
              <a:rPr lang="en-US" alt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及び</a:t>
            </a:r>
            <a:endParaRPr lang="en-US" altLang="ja-JP"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73050" indent="-9525" algn="just">
              <a:spcAft>
                <a:spcPts val="1200"/>
              </a:spcAft>
              <a:buNone/>
            </a:pP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buNone/>
            </a:pP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国道２４６号に沿って安全で快適な歩行環境の確保</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する</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ため、建築物の１階部分（高さ２．５</a:t>
            </a:r>
            <a:r>
              <a:rPr 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以下）は国道２４６号の歩道から</a:t>
            </a:r>
            <a:r>
              <a:rPr lang="ja-JP" alt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０．５</a:t>
            </a:r>
            <a:r>
              <a:rPr 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以上後退するとともに、壁面後退区域内には門、フェンス等の工作物等を設置できないこととします。</a:t>
            </a:r>
          </a:p>
        </p:txBody>
      </p:sp>
      <p:sp>
        <p:nvSpPr>
          <p:cNvPr id="4" name="タイトル 1">
            <a:extLst>
              <a:ext uri="{FF2B5EF4-FFF2-40B4-BE49-F238E27FC236}">
                <a16:creationId xmlns:a16="http://schemas.microsoft.com/office/drawing/2014/main" id="{BC6A0702-75ED-3765-381B-CB2BCA581689}"/>
              </a:ext>
            </a:extLst>
          </p:cNvPr>
          <p:cNvSpPr txBox="1">
            <a:spLocks/>
          </p:cNvSpPr>
          <p:nvPr/>
        </p:nvSpPr>
        <p:spPr>
          <a:xfrm>
            <a:off x="11325"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⑥　国道２４６号沿道（駅直近以外）商業エリアの具体的なルール案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6" name="図 5">
            <a:extLst>
              <a:ext uri="{FF2B5EF4-FFF2-40B4-BE49-F238E27FC236}">
                <a16:creationId xmlns:a16="http://schemas.microsoft.com/office/drawing/2014/main" id="{F13C5E37-8C70-921F-46FB-442B79FE2D2F}"/>
              </a:ext>
            </a:extLst>
          </p:cNvPr>
          <p:cNvPicPr>
            <a:picLocks noChangeAspect="1"/>
          </p:cNvPicPr>
          <p:nvPr/>
        </p:nvPicPr>
        <p:blipFill>
          <a:blip r:embed="rId4"/>
          <a:stretch>
            <a:fillRect/>
          </a:stretch>
        </p:blipFill>
        <p:spPr>
          <a:xfrm>
            <a:off x="6979304" y="750306"/>
            <a:ext cx="4975271" cy="919694"/>
          </a:xfrm>
          <a:prstGeom prst="rect">
            <a:avLst/>
          </a:prstGeom>
        </p:spPr>
      </p:pic>
      <p:sp>
        <p:nvSpPr>
          <p:cNvPr id="23" name="四角形: 角を丸くする 22">
            <a:extLst>
              <a:ext uri="{FF2B5EF4-FFF2-40B4-BE49-F238E27FC236}">
                <a16:creationId xmlns:a16="http://schemas.microsoft.com/office/drawing/2014/main" id="{D05DDF79-3E5B-46CB-C561-E8E2DD60C30B}"/>
              </a:ext>
            </a:extLst>
          </p:cNvPr>
          <p:cNvSpPr/>
          <p:nvPr/>
        </p:nvSpPr>
        <p:spPr>
          <a:xfrm>
            <a:off x="6180262" y="4010425"/>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24" name="四角形: 角を丸くする 23">
            <a:extLst>
              <a:ext uri="{FF2B5EF4-FFF2-40B4-BE49-F238E27FC236}">
                <a16:creationId xmlns:a16="http://schemas.microsoft.com/office/drawing/2014/main" id="{0F1741C0-6EB0-DCC9-024E-1C01D547593E}"/>
              </a:ext>
            </a:extLst>
          </p:cNvPr>
          <p:cNvSpPr/>
          <p:nvPr/>
        </p:nvSpPr>
        <p:spPr>
          <a:xfrm>
            <a:off x="6180262" y="973108"/>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pic>
        <p:nvPicPr>
          <p:cNvPr id="13" name="図 12" descr="駅のホーム&#10;&#10;自動的に生成された説明">
            <a:extLst>
              <a:ext uri="{FF2B5EF4-FFF2-40B4-BE49-F238E27FC236}">
                <a16:creationId xmlns:a16="http://schemas.microsoft.com/office/drawing/2014/main" id="{C95AAFBD-D61B-52D4-CAA9-897D0A8A1EB5}"/>
              </a:ext>
            </a:extLst>
          </p:cNvPr>
          <p:cNvPicPr>
            <a:picLocks noChangeAspect="1"/>
          </p:cNvPicPr>
          <p:nvPr/>
        </p:nvPicPr>
        <p:blipFill>
          <a:blip r:embed="rId5">
            <a:extLst>
              <a:ext uri="{28A0092B-C50C-407E-A947-70E740481C1C}">
                <a14:useLocalDpi xmlns:a14="http://schemas.microsoft.com/office/drawing/2010/main" val="0"/>
              </a:ext>
            </a:extLst>
          </a:blip>
          <a:srcRect l="26687" r="2935"/>
          <a:stretch/>
        </p:blipFill>
        <p:spPr>
          <a:xfrm>
            <a:off x="6443849" y="4451959"/>
            <a:ext cx="1828578" cy="2273440"/>
          </a:xfrm>
          <a:prstGeom prst="rect">
            <a:avLst/>
          </a:prstGeom>
        </p:spPr>
      </p:pic>
      <p:sp>
        <p:nvSpPr>
          <p:cNvPr id="12" name="スライド番号プレースホルダー 20">
            <a:extLst>
              <a:ext uri="{FF2B5EF4-FFF2-40B4-BE49-F238E27FC236}">
                <a16:creationId xmlns:a16="http://schemas.microsoft.com/office/drawing/2014/main" id="{44A91AC6-50A3-0BA8-A8BB-4A0FFA7645A8}"/>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29</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20" name="グループ化 19">
            <a:extLst>
              <a:ext uri="{FF2B5EF4-FFF2-40B4-BE49-F238E27FC236}">
                <a16:creationId xmlns:a16="http://schemas.microsoft.com/office/drawing/2014/main" id="{CA6A68BE-F217-378B-2CB1-2BB1337546CB}"/>
              </a:ext>
            </a:extLst>
          </p:cNvPr>
          <p:cNvGrpSpPr/>
          <p:nvPr/>
        </p:nvGrpSpPr>
        <p:grpSpPr>
          <a:xfrm>
            <a:off x="8385130" y="3911645"/>
            <a:ext cx="3682746" cy="2839397"/>
            <a:chOff x="8298458" y="3880868"/>
            <a:chExt cx="3682746" cy="2839397"/>
          </a:xfrm>
        </p:grpSpPr>
        <p:pic>
          <p:nvPicPr>
            <p:cNvPr id="8" name="図 7">
              <a:extLst>
                <a:ext uri="{FF2B5EF4-FFF2-40B4-BE49-F238E27FC236}">
                  <a16:creationId xmlns:a16="http://schemas.microsoft.com/office/drawing/2014/main" id="{8CA2D157-F2C6-A1FD-54A6-D06B4CEDDC3F}"/>
                </a:ext>
              </a:extLst>
            </p:cNvPr>
            <p:cNvPicPr>
              <a:picLocks noChangeAspect="1"/>
            </p:cNvPicPr>
            <p:nvPr/>
          </p:nvPicPr>
          <p:blipFill>
            <a:blip r:embed="rId6"/>
            <a:srcRect t="10369"/>
            <a:stretch>
              <a:fillRect/>
            </a:stretch>
          </p:blipFill>
          <p:spPr>
            <a:xfrm>
              <a:off x="8298458" y="3880868"/>
              <a:ext cx="2163621" cy="2839397"/>
            </a:xfrm>
            <a:prstGeom prst="rect">
              <a:avLst/>
            </a:prstGeom>
          </p:spPr>
        </p:pic>
        <p:grpSp>
          <p:nvGrpSpPr>
            <p:cNvPr id="11" name="グループ化 10">
              <a:extLst>
                <a:ext uri="{FF2B5EF4-FFF2-40B4-BE49-F238E27FC236}">
                  <a16:creationId xmlns:a16="http://schemas.microsoft.com/office/drawing/2014/main" id="{F1997518-FEA1-18BF-95D2-75A33EB7E606}"/>
                </a:ext>
              </a:extLst>
            </p:cNvPr>
            <p:cNvGrpSpPr/>
            <p:nvPr/>
          </p:nvGrpSpPr>
          <p:grpSpPr>
            <a:xfrm>
              <a:off x="9243314" y="4458012"/>
              <a:ext cx="2737890" cy="1990244"/>
              <a:chOff x="8813924" y="4448221"/>
              <a:chExt cx="2737890" cy="1990244"/>
            </a:xfrm>
          </p:grpSpPr>
          <p:sp>
            <p:nvSpPr>
              <p:cNvPr id="14" name="テキスト ボックス 13">
                <a:extLst>
                  <a:ext uri="{FF2B5EF4-FFF2-40B4-BE49-F238E27FC236}">
                    <a16:creationId xmlns:a16="http://schemas.microsoft.com/office/drawing/2014/main" id="{735C8269-DC38-0C8F-F646-6CB5EA3B737B}"/>
                  </a:ext>
                </a:extLst>
              </p:cNvPr>
              <p:cNvSpPr txBox="1"/>
              <p:nvPr/>
            </p:nvSpPr>
            <p:spPr>
              <a:xfrm>
                <a:off x="10030747" y="4448221"/>
                <a:ext cx="1521067" cy="814381"/>
              </a:xfrm>
              <a:prstGeom prst="rect">
                <a:avLst/>
              </a:prstGeom>
              <a:solidFill>
                <a:srgbClr val="CCECFF"/>
              </a:solidFill>
            </p:spPr>
            <p:txBody>
              <a:bodyPr vert="horz" wrap="square" lIns="36000" tIns="36000" rIns="36000" bIns="36000" rtlCol="0" anchor="ctr" anchorCtr="0">
                <a:spAutoFit/>
              </a:bodyPr>
              <a:lstStyle/>
              <a:p>
                <a:pPr>
                  <a:lnSpc>
                    <a:spcPts val="1500"/>
                  </a:lnSpc>
                </a:pPr>
                <a:r>
                  <a:rPr lang="ja-JP" altLang="en-US" sz="1100" dirty="0">
                    <a:latin typeface="BIZ UDPゴシック" panose="020B0400000000000000" pitchFamily="50" charset="-128"/>
                    <a:ea typeface="BIZ UDPゴシック" panose="020B0400000000000000" pitchFamily="50" charset="-128"/>
                  </a:rPr>
                  <a:t>道路境界線と壁面線の間には、フェンス、車止め等の工作物は設置できません。</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5BB2BEA6-066A-97CE-4F46-9989FD43396F}"/>
                  </a:ext>
                </a:extLst>
              </p:cNvPr>
              <p:cNvSpPr txBox="1"/>
              <p:nvPr/>
            </p:nvSpPr>
            <p:spPr>
              <a:xfrm>
                <a:off x="10030747" y="5352822"/>
                <a:ext cx="1521067" cy="622021"/>
              </a:xfrm>
              <a:prstGeom prst="rect">
                <a:avLst/>
              </a:prstGeom>
              <a:solidFill>
                <a:srgbClr val="CCECFF"/>
              </a:solidFill>
            </p:spPr>
            <p:txBody>
              <a:bodyPr vert="horz" wrap="square" lIns="36000" tIns="36000" rIns="36000" bIns="36000" rtlCol="0" anchor="ctr" anchorCtr="0">
                <a:spAutoFit/>
              </a:bodyPr>
              <a:lstStyle/>
              <a:p>
                <a:pPr>
                  <a:lnSpc>
                    <a:spcPts val="1500"/>
                  </a:lnSpc>
                </a:pPr>
                <a:r>
                  <a:rPr kumimoji="1" lang="ja-JP" altLang="en-US" sz="1100" dirty="0">
                    <a:latin typeface="BIZ UDPゴシック" panose="020B0400000000000000" pitchFamily="50" charset="-128"/>
                    <a:ea typeface="BIZ UDPゴシック" panose="020B0400000000000000" pitchFamily="50" charset="-128"/>
                  </a:rPr>
                  <a:t>国道２４６号に面する建築物の１階部分</a:t>
                </a:r>
                <a:r>
                  <a:rPr kumimoji="1" lang="en-US" altLang="ja-JP" sz="1100" dirty="0">
                    <a:latin typeface="BIZ UDPゴシック" panose="020B0400000000000000" pitchFamily="50" charset="-128"/>
                    <a:ea typeface="BIZ UDPゴシック" panose="020B0400000000000000" pitchFamily="50" charset="-128"/>
                  </a:rPr>
                  <a:t>0.5m</a:t>
                </a:r>
                <a:r>
                  <a:rPr kumimoji="1" lang="ja-JP" altLang="en-US" sz="1100" dirty="0">
                    <a:latin typeface="BIZ UDPゴシック" panose="020B0400000000000000" pitchFamily="50" charset="-128"/>
                    <a:ea typeface="BIZ UDPゴシック" panose="020B0400000000000000" pitchFamily="50" charset="-128"/>
                  </a:rPr>
                  <a:t>以上後退する。</a:t>
                </a:r>
              </a:p>
            </p:txBody>
          </p:sp>
          <p:cxnSp>
            <p:nvCxnSpPr>
              <p:cNvPr id="18" name="直線矢印コネクタ 17">
                <a:extLst>
                  <a:ext uri="{FF2B5EF4-FFF2-40B4-BE49-F238E27FC236}">
                    <a16:creationId xmlns:a16="http://schemas.microsoft.com/office/drawing/2014/main" id="{A134D86D-121A-F400-2DD3-14D35AE636EB}"/>
                  </a:ext>
                </a:extLst>
              </p:cNvPr>
              <p:cNvCxnSpPr>
                <a:cxnSpLocks/>
              </p:cNvCxnSpPr>
              <p:nvPr/>
            </p:nvCxnSpPr>
            <p:spPr>
              <a:xfrm flipH="1">
                <a:off x="8813924" y="4855411"/>
                <a:ext cx="1216823" cy="774633"/>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D1D8684C-19AB-E587-D70B-228DF93331C5}"/>
                  </a:ext>
                </a:extLst>
              </p:cNvPr>
              <p:cNvCxnSpPr>
                <a:cxnSpLocks/>
              </p:cNvCxnSpPr>
              <p:nvPr/>
            </p:nvCxnSpPr>
            <p:spPr>
              <a:xfrm flipH="1">
                <a:off x="8813924" y="5663832"/>
                <a:ext cx="1216823" cy="774633"/>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grpSp>
      </p:grpSp>
      <p:grpSp>
        <p:nvGrpSpPr>
          <p:cNvPr id="21" name="グループ化 20">
            <a:extLst>
              <a:ext uri="{FF2B5EF4-FFF2-40B4-BE49-F238E27FC236}">
                <a16:creationId xmlns:a16="http://schemas.microsoft.com/office/drawing/2014/main" id="{3AEA103A-BEDD-2197-6989-FC55D4699A2E}"/>
              </a:ext>
            </a:extLst>
          </p:cNvPr>
          <p:cNvGrpSpPr/>
          <p:nvPr/>
        </p:nvGrpSpPr>
        <p:grpSpPr>
          <a:xfrm>
            <a:off x="6979304" y="1887999"/>
            <a:ext cx="5014991" cy="2020172"/>
            <a:chOff x="6868881" y="2144806"/>
            <a:chExt cx="5014991" cy="2020172"/>
          </a:xfrm>
        </p:grpSpPr>
        <p:pic>
          <p:nvPicPr>
            <p:cNvPr id="22" name="図 21">
              <a:extLst>
                <a:ext uri="{FF2B5EF4-FFF2-40B4-BE49-F238E27FC236}">
                  <a16:creationId xmlns:a16="http://schemas.microsoft.com/office/drawing/2014/main" id="{52D3350E-5CE7-2D5F-FAFC-16ECD35EE886}"/>
                </a:ext>
              </a:extLst>
            </p:cNvPr>
            <p:cNvPicPr>
              <a:picLocks noChangeAspect="1"/>
            </p:cNvPicPr>
            <p:nvPr/>
          </p:nvPicPr>
          <p:blipFill>
            <a:blip r:embed="rId7"/>
            <a:stretch>
              <a:fillRect/>
            </a:stretch>
          </p:blipFill>
          <p:spPr>
            <a:xfrm rot="10800000" flipH="1" flipV="1">
              <a:off x="6868881" y="2152818"/>
              <a:ext cx="5014991" cy="1316580"/>
            </a:xfrm>
            <a:prstGeom prst="rect">
              <a:avLst/>
            </a:prstGeom>
          </p:spPr>
        </p:pic>
        <p:grpSp>
          <p:nvGrpSpPr>
            <p:cNvPr id="29" name="グループ化 28">
              <a:extLst>
                <a:ext uri="{FF2B5EF4-FFF2-40B4-BE49-F238E27FC236}">
                  <a16:creationId xmlns:a16="http://schemas.microsoft.com/office/drawing/2014/main" id="{7C1B2593-F7BD-9F5D-2F4E-BA47B21B13FA}"/>
                </a:ext>
              </a:extLst>
            </p:cNvPr>
            <p:cNvGrpSpPr/>
            <p:nvPr/>
          </p:nvGrpSpPr>
          <p:grpSpPr>
            <a:xfrm>
              <a:off x="10243499" y="2144806"/>
              <a:ext cx="1219360" cy="1316581"/>
              <a:chOff x="10243499" y="2144806"/>
              <a:chExt cx="1219360" cy="1316581"/>
            </a:xfrm>
          </p:grpSpPr>
          <p:pic>
            <p:nvPicPr>
              <p:cNvPr id="36" name="Picture 4" descr="ホテルのイラスト（小） | かわいいフリー素材集 いらすとや">
                <a:extLst>
                  <a:ext uri="{FF2B5EF4-FFF2-40B4-BE49-F238E27FC236}">
                    <a16:creationId xmlns:a16="http://schemas.microsoft.com/office/drawing/2014/main" id="{32D3D745-4034-6AB3-7569-3E91EFF8DA8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243499" y="2144806"/>
                <a:ext cx="1219360" cy="1316581"/>
              </a:xfrm>
              <a:prstGeom prst="rect">
                <a:avLst/>
              </a:prstGeom>
              <a:noFill/>
              <a:extLst>
                <a:ext uri="{909E8E84-426E-40DD-AFC4-6F175D3DCCD1}">
                  <a14:hiddenFill xmlns:a14="http://schemas.microsoft.com/office/drawing/2010/main">
                    <a:solidFill>
                      <a:srgbClr val="FFFFFF"/>
                    </a:solidFill>
                  </a14:hiddenFill>
                </a:ext>
              </a:extLst>
            </p:spPr>
          </p:pic>
          <p:sp>
            <p:nvSpPr>
              <p:cNvPr id="37" name="ハート 36">
                <a:extLst>
                  <a:ext uri="{FF2B5EF4-FFF2-40B4-BE49-F238E27FC236}">
                    <a16:creationId xmlns:a16="http://schemas.microsoft.com/office/drawing/2014/main" id="{F56D8149-29CC-B781-A6D6-1C984A5DFC71}"/>
                  </a:ext>
                </a:extLst>
              </p:cNvPr>
              <p:cNvSpPr/>
              <p:nvPr/>
            </p:nvSpPr>
            <p:spPr>
              <a:xfrm rot="833479">
                <a:off x="10937408" y="3118161"/>
                <a:ext cx="130679" cy="121877"/>
              </a:xfrm>
              <a:prstGeom prst="heart">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ハート 37">
                <a:extLst>
                  <a:ext uri="{FF2B5EF4-FFF2-40B4-BE49-F238E27FC236}">
                    <a16:creationId xmlns:a16="http://schemas.microsoft.com/office/drawing/2014/main" id="{3A6C950E-EF19-47F6-2590-1491FCD2A43A}"/>
                  </a:ext>
                </a:extLst>
              </p:cNvPr>
              <p:cNvSpPr/>
              <p:nvPr/>
            </p:nvSpPr>
            <p:spPr>
              <a:xfrm rot="833479">
                <a:off x="10592873" y="3118163"/>
                <a:ext cx="130679" cy="121877"/>
              </a:xfrm>
              <a:prstGeom prst="heart">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四角形: 角を丸くする 30">
              <a:extLst>
                <a:ext uri="{FF2B5EF4-FFF2-40B4-BE49-F238E27FC236}">
                  <a16:creationId xmlns:a16="http://schemas.microsoft.com/office/drawing/2014/main" id="{EB338922-CDE9-C0D9-B76F-42444AF9E3CB}"/>
                </a:ext>
              </a:extLst>
            </p:cNvPr>
            <p:cNvSpPr/>
            <p:nvPr/>
          </p:nvSpPr>
          <p:spPr>
            <a:xfrm>
              <a:off x="8130381" y="3141785"/>
              <a:ext cx="1710001" cy="319602"/>
            </a:xfrm>
            <a:prstGeom prst="roundRect">
              <a:avLst>
                <a:gd name="adj" fmla="val 36682"/>
              </a:avLst>
            </a:prstGeom>
            <a:noFill/>
            <a:ln w="66675">
              <a:solidFill>
                <a:schemeClr val="accent4">
                  <a:lumMod val="60000"/>
                  <a:lumOff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十字形 31">
              <a:extLst>
                <a:ext uri="{FF2B5EF4-FFF2-40B4-BE49-F238E27FC236}">
                  <a16:creationId xmlns:a16="http://schemas.microsoft.com/office/drawing/2014/main" id="{D0480C02-2A7F-5216-3E44-93A3BA4EDBD6}"/>
                </a:ext>
              </a:extLst>
            </p:cNvPr>
            <p:cNvSpPr>
              <a:spLocks noChangeAspect="1"/>
            </p:cNvSpPr>
            <p:nvPr/>
          </p:nvSpPr>
          <p:spPr>
            <a:xfrm rot="2615863">
              <a:off x="8839014" y="2925600"/>
              <a:ext cx="695382" cy="692573"/>
            </a:xfrm>
            <a:prstGeom prst="plus">
              <a:avLst>
                <a:gd name="adj" fmla="val 43556"/>
              </a:avLst>
            </a:prstGeom>
            <a:solidFill>
              <a:srgbClr val="FF0000">
                <a:alpha val="7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C88F06CC-F72D-75C6-D193-C8F3F8A75BC0}"/>
                </a:ext>
              </a:extLst>
            </p:cNvPr>
            <p:cNvSpPr txBox="1"/>
            <p:nvPr/>
          </p:nvSpPr>
          <p:spPr>
            <a:xfrm>
              <a:off x="9480305" y="3518647"/>
              <a:ext cx="981188" cy="646331"/>
            </a:xfrm>
            <a:prstGeom prst="wedgeRectCallout">
              <a:avLst>
                <a:gd name="adj1" fmla="val -38630"/>
                <a:gd name="adj2" fmla="val -77902"/>
              </a:avLst>
            </a:prstGeom>
            <a:noFill/>
            <a:ln w="19050">
              <a:solidFill>
                <a:srgbClr val="FF0000"/>
              </a:solidFill>
            </a:ln>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階の住宅の居室は</a:t>
              </a:r>
              <a:r>
                <a:rPr kumimoji="1" lang="ja-JP" altLang="en-US" sz="1200" dirty="0">
                  <a:solidFill>
                    <a:srgbClr val="FF0000"/>
                  </a:solidFill>
                  <a:latin typeface="HGP創英角ﾎﾟｯﾌﾟ体" panose="040B0A00000000000000" pitchFamily="50" charset="-128"/>
                  <a:ea typeface="HGP創英角ﾎﾟｯﾌﾟ体" panose="040B0A00000000000000" pitchFamily="50" charset="-128"/>
                </a:rPr>
                <a:t>✕</a:t>
              </a:r>
            </a:p>
            <a:p>
              <a:r>
                <a:rPr lang="ja-JP" altLang="en-US" sz="1050" dirty="0">
                  <a:latin typeface="BIZ UDPゴシック" panose="020B0400000000000000" pitchFamily="50" charset="-128"/>
                  <a:ea typeface="BIZ UDPゴシック" panose="020B0400000000000000" pitchFamily="50" charset="-128"/>
                </a:rPr>
                <a:t>（共用部除く）</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6A51ED3B-42EE-18F9-AB77-A1D0D48D368E}"/>
                </a:ext>
              </a:extLst>
            </p:cNvPr>
            <p:cNvSpPr txBox="1"/>
            <p:nvPr/>
          </p:nvSpPr>
          <p:spPr>
            <a:xfrm>
              <a:off x="10785055" y="3531599"/>
              <a:ext cx="981188" cy="461665"/>
            </a:xfrm>
            <a:prstGeom prst="wedgeRectCallout">
              <a:avLst>
                <a:gd name="adj1" fmla="val -40372"/>
                <a:gd name="adj2" fmla="val -100644"/>
              </a:avLst>
            </a:prstGeom>
            <a:noFill/>
            <a:ln w="19050">
              <a:solidFill>
                <a:srgbClr val="FF0000"/>
              </a:solidFill>
            </a:ln>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ラブホテルは</a:t>
              </a:r>
              <a:r>
                <a:rPr kumimoji="1" lang="ja-JP" altLang="en-US" sz="1200" dirty="0">
                  <a:solidFill>
                    <a:srgbClr val="FF0000"/>
                  </a:solidFill>
                  <a:latin typeface="HGP創英角ﾎﾟｯﾌﾟ体" panose="040B0A00000000000000" pitchFamily="50" charset="-128"/>
                  <a:ea typeface="HGP創英角ﾎﾟｯﾌﾟ体" panose="040B0A00000000000000" pitchFamily="50" charset="-128"/>
                </a:rPr>
                <a:t>✕</a:t>
              </a:r>
            </a:p>
          </p:txBody>
        </p:sp>
        <p:sp>
          <p:nvSpPr>
            <p:cNvPr id="35" name="十字形 34">
              <a:extLst>
                <a:ext uri="{FF2B5EF4-FFF2-40B4-BE49-F238E27FC236}">
                  <a16:creationId xmlns:a16="http://schemas.microsoft.com/office/drawing/2014/main" id="{4F04C5AA-9884-54EC-AC4E-AA7C2F51F959}"/>
                </a:ext>
              </a:extLst>
            </p:cNvPr>
            <p:cNvSpPr>
              <a:spLocks noChangeAspect="1"/>
            </p:cNvSpPr>
            <p:nvPr/>
          </p:nvSpPr>
          <p:spPr>
            <a:xfrm rot="2615863">
              <a:off x="10513765" y="2470586"/>
              <a:ext cx="695382" cy="692573"/>
            </a:xfrm>
            <a:prstGeom prst="plus">
              <a:avLst>
                <a:gd name="adj" fmla="val 43556"/>
              </a:avLst>
            </a:prstGeom>
            <a:solidFill>
              <a:srgbClr val="FF0000">
                <a:alpha val="7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正方形/長方形 6">
            <a:extLst>
              <a:ext uri="{FF2B5EF4-FFF2-40B4-BE49-F238E27FC236}">
                <a16:creationId xmlns:a16="http://schemas.microsoft.com/office/drawing/2014/main" id="{2DEB85DE-26CE-82A6-30D5-3AE1B5B03014}"/>
              </a:ext>
            </a:extLst>
          </p:cNvPr>
          <p:cNvSpPr/>
          <p:nvPr/>
        </p:nvSpPr>
        <p:spPr>
          <a:xfrm>
            <a:off x="9512671" y="6374384"/>
            <a:ext cx="841251" cy="1831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0389E01A-290B-E37E-8E20-0FBF45331140}"/>
              </a:ext>
            </a:extLst>
          </p:cNvPr>
          <p:cNvPicPr>
            <a:picLocks noChangeAspect="1"/>
          </p:cNvPicPr>
          <p:nvPr/>
        </p:nvPicPr>
        <p:blipFill rotWithShape="1">
          <a:blip r:embed="rId10"/>
          <a:srcRect l="58230" t="83990" b="1"/>
          <a:stretch/>
        </p:blipFill>
        <p:spPr>
          <a:xfrm>
            <a:off x="9438570" y="6287097"/>
            <a:ext cx="1107535" cy="522373"/>
          </a:xfrm>
          <a:prstGeom prst="rect">
            <a:avLst/>
          </a:prstGeom>
        </p:spPr>
      </p:pic>
    </p:spTree>
    <p:extLst>
      <p:ext uri="{BB962C8B-B14F-4D97-AF65-F5344CB8AC3E}">
        <p14:creationId xmlns:p14="http://schemas.microsoft.com/office/powerpoint/2010/main" val="3520776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DBE55910-8AC3-BE83-7F83-2DFF0149488E}"/>
              </a:ext>
            </a:extLst>
          </p:cNvPr>
          <p:cNvSpPr txBox="1">
            <a:spLocks/>
          </p:cNvSpPr>
          <p:nvPr/>
        </p:nvSpPr>
        <p:spPr>
          <a:xfrm>
            <a:off x="0" y="-6714"/>
            <a:ext cx="12216000" cy="87398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lvl="0" algn="ctr">
              <a:lnSpc>
                <a:spcPct val="100000"/>
              </a:lnSpc>
              <a:defRPr/>
            </a:pPr>
            <a:endParaRPr kumimoji="1" lang="ja-JP" altLang="en-US" sz="32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15" name="タイトル 1">
            <a:extLst>
              <a:ext uri="{FF2B5EF4-FFF2-40B4-BE49-F238E27FC236}">
                <a16:creationId xmlns:a16="http://schemas.microsoft.com/office/drawing/2014/main" id="{2EE2ED8C-F79D-495C-9D41-28507742D1AA}"/>
              </a:ext>
            </a:extLst>
          </p:cNvPr>
          <p:cNvSpPr>
            <a:spLocks noGrp="1"/>
          </p:cNvSpPr>
          <p:nvPr>
            <p:ph type="ctrTitle"/>
          </p:nvPr>
        </p:nvSpPr>
        <p:spPr>
          <a:xfrm>
            <a:off x="-12000" y="2070101"/>
            <a:ext cx="12204000" cy="3446926"/>
          </a:xfrm>
          <a:solidFill>
            <a:srgbClr val="00CCFF"/>
          </a:solidFill>
        </p:spPr>
        <p:txBody>
          <a:bodyPr anchor="ctr" anchorCtr="0">
            <a:noAutofit/>
          </a:bodyPr>
          <a:lstStyle/>
          <a:p>
            <a:pPr>
              <a:lnSpc>
                <a:spcPct val="100000"/>
              </a:lnSpc>
            </a:pPr>
            <a:r>
              <a:rPr lang="ja-JP" altLang="en-US" sz="5400" dirty="0">
                <a:solidFill>
                  <a:schemeClr val="bg1"/>
                </a:solidFill>
                <a:latin typeface="HGS創英角ｺﾞｼｯｸUB" panose="020B0900000000000000" pitchFamily="50" charset="-128"/>
                <a:ea typeface="HGS創英角ｺﾞｼｯｸUB" panose="020B0900000000000000" pitchFamily="50" charset="-128"/>
              </a:rPr>
              <a:t>三軒茶屋一丁目地区の</a:t>
            </a:r>
            <a:br>
              <a:rPr lang="en-US" altLang="ja-JP" sz="5400" dirty="0">
                <a:solidFill>
                  <a:schemeClr val="bg1"/>
                </a:solidFill>
                <a:latin typeface="HGS創英角ｺﾞｼｯｸUB" panose="020B0900000000000000" pitchFamily="50" charset="-128"/>
                <a:ea typeface="HGS創英角ｺﾞｼｯｸUB" panose="020B0900000000000000" pitchFamily="50" charset="-128"/>
              </a:rPr>
            </a:br>
            <a:r>
              <a:rPr lang="ja-JP" altLang="en-US" sz="5400" dirty="0">
                <a:solidFill>
                  <a:schemeClr val="bg1"/>
                </a:solidFill>
                <a:latin typeface="HGS創英角ｺﾞｼｯｸUB" panose="020B0900000000000000" pitchFamily="50" charset="-128"/>
                <a:ea typeface="HGS創英角ｺﾞｼｯｸUB" panose="020B0900000000000000" pitchFamily="50" charset="-128"/>
              </a:rPr>
              <a:t>「将来ビジョン」と</a:t>
            </a:r>
            <a:br>
              <a:rPr lang="en-US" altLang="ja-JP" sz="5400" dirty="0">
                <a:solidFill>
                  <a:schemeClr val="bg1"/>
                </a:solidFill>
                <a:latin typeface="HGS創英角ｺﾞｼｯｸUB" panose="020B0900000000000000" pitchFamily="50" charset="-128"/>
                <a:ea typeface="HGS創英角ｺﾞｼｯｸUB" panose="020B0900000000000000" pitchFamily="50" charset="-128"/>
              </a:rPr>
            </a:br>
            <a:r>
              <a:rPr lang="ja-JP" altLang="en-US" sz="5400" dirty="0">
                <a:solidFill>
                  <a:schemeClr val="bg1"/>
                </a:solidFill>
                <a:latin typeface="HGS創英角ｺﾞｼｯｸUB" panose="020B0900000000000000" pitchFamily="50" charset="-128"/>
                <a:ea typeface="HGS創英角ｺﾞｼｯｸUB" panose="020B0900000000000000" pitchFamily="50" charset="-128"/>
              </a:rPr>
              <a:t>「具体的なルール案」の提案</a:t>
            </a:r>
            <a:endParaRPr kumimoji="1" lang="ja-JP" altLang="en-US" sz="5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3" name="テキスト ボックス 2">
            <a:extLst>
              <a:ext uri="{FF2B5EF4-FFF2-40B4-BE49-F238E27FC236}">
                <a16:creationId xmlns:a16="http://schemas.microsoft.com/office/drawing/2014/main" id="{B346B805-F280-98DC-2DB0-3A81C25EC314}"/>
              </a:ext>
            </a:extLst>
          </p:cNvPr>
          <p:cNvSpPr txBox="1"/>
          <p:nvPr/>
        </p:nvSpPr>
        <p:spPr>
          <a:xfrm>
            <a:off x="10644187" y="168340"/>
            <a:ext cx="1290147" cy="523220"/>
          </a:xfrm>
          <a:prstGeom prst="rect">
            <a:avLst/>
          </a:prstGeom>
          <a:solidFill>
            <a:schemeClr val="bg1"/>
          </a:solidFill>
        </p:spPr>
        <p:txBody>
          <a:bodyPr wrap="square" rtlCol="0" anchor="ctr" anchorCtr="0">
            <a:spAutoFit/>
          </a:bodyPr>
          <a:lstStyle/>
          <a:p>
            <a:pPr algn="ctr"/>
            <a:r>
              <a:rPr kumimoji="1" lang="ja-JP" altLang="en-US" sz="2800" dirty="0">
                <a:latin typeface="HGS創英角ｺﾞｼｯｸUB" panose="020B0900000000000000" pitchFamily="50" charset="-128"/>
                <a:ea typeface="HGS創英角ｺﾞｼｯｸUB" panose="020B0900000000000000" pitchFamily="50" charset="-128"/>
              </a:rPr>
              <a:t>資料</a:t>
            </a:r>
            <a:r>
              <a:rPr lang="ja-JP" altLang="en-US" sz="2800" dirty="0">
                <a:latin typeface="HGS創英角ｺﾞｼｯｸUB" panose="020B0900000000000000" pitchFamily="50" charset="-128"/>
                <a:ea typeface="HGS創英角ｺﾞｼｯｸUB" panose="020B0900000000000000" pitchFamily="50" charset="-128"/>
              </a:rPr>
              <a:t>２</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sp>
        <p:nvSpPr>
          <p:cNvPr id="4" name="テキスト ボックス 3">
            <a:extLst>
              <a:ext uri="{FF2B5EF4-FFF2-40B4-BE49-F238E27FC236}">
                <a16:creationId xmlns:a16="http://schemas.microsoft.com/office/drawing/2014/main" id="{A3E666D8-FDE0-4732-8C54-2A87000AB745}"/>
              </a:ext>
            </a:extLst>
          </p:cNvPr>
          <p:cNvSpPr txBox="1"/>
          <p:nvPr/>
        </p:nvSpPr>
        <p:spPr>
          <a:xfrm>
            <a:off x="477383" y="243890"/>
            <a:ext cx="9689421" cy="400110"/>
          </a:xfrm>
          <a:prstGeom prst="rect">
            <a:avLst/>
          </a:prstGeom>
          <a:solidFill>
            <a:schemeClr val="bg1"/>
          </a:solidFill>
        </p:spPr>
        <p:txBody>
          <a:bodyPr wrap="square" rtlCol="0" anchor="ctr" anchorCtr="0">
            <a:spAutoFit/>
          </a:bodyPr>
          <a:lstStyle/>
          <a:p>
            <a:pPr algn="ctr"/>
            <a:r>
              <a:rPr kumimoji="1" lang="ja-JP" altLang="en-US" sz="2000" dirty="0">
                <a:latin typeface="BIZ UDPゴシック" panose="020B0400000000000000" pitchFamily="50" charset="-128"/>
                <a:ea typeface="BIZ UDPゴシック" panose="020B0400000000000000" pitchFamily="50" charset="-128"/>
              </a:rPr>
              <a:t>三軒茶屋一丁目地区 第９回街づくり懇談会「三茶話会」　</a:t>
            </a:r>
            <a:r>
              <a:rPr kumimoji="1" lang="en-US" altLang="ja-JP" sz="2000" dirty="0">
                <a:latin typeface="BIZ UDPゴシック" panose="020B0400000000000000" pitchFamily="50" charset="-128"/>
                <a:ea typeface="BIZ UDPゴシック" panose="020B0400000000000000" pitchFamily="50" charset="-128"/>
              </a:rPr>
              <a:t>2026</a:t>
            </a:r>
            <a:r>
              <a:rPr kumimoji="1" lang="ja-JP" altLang="en-US" sz="2000" dirty="0">
                <a:latin typeface="BIZ UDPゴシック" panose="020B0400000000000000" pitchFamily="50" charset="-128"/>
                <a:ea typeface="BIZ UDPゴシック" panose="020B0400000000000000" pitchFamily="50" charset="-128"/>
              </a:rPr>
              <a:t>年</a:t>
            </a:r>
            <a:r>
              <a:rPr kumimoji="1" lang="en-US" altLang="ja-JP" sz="2000" dirty="0">
                <a:latin typeface="BIZ UDPゴシック" panose="020B0400000000000000" pitchFamily="50" charset="-128"/>
                <a:ea typeface="BIZ UDPゴシック" panose="020B0400000000000000" pitchFamily="50" charset="-128"/>
              </a:rPr>
              <a:t>2</a:t>
            </a:r>
            <a:r>
              <a:rPr kumimoji="1" lang="ja-JP" altLang="en-US" sz="2000" dirty="0">
                <a:latin typeface="BIZ UDPゴシック" panose="020B0400000000000000" pitchFamily="50" charset="-128"/>
                <a:ea typeface="BIZ UDPゴシック" panose="020B0400000000000000" pitchFamily="50" charset="-128"/>
              </a:rPr>
              <a:t>月</a:t>
            </a:r>
            <a:r>
              <a:rPr kumimoji="1" lang="en-US" altLang="ja-JP" sz="2000" dirty="0">
                <a:latin typeface="BIZ UDPゴシック" panose="020B0400000000000000" pitchFamily="50" charset="-128"/>
                <a:ea typeface="BIZ UDPゴシック" panose="020B0400000000000000" pitchFamily="50" charset="-128"/>
              </a:rPr>
              <a:t>20</a:t>
            </a:r>
            <a:r>
              <a:rPr kumimoji="1" lang="ja-JP" altLang="en-US" sz="2000" dirty="0">
                <a:latin typeface="BIZ UDPゴシック" panose="020B0400000000000000" pitchFamily="50" charset="-128"/>
                <a:ea typeface="BIZ UDPゴシック" panose="020B0400000000000000" pitchFamily="50" charset="-128"/>
              </a:rPr>
              <a:t>日・</a:t>
            </a:r>
            <a:r>
              <a:rPr kumimoji="1" lang="en-US" altLang="ja-JP" sz="2000" dirty="0">
                <a:latin typeface="BIZ UDPゴシック" panose="020B0400000000000000" pitchFamily="50" charset="-128"/>
                <a:ea typeface="BIZ UDPゴシック" panose="020B0400000000000000" pitchFamily="50" charset="-128"/>
              </a:rPr>
              <a:t>21</a:t>
            </a:r>
            <a:r>
              <a:rPr kumimoji="1" lang="ja-JP" altLang="en-US" sz="2000" dirty="0">
                <a:latin typeface="BIZ UDPゴシック" panose="020B0400000000000000" pitchFamily="50" charset="-128"/>
                <a:ea typeface="BIZ UDPゴシック" panose="020B0400000000000000" pitchFamily="50" charset="-128"/>
              </a:rPr>
              <a:t>日</a:t>
            </a:r>
          </a:p>
        </p:txBody>
      </p:sp>
      <p:sp>
        <p:nvSpPr>
          <p:cNvPr id="2" name="スライド番号プレースホルダー 1">
            <a:extLst>
              <a:ext uri="{FF2B5EF4-FFF2-40B4-BE49-F238E27FC236}">
                <a16:creationId xmlns:a16="http://schemas.microsoft.com/office/drawing/2014/main" id="{F156CDFA-D4B2-4B8B-A601-B7A2CEC09F0D}"/>
              </a:ext>
            </a:extLst>
          </p:cNvPr>
          <p:cNvSpPr>
            <a:spLocks noGrp="1"/>
          </p:cNvSpPr>
          <p:nvPr>
            <p:ph type="sldNum" sz="quarter" idx="12"/>
          </p:nvPr>
        </p:nvSpPr>
        <p:spPr>
          <a:xfrm>
            <a:off x="11125200" y="6492875"/>
            <a:ext cx="1066800" cy="365125"/>
          </a:xfrm>
        </p:spPr>
        <p:txBody>
          <a:bodyPr/>
          <a:lstStyle/>
          <a:p>
            <a:fld id="{BB4348C9-A7DC-46EA-A217-75ECBE2ADFA7}" type="slidenum">
              <a:rPr kumimoji="1" lang="ja-JP" altLang="en-US" sz="2000" smtClean="0">
                <a:solidFill>
                  <a:schemeClr val="tx1"/>
                </a:solidFill>
                <a:latin typeface="HGP創英角ｺﾞｼｯｸUB" panose="020B0900000000000000" pitchFamily="50" charset="-128"/>
                <a:ea typeface="HGP創英角ｺﾞｼｯｸUB" panose="020B0900000000000000" pitchFamily="50" charset="-128"/>
              </a:rPr>
              <a:t>3</a:t>
            </a:fld>
            <a:endParaRPr kumimoji="1" lang="ja-JP" altLang="en-US" sz="2000"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475569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6FEDE-24FF-86C1-34A0-72C2243FBCBE}"/>
            </a:ext>
          </a:extLst>
        </p:cNvPr>
        <p:cNvGrpSpPr/>
        <p:nvPr/>
      </p:nvGrpSpPr>
      <p:grpSpPr>
        <a:xfrm>
          <a:off x="0" y="0"/>
          <a:ext cx="0" cy="0"/>
          <a:chOff x="0" y="0"/>
          <a:chExt cx="0" cy="0"/>
        </a:xfrm>
      </p:grpSpPr>
      <p:sp>
        <p:nvSpPr>
          <p:cNvPr id="4" name="テキスト ボックス 44">
            <a:extLst>
              <a:ext uri="{FF2B5EF4-FFF2-40B4-BE49-F238E27FC236}">
                <a16:creationId xmlns:a16="http://schemas.microsoft.com/office/drawing/2014/main" id="{662DAB39-0E41-4977-6855-75FEF05C5269}"/>
              </a:ext>
            </a:extLst>
          </p:cNvPr>
          <p:cNvSpPr txBox="1"/>
          <p:nvPr/>
        </p:nvSpPr>
        <p:spPr>
          <a:xfrm>
            <a:off x="193492" y="961333"/>
            <a:ext cx="6155364" cy="2558592"/>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建築物等の色彩は原色を避け、周辺の環境と調和したものとします。</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また、屋外広告物の形態、意匠、色彩は、周辺の街並みに配慮したものとし、腐食、破損しやすい材料を使用してはならないこととします。</a:t>
            </a:r>
          </a:p>
        </p:txBody>
      </p:sp>
      <p:sp>
        <p:nvSpPr>
          <p:cNvPr id="7" name="テキスト ボックス 44">
            <a:extLst>
              <a:ext uri="{FF2B5EF4-FFF2-40B4-BE49-F238E27FC236}">
                <a16:creationId xmlns:a16="http://schemas.microsoft.com/office/drawing/2014/main" id="{F14550A3-332F-12A3-D957-063609769970}"/>
              </a:ext>
            </a:extLst>
          </p:cNvPr>
          <p:cNvSpPr txBox="1"/>
          <p:nvPr/>
        </p:nvSpPr>
        <p:spPr>
          <a:xfrm>
            <a:off x="193492" y="3932777"/>
            <a:ext cx="6155364" cy="218509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防災性の向上を図るため、道路に面して設けるコンクリートブロック塀等は築造できない。</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ただし、地盤面からの高さが０．６ｍ以下の部分に　ついてはこの限りではありません。</a:t>
            </a:r>
          </a:p>
          <a:p>
            <a:pPr indent="273050" algn="just">
              <a:spcAft>
                <a:spcPts val="1200"/>
              </a:spcAft>
              <a:buNone/>
            </a:pPr>
            <a:endPar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9" name="四角形: 角を丸くする 8">
            <a:extLst>
              <a:ext uri="{FF2B5EF4-FFF2-40B4-BE49-F238E27FC236}">
                <a16:creationId xmlns:a16="http://schemas.microsoft.com/office/drawing/2014/main" id="{4DE84CC4-8EE9-3001-9AE0-9449F981795D}"/>
              </a:ext>
            </a:extLst>
          </p:cNvPr>
          <p:cNvSpPr/>
          <p:nvPr/>
        </p:nvSpPr>
        <p:spPr>
          <a:xfrm>
            <a:off x="6264773" y="961333"/>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10" name="四角形: 角を丸くする 9">
            <a:extLst>
              <a:ext uri="{FF2B5EF4-FFF2-40B4-BE49-F238E27FC236}">
                <a16:creationId xmlns:a16="http://schemas.microsoft.com/office/drawing/2014/main" id="{DA92856E-DDCA-8431-5A9C-6C69733E7062}"/>
              </a:ext>
            </a:extLst>
          </p:cNvPr>
          <p:cNvSpPr/>
          <p:nvPr/>
        </p:nvSpPr>
        <p:spPr>
          <a:xfrm>
            <a:off x="6264773" y="3932777"/>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grpSp>
        <p:nvGrpSpPr>
          <p:cNvPr id="11" name="グループ化 10">
            <a:extLst>
              <a:ext uri="{FF2B5EF4-FFF2-40B4-BE49-F238E27FC236}">
                <a16:creationId xmlns:a16="http://schemas.microsoft.com/office/drawing/2014/main" id="{BBBD95FD-AB43-D7FD-0824-80A26A5F072D}"/>
              </a:ext>
            </a:extLst>
          </p:cNvPr>
          <p:cNvGrpSpPr/>
          <p:nvPr/>
        </p:nvGrpSpPr>
        <p:grpSpPr>
          <a:xfrm>
            <a:off x="7798899" y="978778"/>
            <a:ext cx="3201498" cy="2180501"/>
            <a:chOff x="8955095" y="4446736"/>
            <a:chExt cx="3201498" cy="2180501"/>
          </a:xfrm>
        </p:grpSpPr>
        <p:pic>
          <p:nvPicPr>
            <p:cNvPr id="12" name="図 11" descr="カレンダー&#10;&#10;自動的に生成された説明">
              <a:extLst>
                <a:ext uri="{FF2B5EF4-FFF2-40B4-BE49-F238E27FC236}">
                  <a16:creationId xmlns:a16="http://schemas.microsoft.com/office/drawing/2014/main" id="{B7D45C3B-6F62-8F4A-5D56-BEE56A9F6CA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2176" t="48739" r="18870" b="25165"/>
            <a:stretch/>
          </p:blipFill>
          <p:spPr bwMode="auto">
            <a:xfrm rot="16200000">
              <a:off x="8474863" y="4926968"/>
              <a:ext cx="2180501" cy="1220038"/>
            </a:xfrm>
            <a:prstGeom prst="rect">
              <a:avLst/>
            </a:prstGeom>
            <a:ln>
              <a:noFill/>
            </a:ln>
            <a:extLst>
              <a:ext uri="{53640926-AAD7-44D8-BBD7-CCE9431645EC}">
                <a14:shadowObscured xmlns:a14="http://schemas.microsoft.com/office/drawing/2010/main"/>
              </a:ext>
            </a:extLst>
          </p:spPr>
        </p:pic>
        <p:sp>
          <p:nvSpPr>
            <p:cNvPr id="13" name="テキスト ボックス 12">
              <a:extLst>
                <a:ext uri="{FF2B5EF4-FFF2-40B4-BE49-F238E27FC236}">
                  <a16:creationId xmlns:a16="http://schemas.microsoft.com/office/drawing/2014/main" id="{927E1A53-C89B-9C69-83F6-2C4DC561378B}"/>
                </a:ext>
              </a:extLst>
            </p:cNvPr>
            <p:cNvSpPr txBox="1"/>
            <p:nvPr/>
          </p:nvSpPr>
          <p:spPr>
            <a:xfrm>
              <a:off x="10175133" y="4966646"/>
              <a:ext cx="1981460" cy="1238801"/>
            </a:xfrm>
            <a:prstGeom prst="rect">
              <a:avLst/>
            </a:prstGeom>
            <a:solidFill>
              <a:schemeClr val="bg1"/>
            </a:solid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原色の屋根や外壁</a:t>
              </a:r>
              <a:endParaRPr lang="en-US" altLang="ja-JP" sz="1600" dirty="0">
                <a:latin typeface="BIZ UDPゴシック" panose="020B0400000000000000" pitchFamily="50" charset="-128"/>
                <a:ea typeface="BIZ UDPゴシック" panose="020B0400000000000000" pitchFamily="50" charset="-128"/>
              </a:endParaRPr>
            </a:p>
            <a:p>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腐食、破損しやすい材料の使用</a:t>
              </a:r>
            </a:p>
            <a:p>
              <a:endParaRPr kumimoji="1" lang="ja-JP" altLang="en-US" sz="1050" dirty="0">
                <a:latin typeface="BIZ UDPゴシック" panose="020B0400000000000000" pitchFamily="50" charset="-128"/>
                <a:ea typeface="BIZ UDPゴシック" panose="020B0400000000000000" pitchFamily="50" charset="-128"/>
              </a:endParaRPr>
            </a:p>
          </p:txBody>
        </p:sp>
      </p:grpSp>
      <p:grpSp>
        <p:nvGrpSpPr>
          <p:cNvPr id="14" name="グループ化 13">
            <a:extLst>
              <a:ext uri="{FF2B5EF4-FFF2-40B4-BE49-F238E27FC236}">
                <a16:creationId xmlns:a16="http://schemas.microsoft.com/office/drawing/2014/main" id="{4C916695-0AFC-74E8-D9BE-4A03520E1A3C}"/>
              </a:ext>
            </a:extLst>
          </p:cNvPr>
          <p:cNvGrpSpPr/>
          <p:nvPr/>
        </p:nvGrpSpPr>
        <p:grpSpPr>
          <a:xfrm>
            <a:off x="7364788" y="3685194"/>
            <a:ext cx="4262669" cy="2855117"/>
            <a:chOff x="7294593" y="3588942"/>
            <a:chExt cx="4797025" cy="3198952"/>
          </a:xfrm>
        </p:grpSpPr>
        <p:pic>
          <p:nvPicPr>
            <p:cNvPr id="15" name="図 14" descr="カレンダー&#10;&#10;自動的に生成された説明">
              <a:extLst>
                <a:ext uri="{FF2B5EF4-FFF2-40B4-BE49-F238E27FC236}">
                  <a16:creationId xmlns:a16="http://schemas.microsoft.com/office/drawing/2014/main" id="{5083D6B5-78AB-E644-E0FF-61862B4DA65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797" t="3306" r="56678" b="22167"/>
            <a:stretch/>
          </p:blipFill>
          <p:spPr bwMode="auto">
            <a:xfrm rot="16200000">
              <a:off x="8796807" y="2086728"/>
              <a:ext cx="1575759" cy="4580188"/>
            </a:xfrm>
            <a:prstGeom prst="rect">
              <a:avLst/>
            </a:prstGeom>
            <a:ln>
              <a:noFill/>
            </a:ln>
            <a:extLst>
              <a:ext uri="{53640926-AAD7-44D8-BBD7-CCE9431645EC}">
                <a14:shadowObscured xmlns:a14="http://schemas.microsoft.com/office/drawing/2010/main"/>
              </a:ext>
            </a:extLst>
          </p:spPr>
        </p:pic>
        <p:grpSp>
          <p:nvGrpSpPr>
            <p:cNvPr id="16" name="グループ化 15">
              <a:extLst>
                <a:ext uri="{FF2B5EF4-FFF2-40B4-BE49-F238E27FC236}">
                  <a16:creationId xmlns:a16="http://schemas.microsoft.com/office/drawing/2014/main" id="{4814F285-B7AD-49EC-9D83-1840419C614B}"/>
                </a:ext>
              </a:extLst>
            </p:cNvPr>
            <p:cNvGrpSpPr/>
            <p:nvPr/>
          </p:nvGrpSpPr>
          <p:grpSpPr>
            <a:xfrm>
              <a:off x="8955449" y="4767441"/>
              <a:ext cx="3136169" cy="2020453"/>
              <a:chOff x="8932589" y="4414344"/>
              <a:chExt cx="3136169" cy="2020453"/>
            </a:xfrm>
          </p:grpSpPr>
          <p:pic>
            <p:nvPicPr>
              <p:cNvPr id="18" name="図 17" descr="カレンダー&#10;&#10;自動的に生成された説明">
                <a:extLst>
                  <a:ext uri="{FF2B5EF4-FFF2-40B4-BE49-F238E27FC236}">
                    <a16:creationId xmlns:a16="http://schemas.microsoft.com/office/drawing/2014/main" id="{CBEAB8BD-F4DC-A10F-A719-442988F56A8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rot="16200000">
                <a:off x="9305392" y="4544305"/>
                <a:ext cx="1517689" cy="2263295"/>
              </a:xfrm>
              <a:prstGeom prst="rect">
                <a:avLst/>
              </a:prstGeom>
              <a:ln w="41275">
                <a:solidFill>
                  <a:srgbClr val="C00000"/>
                </a:solidFill>
              </a:ln>
              <a:extLst>
                <a:ext uri="{53640926-AAD7-44D8-BBD7-CCE9431645EC}">
                  <a14:shadowObscured xmlns:a14="http://schemas.microsoft.com/office/drawing/2010/main"/>
                </a:ext>
              </a:extLst>
            </p:spPr>
          </p:pic>
          <p:sp>
            <p:nvSpPr>
              <p:cNvPr id="19" name="フリーフォーム: 図形 18">
                <a:extLst>
                  <a:ext uri="{FF2B5EF4-FFF2-40B4-BE49-F238E27FC236}">
                    <a16:creationId xmlns:a16="http://schemas.microsoft.com/office/drawing/2014/main" id="{19ACF548-65DB-2553-78CC-0F3CE16EB309}"/>
                  </a:ext>
                </a:extLst>
              </p:cNvPr>
              <p:cNvSpPr/>
              <p:nvPr/>
            </p:nvSpPr>
            <p:spPr>
              <a:xfrm>
                <a:off x="11183008" y="4414344"/>
                <a:ext cx="885750" cy="1334815"/>
              </a:xfrm>
              <a:custGeom>
                <a:avLst/>
                <a:gdLst>
                  <a:gd name="connsiteX0" fmla="*/ 704193 w 882869"/>
                  <a:gd name="connsiteY0" fmla="*/ 0 h 1355835"/>
                  <a:gd name="connsiteX1" fmla="*/ 882869 w 882869"/>
                  <a:gd name="connsiteY1" fmla="*/ 788276 h 1355835"/>
                  <a:gd name="connsiteX2" fmla="*/ 704193 w 882869"/>
                  <a:gd name="connsiteY2" fmla="*/ 1355835 h 1355835"/>
                  <a:gd name="connsiteX3" fmla="*/ 0 w 882869"/>
                  <a:gd name="connsiteY3" fmla="*/ 1345325 h 1355835"/>
                  <a:gd name="connsiteX0" fmla="*/ 620111 w 882869"/>
                  <a:gd name="connsiteY0" fmla="*/ 0 h 1051035"/>
                  <a:gd name="connsiteX1" fmla="*/ 882869 w 882869"/>
                  <a:gd name="connsiteY1" fmla="*/ 483476 h 1051035"/>
                  <a:gd name="connsiteX2" fmla="*/ 704193 w 882869"/>
                  <a:gd name="connsiteY2" fmla="*/ 1051035 h 1051035"/>
                  <a:gd name="connsiteX3" fmla="*/ 0 w 882869"/>
                  <a:gd name="connsiteY3" fmla="*/ 1040525 h 1051035"/>
                  <a:gd name="connsiteX0" fmla="*/ 620111 w 861848"/>
                  <a:gd name="connsiteY0" fmla="*/ 0 h 1051035"/>
                  <a:gd name="connsiteX1" fmla="*/ 861848 w 861848"/>
                  <a:gd name="connsiteY1" fmla="*/ 620111 h 1051035"/>
                  <a:gd name="connsiteX2" fmla="*/ 704193 w 861848"/>
                  <a:gd name="connsiteY2" fmla="*/ 1051035 h 1051035"/>
                  <a:gd name="connsiteX3" fmla="*/ 0 w 861848"/>
                  <a:gd name="connsiteY3" fmla="*/ 1040525 h 1051035"/>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71386"/>
                  <a:gd name="connsiteY0" fmla="*/ 0 h 1303284"/>
                  <a:gd name="connsiteX1" fmla="*/ 861848 w 871386"/>
                  <a:gd name="connsiteY1" fmla="*/ 882870 h 1303284"/>
                  <a:gd name="connsiteX2" fmla="*/ 0 w 871386"/>
                  <a:gd name="connsiteY2" fmla="*/ 1303284 h 1303284"/>
                  <a:gd name="connsiteX0" fmla="*/ 599090 w 866944"/>
                  <a:gd name="connsiteY0" fmla="*/ 0 h 1345326"/>
                  <a:gd name="connsiteX1" fmla="*/ 861848 w 866944"/>
                  <a:gd name="connsiteY1" fmla="*/ 924912 h 1345326"/>
                  <a:gd name="connsiteX2" fmla="*/ 0 w 866944"/>
                  <a:gd name="connsiteY2" fmla="*/ 1345326 h 1345326"/>
                  <a:gd name="connsiteX0" fmla="*/ 599090 w 873114"/>
                  <a:gd name="connsiteY0" fmla="*/ 0 h 1345326"/>
                  <a:gd name="connsiteX1" fmla="*/ 861848 w 873114"/>
                  <a:gd name="connsiteY1" fmla="*/ 924912 h 1345326"/>
                  <a:gd name="connsiteX2" fmla="*/ 0 w 873114"/>
                  <a:gd name="connsiteY2" fmla="*/ 1345326 h 1345326"/>
                  <a:gd name="connsiteX0" fmla="*/ 641132 w 880963"/>
                  <a:gd name="connsiteY0" fmla="*/ 0 h 1334815"/>
                  <a:gd name="connsiteX1" fmla="*/ 861848 w 880963"/>
                  <a:gd name="connsiteY1" fmla="*/ 914401 h 1334815"/>
                  <a:gd name="connsiteX2" fmla="*/ 0 w 880963"/>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Lst>
                <a:ahLst/>
                <a:cxnLst>
                  <a:cxn ang="0">
                    <a:pos x="connsiteX0" y="connsiteY0"/>
                  </a:cxn>
                  <a:cxn ang="0">
                    <a:pos x="connsiteX1" y="connsiteY1"/>
                  </a:cxn>
                  <a:cxn ang="0">
                    <a:pos x="connsiteX2" y="connsiteY2"/>
                  </a:cxn>
                </a:cxnLst>
                <a:rect l="l" t="t" r="r" b="b"/>
                <a:pathLst>
                  <a:path w="885750" h="1334815">
                    <a:moveTo>
                      <a:pt x="641132" y="0"/>
                    </a:moveTo>
                    <a:cubicBezTo>
                      <a:pt x="949436" y="315311"/>
                      <a:pt x="889876" y="472967"/>
                      <a:pt x="861848" y="914401"/>
                    </a:cubicBezTo>
                    <a:cubicBezTo>
                      <a:pt x="667406" y="1446926"/>
                      <a:pt x="410778" y="1299781"/>
                      <a:pt x="0" y="1334815"/>
                    </a:cubicBezTo>
                  </a:path>
                </a:pathLst>
              </a:custGeom>
              <a:noFill/>
              <a:ln w="34925">
                <a:solidFill>
                  <a:srgbClr val="C00000"/>
                </a:solidFill>
                <a:head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2" name="タイトル 1">
            <a:extLst>
              <a:ext uri="{FF2B5EF4-FFF2-40B4-BE49-F238E27FC236}">
                <a16:creationId xmlns:a16="http://schemas.microsoft.com/office/drawing/2014/main" id="{89F2EE57-A028-A9C5-05B3-773612D8D7D5}"/>
              </a:ext>
            </a:extLst>
          </p:cNvPr>
          <p:cNvSpPr txBox="1">
            <a:spLocks/>
          </p:cNvSpPr>
          <p:nvPr/>
        </p:nvSpPr>
        <p:spPr>
          <a:xfrm>
            <a:off x="600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⑥　国道２４６号沿道（駅直近以外）商業エリアの具体的なルール案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5" name="スライド番号プレースホルダー 20">
            <a:extLst>
              <a:ext uri="{FF2B5EF4-FFF2-40B4-BE49-F238E27FC236}">
                <a16:creationId xmlns:a16="http://schemas.microsoft.com/office/drawing/2014/main" id="{D7B9BFAD-FDD3-0507-3528-1CC4A735E2FF}"/>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30</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888489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4FDE9-3543-8900-1B14-F2491B6F25AF}"/>
            </a:ext>
          </a:extLst>
        </p:cNvPr>
        <p:cNvGrpSpPr/>
        <p:nvPr/>
      </p:nvGrpSpPr>
      <p:grpSpPr>
        <a:xfrm>
          <a:off x="0" y="0"/>
          <a:ext cx="0" cy="0"/>
          <a:chOff x="0" y="0"/>
          <a:chExt cx="0" cy="0"/>
        </a:xfrm>
      </p:grpSpPr>
      <p:sp>
        <p:nvSpPr>
          <p:cNvPr id="4" name="テキスト ボックス 44">
            <a:extLst>
              <a:ext uri="{FF2B5EF4-FFF2-40B4-BE49-F238E27FC236}">
                <a16:creationId xmlns:a16="http://schemas.microsoft.com/office/drawing/2014/main" id="{A005CFAC-CB58-5F4C-ACE9-0A9C5CAF8AD7}"/>
              </a:ext>
            </a:extLst>
          </p:cNvPr>
          <p:cNvSpPr txBox="1"/>
          <p:nvPr/>
        </p:nvSpPr>
        <p:spPr>
          <a:xfrm>
            <a:off x="159025" y="897034"/>
            <a:ext cx="7623101" cy="2296397"/>
          </a:xfrm>
          <a:prstGeom prst="rect">
            <a:avLst/>
          </a:prstGeom>
          <a:solidFill>
            <a:schemeClr val="accent2">
              <a:lumMod val="40000"/>
              <a:lumOff val="60000"/>
              <a:alpha val="9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■にぎわい軸の沿道以外</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24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⑦　駅から少し離れたの商業エリアのビジョン</a:t>
            </a:r>
            <a:endParaRPr kumimoji="1" lang="en-US" altLang="ja-JP" sz="24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R="0" lvl="0" indent="268288" algn="just" defTabSz="914400" rtl="0" eaLnBrk="1" fontAlgn="auto" latinLnBrk="0" hangingPunct="1">
              <a:lnSpc>
                <a:spcPts val="2800"/>
              </a:lnSpc>
              <a:spcBef>
                <a:spcPts val="0"/>
              </a:spcBef>
              <a:spcAft>
                <a:spcPts val="1200"/>
              </a:spcAft>
              <a:buClrTx/>
              <a:buSzTx/>
              <a:buFontTx/>
              <a:buNone/>
              <a:tabLst/>
              <a:defRPr/>
            </a:pPr>
            <a:r>
              <a:rPr kumimoji="1" lang="ja-JP" altLang="en-US" sz="2000" i="0" u="none" strike="noStrike" kern="1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現状の街並みを踏まえつつ、国道２４６号後背地の住宅エリアの住環境に配慮しながら、通行する人々に安全な道路環境が整った街並み</a:t>
            </a:r>
          </a:p>
          <a:p>
            <a:pPr marR="0" lvl="0" indent="268288" algn="just" defTabSz="914400" rtl="0" eaLnBrk="1" fontAlgn="auto" latinLnBrk="0" hangingPunct="1">
              <a:lnSpc>
                <a:spcPts val="2800"/>
              </a:lnSpc>
              <a:spcBef>
                <a:spcPts val="0"/>
              </a:spcBef>
              <a:spcAft>
                <a:spcPts val="1200"/>
              </a:spcAft>
              <a:buClrTx/>
              <a:buSzTx/>
              <a:buFontTx/>
              <a:buNone/>
              <a:tabLst/>
              <a:defRPr/>
            </a:pPr>
            <a:endParaRPr kumimoji="1" lang="en-US" altLang="ja-JP" sz="2000" b="1" i="0" u="none" strike="noStrike" kern="1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5" name="タイトル 1">
            <a:extLst>
              <a:ext uri="{FF2B5EF4-FFF2-40B4-BE49-F238E27FC236}">
                <a16:creationId xmlns:a16="http://schemas.microsoft.com/office/drawing/2014/main" id="{15EC5556-8CB4-5BF1-8BBB-9EF81B437454}"/>
              </a:ext>
            </a:extLst>
          </p:cNvPr>
          <p:cNvSpPr txBox="1">
            <a:spLocks/>
          </p:cNvSpPr>
          <p:nvPr/>
        </p:nvSpPr>
        <p:spPr>
          <a:xfrm>
            <a:off x="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⑦　駅から少し離れた商業エリアのビジョン</a:t>
            </a:r>
            <a:endParaRPr kumimoji="1" lang="en-US" altLang="ja-JP"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7" name="テキスト ボックス 44">
            <a:extLst>
              <a:ext uri="{FF2B5EF4-FFF2-40B4-BE49-F238E27FC236}">
                <a16:creationId xmlns:a16="http://schemas.microsoft.com/office/drawing/2014/main" id="{D6277FCB-974E-86D8-E0C2-AD94A232F7EE}"/>
              </a:ext>
            </a:extLst>
          </p:cNvPr>
          <p:cNvSpPr txBox="1"/>
          <p:nvPr/>
        </p:nvSpPr>
        <p:spPr>
          <a:xfrm>
            <a:off x="8034729" y="976365"/>
            <a:ext cx="3888000" cy="720000"/>
          </a:xfrm>
          <a:prstGeom prst="roundRect">
            <a:avLst/>
          </a:prstGeom>
          <a:solidFill>
            <a:schemeClr val="lt1"/>
          </a:solidFill>
          <a:ln w="6350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■にぎわい軸の沿道以外　</a:t>
            </a:r>
            <a:endParaRPr kumimoji="1" lang="en-US" altLang="ja-JP"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⑦　駅から少し離れた商業エリア</a:t>
            </a:r>
            <a:endParaRPr kumimoji="1" lang="en-US" altLang="ja-JP"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9" name="テキスト ボックス 44">
            <a:extLst>
              <a:ext uri="{FF2B5EF4-FFF2-40B4-BE49-F238E27FC236}">
                <a16:creationId xmlns:a16="http://schemas.microsoft.com/office/drawing/2014/main" id="{1A0362A4-4C0B-696B-5183-BAAF7F7F5025}"/>
              </a:ext>
            </a:extLst>
          </p:cNvPr>
          <p:cNvSpPr txBox="1"/>
          <p:nvPr/>
        </p:nvSpPr>
        <p:spPr>
          <a:xfrm>
            <a:off x="159024" y="3429000"/>
            <a:ext cx="7623101" cy="2860418"/>
          </a:xfrm>
          <a:prstGeom prst="rect">
            <a:avLst/>
          </a:prstGeom>
          <a:solidFill>
            <a:srgbClr val="CC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1" lang="ja-JP" altLang="en-US" sz="20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＜具体的なルール案の項目＞</a:t>
            </a:r>
          </a:p>
          <a:p>
            <a:pPr marL="0" marR="0" lvl="0" indent="0" algn="just" defTabSz="914400" rtl="0" eaLnBrk="1" fontAlgn="auto" latinLnBrk="0" hangingPunct="1">
              <a:lnSpc>
                <a:spcPct val="100000"/>
              </a:lnSpc>
              <a:spcAft>
                <a:spcPts val="1200"/>
              </a:spcAft>
              <a:buClrTx/>
              <a:buSzTx/>
              <a:buFontTx/>
              <a:buNone/>
              <a:tabLst/>
              <a:defRPr/>
            </a:pPr>
            <a:r>
              <a:rPr kumimoji="1" lang="ja-JP" altLang="en-US" sz="2000" b="1" i="0" u="none" strike="noStrike" kern="100" cap="none" spc="0" normalizeH="0" baseline="0" noProof="0" dirty="0">
                <a:ln>
                  <a:noFill/>
                </a:ln>
                <a:solidFill>
                  <a:srgbClr val="000000"/>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　・</a:t>
            </a:r>
            <a:r>
              <a:rPr kumimoji="1" lang="ja-JP" altLang="en-US"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endParaRPr kumimoji="1" lang="en-US" altLang="ja-JP"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6213" marR="0" lvl="0" indent="0" algn="just" defTabSz="914400" rtl="0" eaLnBrk="1" fontAlgn="auto" latinLnBrk="0" hangingPunct="1">
              <a:lnSpc>
                <a:spcPct val="100000"/>
              </a:lnSpc>
              <a:spcBef>
                <a:spcPts val="0"/>
              </a:spcBef>
              <a:spcAft>
                <a:spcPts val="600"/>
              </a:spcAft>
              <a:buClrTx/>
              <a:buSzTx/>
              <a:buFontTx/>
              <a:buNone/>
              <a:tabLst/>
              <a:defRPr/>
            </a:pPr>
            <a:r>
              <a:rPr kumimoji="1" lang="ja-JP" altLang="en-US"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・建築物の敷地面積の最低限度　</a:t>
            </a:r>
            <a:endParaRPr kumimoji="1" lang="en-US" altLang="ja-JP"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6213" lvl="0" algn="just">
              <a:spcAft>
                <a:spcPts val="600"/>
              </a:spcAft>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・建築物等の高さの最高限度の制限</a:t>
            </a:r>
            <a:endParaRPr kumimoji="1" lang="en-US" altLang="ja-JP"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6213" marR="0" lvl="0" indent="0" algn="just" defTabSz="914400" rtl="0" eaLnBrk="1" fontAlgn="auto" latinLnBrk="0" hangingPunct="1">
              <a:lnSpc>
                <a:spcPct val="100000"/>
              </a:lnSpc>
              <a:spcBef>
                <a:spcPts val="0"/>
              </a:spcBef>
              <a:spcAft>
                <a:spcPts val="600"/>
              </a:spcAft>
              <a:buClrTx/>
              <a:buSzTx/>
              <a:buFontTx/>
              <a:buNone/>
              <a:tabLst/>
              <a:defRPr/>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・隣接地からの壁面の位置の制限　</a:t>
            </a:r>
            <a:endParaRPr kumimoji="1" lang="en-US" altLang="ja-JP"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marR="0" lvl="0" indent="0" algn="just" defTabSz="914400" rtl="0" eaLnBrk="1" fontAlgn="auto" latinLnBrk="0" hangingPunct="1">
              <a:lnSpc>
                <a:spcPct val="100000"/>
              </a:lnSpc>
              <a:spcBef>
                <a:spcPts val="600"/>
              </a:spcBef>
              <a:spcAft>
                <a:spcPts val="0"/>
              </a:spcAft>
              <a:buClrTx/>
              <a:buSzTx/>
              <a:buFontTx/>
              <a:buNone/>
              <a:tabLst/>
              <a:defRPr/>
            </a:pPr>
            <a:r>
              <a:rPr kumimoji="1" lang="ja-JP" altLang="en-US"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endParaRPr kumimoji="1" lang="en-US" altLang="ja-JP"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　　</a:t>
            </a:r>
          </a:p>
          <a:p>
            <a:pPr marL="0" marR="0" lvl="0" indent="0" algn="just" defTabSz="914400" rtl="0" eaLnBrk="1" fontAlgn="auto" latinLnBrk="0" hangingPunct="1">
              <a:lnSpc>
                <a:spcPct val="100000"/>
              </a:lnSpc>
              <a:spcBef>
                <a:spcPts val="0"/>
              </a:spcBef>
              <a:spcAft>
                <a:spcPts val="1200"/>
              </a:spcAft>
              <a:buClrTx/>
              <a:buSzTx/>
              <a:buFontTx/>
              <a:buNone/>
              <a:tabLst/>
              <a:defRPr/>
            </a:pPr>
            <a:endParaRPr kumimoji="1" lang="en-US" altLang="ja-JP" sz="2000" b="1" i="0" u="none" strike="noStrike" kern="100" cap="none" spc="0" normalizeH="0" baseline="0" noProof="0" dirty="0">
              <a:ln>
                <a:noFill/>
              </a:ln>
              <a:solidFill>
                <a:srgbClr val="000000"/>
              </a:solidFill>
              <a:effectLst/>
              <a:uLnTx/>
              <a:uFillTx/>
              <a:latin typeface="Century" panose="02040604050505020304" pitchFamily="18" charset="0"/>
              <a:ea typeface="BIZ UDPゴシック" panose="020B0400000000000000" pitchFamily="50" charset="-128"/>
              <a:cs typeface="Times New Roman" panose="02020603050405020304" pitchFamily="18" charset="0"/>
            </a:endParaRPr>
          </a:p>
        </p:txBody>
      </p:sp>
      <p:pic>
        <p:nvPicPr>
          <p:cNvPr id="3" name="図 2" descr="ダイアグラム&#10;&#10;AI 生成コンテンツは誤りを含む可能性があります。">
            <a:extLst>
              <a:ext uri="{FF2B5EF4-FFF2-40B4-BE49-F238E27FC236}">
                <a16:creationId xmlns:a16="http://schemas.microsoft.com/office/drawing/2014/main" id="{5CEA1F8E-C5A5-8EE7-A032-EDC91C227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4576" y="1846863"/>
            <a:ext cx="3858153" cy="3996000"/>
          </a:xfrm>
          <a:prstGeom prst="rect">
            <a:avLst/>
          </a:prstGeom>
        </p:spPr>
      </p:pic>
      <p:sp>
        <p:nvSpPr>
          <p:cNvPr id="10" name="スライド番号プレースホルダー 20">
            <a:extLst>
              <a:ext uri="{FF2B5EF4-FFF2-40B4-BE49-F238E27FC236}">
                <a16:creationId xmlns:a16="http://schemas.microsoft.com/office/drawing/2014/main" id="{A7AB795A-644B-FCE0-9D9D-E3732FD00442}"/>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31</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965358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98D01-5C4A-BC2A-3BDA-6E5AC98CD62F}"/>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0834E488-3DC7-0D30-3002-2CD216F476DC}"/>
              </a:ext>
            </a:extLst>
          </p:cNvPr>
          <p:cNvSpPr txBox="1">
            <a:spLocks/>
          </p:cNvSpPr>
          <p:nvPr/>
        </p:nvSpPr>
        <p:spPr>
          <a:xfrm>
            <a:off x="-600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⑦　駅から少し離れた商業エリアの具体的なルール案</a:t>
            </a:r>
            <a:endParaRPr kumimoji="1" lang="en-US" altLang="ja-JP"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21" name="テキスト ボックス 44">
            <a:extLst>
              <a:ext uri="{FF2B5EF4-FFF2-40B4-BE49-F238E27FC236}">
                <a16:creationId xmlns:a16="http://schemas.microsoft.com/office/drawing/2014/main" id="{A620BF86-8B5A-3335-9509-3E628913AD16}"/>
              </a:ext>
            </a:extLst>
          </p:cNvPr>
          <p:cNvSpPr txBox="1"/>
          <p:nvPr/>
        </p:nvSpPr>
        <p:spPr>
          <a:xfrm>
            <a:off x="201106" y="949197"/>
            <a:ext cx="6155364" cy="1716772"/>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健全な商業地の形成とともに、良好な市街地環境を形成するため、馬券投票券販売所や性風俗関連特殊営業の用に供する施設は建築できないこととします。</a:t>
            </a:r>
            <a:endPar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31" name="四角形: 角を丸くする 30">
            <a:extLst>
              <a:ext uri="{FF2B5EF4-FFF2-40B4-BE49-F238E27FC236}">
                <a16:creationId xmlns:a16="http://schemas.microsoft.com/office/drawing/2014/main" id="{F3DBBFCD-1C27-17F0-8BDA-741B33F57F42}"/>
              </a:ext>
            </a:extLst>
          </p:cNvPr>
          <p:cNvSpPr/>
          <p:nvPr/>
        </p:nvSpPr>
        <p:spPr>
          <a:xfrm>
            <a:off x="6272387" y="967226"/>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pSp>
        <p:nvGrpSpPr>
          <p:cNvPr id="4" name="グループ化 3">
            <a:extLst>
              <a:ext uri="{FF2B5EF4-FFF2-40B4-BE49-F238E27FC236}">
                <a16:creationId xmlns:a16="http://schemas.microsoft.com/office/drawing/2014/main" id="{7B8E2266-6908-024F-6FF9-B7D8BD059456}"/>
              </a:ext>
            </a:extLst>
          </p:cNvPr>
          <p:cNvGrpSpPr/>
          <p:nvPr/>
        </p:nvGrpSpPr>
        <p:grpSpPr>
          <a:xfrm>
            <a:off x="7983052" y="1003729"/>
            <a:ext cx="2357199" cy="2139976"/>
            <a:chOff x="8343352" y="1289024"/>
            <a:chExt cx="2357199" cy="2139976"/>
          </a:xfrm>
        </p:grpSpPr>
        <p:pic>
          <p:nvPicPr>
            <p:cNvPr id="32" name="図 31">
              <a:extLst>
                <a:ext uri="{FF2B5EF4-FFF2-40B4-BE49-F238E27FC236}">
                  <a16:creationId xmlns:a16="http://schemas.microsoft.com/office/drawing/2014/main" id="{6950070D-BB5A-BDAC-E040-86653E5E426B}"/>
                </a:ext>
              </a:extLst>
            </p:cNvPr>
            <p:cNvPicPr>
              <a:picLocks noChangeAspect="1"/>
            </p:cNvPicPr>
            <p:nvPr/>
          </p:nvPicPr>
          <p:blipFill>
            <a:blip r:embed="rId3"/>
            <a:stretch>
              <a:fillRect/>
            </a:stretch>
          </p:blipFill>
          <p:spPr>
            <a:xfrm>
              <a:off x="8531222" y="1289024"/>
              <a:ext cx="1981460" cy="2139976"/>
            </a:xfrm>
            <a:prstGeom prst="rect">
              <a:avLst/>
            </a:prstGeom>
          </p:spPr>
        </p:pic>
        <p:cxnSp>
          <p:nvCxnSpPr>
            <p:cNvPr id="3" name="直線コネクタ 2">
              <a:extLst>
                <a:ext uri="{FF2B5EF4-FFF2-40B4-BE49-F238E27FC236}">
                  <a16:creationId xmlns:a16="http://schemas.microsoft.com/office/drawing/2014/main" id="{FAB5AC08-3E76-C1E6-D734-0FA8B4618142}"/>
                </a:ext>
              </a:extLst>
            </p:cNvPr>
            <p:cNvCxnSpPr/>
            <p:nvPr/>
          </p:nvCxnSpPr>
          <p:spPr>
            <a:xfrm>
              <a:off x="8343352" y="3351998"/>
              <a:ext cx="2357199"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テキスト ボックス 44">
            <a:extLst>
              <a:ext uri="{FF2B5EF4-FFF2-40B4-BE49-F238E27FC236}">
                <a16:creationId xmlns:a16="http://schemas.microsoft.com/office/drawing/2014/main" id="{12AB4D47-5460-4995-8C7D-DC9FFDD20781}"/>
              </a:ext>
            </a:extLst>
          </p:cNvPr>
          <p:cNvSpPr txBox="1"/>
          <p:nvPr/>
        </p:nvSpPr>
        <p:spPr>
          <a:xfrm>
            <a:off x="220942" y="3770597"/>
            <a:ext cx="6155364" cy="178603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建築物の敷地面積の最低限度</a:t>
            </a: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敷地の細分化を防止し、良好な市街地環境を形成するため、敷地面積の最低限度を６０㎡とします</a:t>
            </a:r>
            <a:r>
              <a:rPr lang="ja-JP" altLang="en-US" sz="2000" kern="100" dirty="0">
                <a:solidFill>
                  <a:prstClr val="black"/>
                </a:solidFill>
                <a:latin typeface="Segoe UI Symbol" panose="020B0502040204020203" pitchFamily="34" charset="0"/>
                <a:ea typeface="BIZ UDPゴシック" panose="020B0400000000000000" pitchFamily="50" charset="-128"/>
                <a:cs typeface="Times New Roman" panose="02020603050405020304" pitchFamily="18" charset="0"/>
              </a:rPr>
              <a:t>。</a:t>
            </a:r>
            <a:endPar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endParaRPr>
          </a:p>
        </p:txBody>
      </p:sp>
      <p:sp>
        <p:nvSpPr>
          <p:cNvPr id="11" name="四角形: 角を丸くする 10">
            <a:extLst>
              <a:ext uri="{FF2B5EF4-FFF2-40B4-BE49-F238E27FC236}">
                <a16:creationId xmlns:a16="http://schemas.microsoft.com/office/drawing/2014/main" id="{951297EC-FC64-8AE0-0615-5EFAA4AE0AC6}"/>
              </a:ext>
            </a:extLst>
          </p:cNvPr>
          <p:cNvSpPr/>
          <p:nvPr/>
        </p:nvSpPr>
        <p:spPr>
          <a:xfrm>
            <a:off x="6272387" y="3775977"/>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2304B047-CB4D-163A-7712-AF1983CE300D}"/>
              </a:ext>
            </a:extLst>
          </p:cNvPr>
          <p:cNvSpPr txBox="1"/>
          <p:nvPr/>
        </p:nvSpPr>
        <p:spPr>
          <a:xfrm>
            <a:off x="10237303" y="4939926"/>
            <a:ext cx="556593" cy="430887"/>
          </a:xfrm>
          <a:prstGeom prst="rect">
            <a:avLst/>
          </a:prstGeom>
          <a:solidFill>
            <a:schemeClr val="accent6">
              <a:lumMod val="75000"/>
              <a:alpha val="80000"/>
            </a:schemeClr>
          </a:solidFill>
        </p:spPr>
        <p:txBody>
          <a:bodyPr wrap="square" lIns="0" tIns="0" rIns="0" bIns="0" rtlCol="0">
            <a:spAutoFit/>
          </a:bodyPr>
          <a:lstStyle/>
          <a:p>
            <a:pPr algn="ctr"/>
            <a:r>
              <a:rPr kumimoji="1" lang="ja-JP" altLang="en-US" sz="2800" dirty="0">
                <a:latin typeface="HGP創英角ｺﾞｼｯｸUB" panose="020B0900000000000000" pitchFamily="50" charset="-128"/>
                <a:ea typeface="HGP創英角ｺﾞｼｯｸUB" panose="020B0900000000000000" pitchFamily="50" charset="-128"/>
              </a:rPr>
              <a:t>６０</a:t>
            </a:r>
          </a:p>
        </p:txBody>
      </p:sp>
      <p:grpSp>
        <p:nvGrpSpPr>
          <p:cNvPr id="10" name="グループ化 9">
            <a:extLst>
              <a:ext uri="{FF2B5EF4-FFF2-40B4-BE49-F238E27FC236}">
                <a16:creationId xmlns:a16="http://schemas.microsoft.com/office/drawing/2014/main" id="{306B0999-D62B-965C-3D2A-509BF59E9245}"/>
              </a:ext>
            </a:extLst>
          </p:cNvPr>
          <p:cNvGrpSpPr/>
          <p:nvPr/>
        </p:nvGrpSpPr>
        <p:grpSpPr>
          <a:xfrm>
            <a:off x="6891477" y="4118356"/>
            <a:ext cx="5016341" cy="1923673"/>
            <a:chOff x="6781757" y="4213685"/>
            <a:chExt cx="5016341" cy="1923673"/>
          </a:xfrm>
        </p:grpSpPr>
        <p:grpSp>
          <p:nvGrpSpPr>
            <p:cNvPr id="20" name="グループ化 19">
              <a:extLst>
                <a:ext uri="{FF2B5EF4-FFF2-40B4-BE49-F238E27FC236}">
                  <a16:creationId xmlns:a16="http://schemas.microsoft.com/office/drawing/2014/main" id="{F8E5D2AD-F3D1-96C6-5FB7-CF3A268FCCAE}"/>
                </a:ext>
              </a:extLst>
            </p:cNvPr>
            <p:cNvGrpSpPr/>
            <p:nvPr/>
          </p:nvGrpSpPr>
          <p:grpSpPr>
            <a:xfrm>
              <a:off x="6781757" y="4213685"/>
              <a:ext cx="2237234" cy="1923673"/>
              <a:chOff x="6781757" y="4213685"/>
              <a:chExt cx="2237234" cy="1923673"/>
            </a:xfrm>
          </p:grpSpPr>
          <p:pic>
            <p:nvPicPr>
              <p:cNvPr id="15" name="図 14" descr="カレンダー&#10;&#10;自動的に生成された説明">
                <a:extLst>
                  <a:ext uri="{FF2B5EF4-FFF2-40B4-BE49-F238E27FC236}">
                    <a16:creationId xmlns:a16="http://schemas.microsoft.com/office/drawing/2014/main" id="{8BD3A74A-BFD8-279B-9A8D-64942CC9BE3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2559" r="60846" b="50000"/>
              <a:stretch/>
            </p:blipFill>
            <p:spPr bwMode="auto">
              <a:xfrm rot="16200000">
                <a:off x="6938537" y="4056905"/>
                <a:ext cx="1923673" cy="2237234"/>
              </a:xfrm>
              <a:prstGeom prst="rect">
                <a:avLst/>
              </a:prstGeom>
              <a:ln>
                <a:noFill/>
              </a:ln>
              <a:extLst>
                <a:ext uri="{53640926-AAD7-44D8-BBD7-CCE9431645EC}">
                  <a14:shadowObscured xmlns:a14="http://schemas.microsoft.com/office/drawing/2010/main"/>
                </a:ext>
              </a:extLst>
            </p:spPr>
          </p:pic>
          <p:sp>
            <p:nvSpPr>
              <p:cNvPr id="17" name="テキスト ボックス 16">
                <a:extLst>
                  <a:ext uri="{FF2B5EF4-FFF2-40B4-BE49-F238E27FC236}">
                    <a16:creationId xmlns:a16="http://schemas.microsoft.com/office/drawing/2014/main" id="{3669F834-CBF6-62C7-6170-3B6BF43D920B}"/>
                  </a:ext>
                </a:extLst>
              </p:cNvPr>
              <p:cNvSpPr txBox="1"/>
              <p:nvPr/>
            </p:nvSpPr>
            <p:spPr>
              <a:xfrm>
                <a:off x="7424530" y="5446975"/>
                <a:ext cx="938702" cy="430887"/>
              </a:xfrm>
              <a:prstGeom prst="rect">
                <a:avLst/>
              </a:prstGeom>
              <a:solidFill>
                <a:schemeClr val="accent6">
                  <a:lumMod val="75000"/>
                  <a:alpha val="80000"/>
                </a:schemeClr>
              </a:solidFill>
            </p:spPr>
            <p:txBody>
              <a:bodyPr wrap="square" lIns="0" tIns="0" rIns="0" bIns="0" rtlCol="0">
                <a:spAutoFit/>
              </a:bodyPr>
              <a:lstStyle/>
              <a:p>
                <a:pPr algn="ctr"/>
                <a:r>
                  <a:rPr kumimoji="1" lang="ja-JP" altLang="en-US" sz="2800" dirty="0">
                    <a:latin typeface="HGP創英角ｺﾞｼｯｸUB" panose="020B0900000000000000" pitchFamily="50" charset="-128"/>
                    <a:ea typeface="HGP創英角ｺﾞｼｯｸUB" panose="020B0900000000000000" pitchFamily="50" charset="-128"/>
                  </a:rPr>
                  <a:t>１１９</a:t>
                </a:r>
              </a:p>
            </p:txBody>
          </p:sp>
        </p:grpSp>
        <p:grpSp>
          <p:nvGrpSpPr>
            <p:cNvPr id="22" name="グループ化 21">
              <a:extLst>
                <a:ext uri="{FF2B5EF4-FFF2-40B4-BE49-F238E27FC236}">
                  <a16:creationId xmlns:a16="http://schemas.microsoft.com/office/drawing/2014/main" id="{A69432B2-5CB4-2504-C38E-BEA49F48CC02}"/>
                </a:ext>
              </a:extLst>
            </p:cNvPr>
            <p:cNvGrpSpPr/>
            <p:nvPr/>
          </p:nvGrpSpPr>
          <p:grpSpPr>
            <a:xfrm>
              <a:off x="9789694" y="4316069"/>
              <a:ext cx="2008404" cy="1678600"/>
              <a:chOff x="9548858" y="4336222"/>
              <a:chExt cx="2008404" cy="1678600"/>
            </a:xfrm>
          </p:grpSpPr>
          <p:pic>
            <p:nvPicPr>
              <p:cNvPr id="16" name="図 15" descr="カレンダー&#10;&#10;自動的に生成された説明">
                <a:extLst>
                  <a:ext uri="{FF2B5EF4-FFF2-40B4-BE49-F238E27FC236}">
                    <a16:creationId xmlns:a16="http://schemas.microsoft.com/office/drawing/2014/main" id="{B7354E6B-337A-40EB-5385-ECAA63EA49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778" t="3096"/>
              <a:stretch/>
            </p:blipFill>
            <p:spPr bwMode="auto">
              <a:xfrm rot="16200000">
                <a:off x="9713760" y="4171320"/>
                <a:ext cx="1678600" cy="2008404"/>
              </a:xfrm>
              <a:prstGeom prst="rect">
                <a:avLst/>
              </a:prstGeom>
              <a:ln>
                <a:noFill/>
              </a:ln>
              <a:extLst>
                <a:ext uri="{53640926-AAD7-44D8-BBD7-CCE9431645EC}">
                  <a14:shadowObscured xmlns:a14="http://schemas.microsoft.com/office/drawing/2010/main"/>
                </a:ext>
              </a:extLst>
            </p:spPr>
          </p:pic>
          <p:sp>
            <p:nvSpPr>
              <p:cNvPr id="19" name="テキスト ボックス 18">
                <a:extLst>
                  <a:ext uri="{FF2B5EF4-FFF2-40B4-BE49-F238E27FC236}">
                    <a16:creationId xmlns:a16="http://schemas.microsoft.com/office/drawing/2014/main" id="{98F99361-F288-D33E-1DCA-534EBC80256F}"/>
                  </a:ext>
                </a:extLst>
              </p:cNvPr>
              <p:cNvSpPr txBox="1"/>
              <p:nvPr/>
            </p:nvSpPr>
            <p:spPr>
              <a:xfrm>
                <a:off x="10237303" y="5507523"/>
                <a:ext cx="556593" cy="430887"/>
              </a:xfrm>
              <a:prstGeom prst="rect">
                <a:avLst/>
              </a:prstGeom>
              <a:solidFill>
                <a:schemeClr val="accent6">
                  <a:lumMod val="75000"/>
                  <a:alpha val="80000"/>
                </a:schemeClr>
              </a:solidFill>
            </p:spPr>
            <p:txBody>
              <a:bodyPr wrap="square" lIns="0" tIns="0" rIns="0" bIns="0" rtlCol="0">
                <a:spAutoFit/>
              </a:bodyPr>
              <a:lstStyle/>
              <a:p>
                <a:pPr algn="ctr"/>
                <a:r>
                  <a:rPr kumimoji="1" lang="ja-JP" altLang="en-US" sz="2800" dirty="0">
                    <a:latin typeface="HGP創英角ｺﾞｼｯｸUB" panose="020B0900000000000000" pitchFamily="50" charset="-128"/>
                    <a:ea typeface="HGP創英角ｺﾞｼｯｸUB" panose="020B0900000000000000" pitchFamily="50" charset="-128"/>
                  </a:rPr>
                  <a:t>５９</a:t>
                </a:r>
              </a:p>
            </p:txBody>
          </p:sp>
          <p:sp>
            <p:nvSpPr>
              <p:cNvPr id="5" name="テキスト ボックス 4">
                <a:extLst>
                  <a:ext uri="{FF2B5EF4-FFF2-40B4-BE49-F238E27FC236}">
                    <a16:creationId xmlns:a16="http://schemas.microsoft.com/office/drawing/2014/main" id="{87A51A34-882D-86DB-81C9-1AB4E3CA72DB}"/>
                  </a:ext>
                </a:extLst>
              </p:cNvPr>
              <p:cNvSpPr txBox="1"/>
              <p:nvPr/>
            </p:nvSpPr>
            <p:spPr>
              <a:xfrm>
                <a:off x="10220271" y="4899890"/>
                <a:ext cx="556593" cy="430887"/>
              </a:xfrm>
              <a:prstGeom prst="rect">
                <a:avLst/>
              </a:prstGeom>
              <a:solidFill>
                <a:schemeClr val="accent6">
                  <a:lumMod val="75000"/>
                  <a:alpha val="80000"/>
                </a:schemeClr>
              </a:solidFill>
            </p:spPr>
            <p:txBody>
              <a:bodyPr wrap="square" lIns="0" tIns="0" rIns="0" bIns="0" rtlCol="0">
                <a:spAutoFit/>
              </a:bodyPr>
              <a:lstStyle/>
              <a:p>
                <a:pPr algn="ctr"/>
                <a:r>
                  <a:rPr kumimoji="1" lang="ja-JP" altLang="en-US" sz="2800" dirty="0">
                    <a:latin typeface="HGP創英角ｺﾞｼｯｸUB" panose="020B0900000000000000" pitchFamily="50" charset="-128"/>
                    <a:ea typeface="HGP創英角ｺﾞｼｯｸUB" panose="020B0900000000000000" pitchFamily="50" charset="-128"/>
                  </a:rPr>
                  <a:t>６０</a:t>
                </a:r>
              </a:p>
            </p:txBody>
          </p:sp>
        </p:grpSp>
        <p:sp>
          <p:nvSpPr>
            <p:cNvPr id="23" name="矢印: 右 22">
              <a:extLst>
                <a:ext uri="{FF2B5EF4-FFF2-40B4-BE49-F238E27FC236}">
                  <a16:creationId xmlns:a16="http://schemas.microsoft.com/office/drawing/2014/main" id="{54E90895-DE3C-A52A-37DF-509FBE2631C4}"/>
                </a:ext>
              </a:extLst>
            </p:cNvPr>
            <p:cNvSpPr/>
            <p:nvPr/>
          </p:nvSpPr>
          <p:spPr>
            <a:xfrm>
              <a:off x="9161652" y="5155369"/>
              <a:ext cx="404238" cy="401264"/>
            </a:xfrm>
            <a:prstGeom prst="rightArrow">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44">
            <a:extLst>
              <a:ext uri="{FF2B5EF4-FFF2-40B4-BE49-F238E27FC236}">
                <a16:creationId xmlns:a16="http://schemas.microsoft.com/office/drawing/2014/main" id="{2B2262BC-9679-9AF9-2491-B76F0A08934D}"/>
              </a:ext>
            </a:extLst>
          </p:cNvPr>
          <p:cNvSpPr txBox="1"/>
          <p:nvPr/>
        </p:nvSpPr>
        <p:spPr>
          <a:xfrm>
            <a:off x="2728935" y="5250230"/>
            <a:ext cx="3397062" cy="452583"/>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0" lvl="0" algn="just" defTabSz="914400" rtl="0" eaLnBrk="1" fontAlgn="auto" latinLnBrk="0" hangingPunct="1">
              <a:spcBef>
                <a:spcPts val="0"/>
              </a:spcBef>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ただし、決定告示日において６０㎡未満の敷地等についてはその限りではないありません。</a:t>
            </a:r>
          </a:p>
          <a:p>
            <a:pPr marL="0" marR="0" lvl="0" indent="273050" algn="just" defTabSz="914400" rtl="0" eaLnBrk="1" fontAlgn="auto" latinLnBrk="0" hangingPunct="1">
              <a:lnSpc>
                <a:spcPts val="28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スライド番号プレースホルダー 20">
            <a:extLst>
              <a:ext uri="{FF2B5EF4-FFF2-40B4-BE49-F238E27FC236}">
                <a16:creationId xmlns:a16="http://schemas.microsoft.com/office/drawing/2014/main" id="{C40FE494-F3A1-6EE5-6DD0-2FAD2C95AAF2}"/>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32</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a:extLst>
              <a:ext uri="{FF2B5EF4-FFF2-40B4-BE49-F238E27FC236}">
                <a16:creationId xmlns:a16="http://schemas.microsoft.com/office/drawing/2014/main" id="{DC0B3435-3053-AAF1-3B3F-1D71F7FA5D6D}"/>
              </a:ext>
            </a:extLst>
          </p:cNvPr>
          <p:cNvSpPr txBox="1"/>
          <p:nvPr/>
        </p:nvSpPr>
        <p:spPr>
          <a:xfrm>
            <a:off x="10413830" y="2662142"/>
            <a:ext cx="981188" cy="461665"/>
          </a:xfrm>
          <a:prstGeom prst="wedgeRectCallout">
            <a:avLst>
              <a:gd name="adj1" fmla="val -84291"/>
              <a:gd name="adj2" fmla="val -52835"/>
            </a:avLst>
          </a:prstGeom>
          <a:noFill/>
          <a:ln w="19050">
            <a:solidFill>
              <a:srgbClr val="FF0000"/>
            </a:solidFill>
          </a:ln>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ラブホテルは</a:t>
            </a:r>
            <a:r>
              <a:rPr kumimoji="1" lang="ja-JP" altLang="en-US" sz="1200" dirty="0">
                <a:solidFill>
                  <a:srgbClr val="FF0000"/>
                </a:solidFill>
                <a:latin typeface="HGP創英角ﾎﾟｯﾌﾟ体" panose="040B0A00000000000000" pitchFamily="50" charset="-128"/>
                <a:ea typeface="HGP創英角ﾎﾟｯﾌﾟ体" panose="040B0A00000000000000" pitchFamily="50" charset="-128"/>
              </a:rPr>
              <a:t>✕</a:t>
            </a:r>
          </a:p>
        </p:txBody>
      </p:sp>
    </p:spTree>
    <p:extLst>
      <p:ext uri="{BB962C8B-B14F-4D97-AF65-F5344CB8AC3E}">
        <p14:creationId xmlns:p14="http://schemas.microsoft.com/office/powerpoint/2010/main" val="68003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5B9A6-6A39-9E32-2FE8-72A4ECA32D01}"/>
            </a:ext>
          </a:extLst>
        </p:cNvPr>
        <p:cNvGrpSpPr/>
        <p:nvPr/>
      </p:nvGrpSpPr>
      <p:grpSpPr>
        <a:xfrm>
          <a:off x="0" y="0"/>
          <a:ext cx="0" cy="0"/>
          <a:chOff x="0" y="0"/>
          <a:chExt cx="0" cy="0"/>
        </a:xfrm>
      </p:grpSpPr>
      <p:sp>
        <p:nvSpPr>
          <p:cNvPr id="5" name="タイトル 1">
            <a:extLst>
              <a:ext uri="{FF2B5EF4-FFF2-40B4-BE49-F238E27FC236}">
                <a16:creationId xmlns:a16="http://schemas.microsoft.com/office/drawing/2014/main" id="{0178D539-B9EB-AC93-63EC-3507F0E6018C}"/>
              </a:ext>
            </a:extLst>
          </p:cNvPr>
          <p:cNvSpPr txBox="1">
            <a:spLocks/>
          </p:cNvSpPr>
          <p:nvPr/>
        </p:nvSpPr>
        <p:spPr>
          <a:xfrm>
            <a:off x="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⑦　駅から少し離れた商業エリアの具体的なルール案</a:t>
            </a:r>
            <a:endParaRPr kumimoji="1" lang="en-US" altLang="ja-JP"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7" name="テキスト ボックス 44">
            <a:extLst>
              <a:ext uri="{FF2B5EF4-FFF2-40B4-BE49-F238E27FC236}">
                <a16:creationId xmlns:a16="http://schemas.microsoft.com/office/drawing/2014/main" id="{6F583268-5428-530D-E737-CED297C048A1}"/>
              </a:ext>
            </a:extLst>
          </p:cNvPr>
          <p:cNvSpPr txBox="1"/>
          <p:nvPr/>
        </p:nvSpPr>
        <p:spPr>
          <a:xfrm>
            <a:off x="190595" y="927720"/>
            <a:ext cx="6414406" cy="1830337"/>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kumimoji="1" lang="ja-JP" altLang="en-US" sz="2400" b="0" i="0" u="none" strike="noStrike" kern="100" cap="none" spc="0" normalizeH="0" baseline="0" noProof="0" dirty="0">
                <a:ln>
                  <a:noFill/>
                </a:ln>
                <a:solidFill>
                  <a:schemeClr val="bg1"/>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a:t>
            </a: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高さの最高限度</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の制限</a:t>
            </a: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国道２４６号後背地の住宅エリアの住環境に配慮するため、建築物の高さの最高限度を２８</a:t>
            </a:r>
            <a:r>
              <a:rPr kumimoji="1" lang="en-US" altLang="ja-JP"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m</a:t>
            </a: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（８～９階程度）　までとします。</a:t>
            </a:r>
          </a:p>
          <a:p>
            <a:pPr marL="0" marR="0" lvl="0" indent="273050" algn="just" defTabSz="914400" rtl="0" eaLnBrk="1" fontAlgn="auto" latinLnBrk="0" hangingPunct="1">
              <a:lnSpc>
                <a:spcPts val="28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四角形: 角を丸くする 8">
            <a:extLst>
              <a:ext uri="{FF2B5EF4-FFF2-40B4-BE49-F238E27FC236}">
                <a16:creationId xmlns:a16="http://schemas.microsoft.com/office/drawing/2014/main" id="{746903A5-1FC6-4C87-3FA7-617C033CCA50}"/>
              </a:ext>
            </a:extLst>
          </p:cNvPr>
          <p:cNvSpPr/>
          <p:nvPr/>
        </p:nvSpPr>
        <p:spPr>
          <a:xfrm>
            <a:off x="6540207" y="3445063"/>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0" name="テキスト ボックス 44">
            <a:extLst>
              <a:ext uri="{FF2B5EF4-FFF2-40B4-BE49-F238E27FC236}">
                <a16:creationId xmlns:a16="http://schemas.microsoft.com/office/drawing/2014/main" id="{189EE6DF-3FC7-70FB-7501-DC9FA20851B9}"/>
              </a:ext>
            </a:extLst>
          </p:cNvPr>
          <p:cNvSpPr txBox="1"/>
          <p:nvPr/>
        </p:nvSpPr>
        <p:spPr>
          <a:xfrm>
            <a:off x="190595" y="3399646"/>
            <a:ext cx="6414406" cy="2842590"/>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隣接地からの壁面の位置</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の制限</a:t>
            </a: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建て詰まりのない住商複合市街地の環境を形成するため、敷地の規模に応じて、以下のように隣地境界線からの壁面後退距離を定めます。</a:t>
            </a:r>
            <a:endParaRPr kumimoji="1" lang="en-US" altLang="ja-JP" sz="20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a:p>
            <a:pPr marR="0" lvl="0" indent="88900" algn="just" defTabSz="914400" rtl="0" eaLnBrk="1" fontAlgn="auto" latinLnBrk="0" hangingPunct="1">
              <a:lnSpc>
                <a:spcPts val="2800"/>
              </a:lnSpc>
              <a:spcBef>
                <a:spcPts val="0"/>
              </a:spcBef>
              <a:spcAft>
                <a:spcPts val="1200"/>
              </a:spcAft>
              <a:buClrTx/>
              <a:buSzTx/>
              <a:buFontTx/>
              <a:buNone/>
              <a:tabLst/>
              <a:defRPr/>
            </a:pPr>
            <a:r>
              <a:rPr kumimoji="1" lang="ja-JP" altLang="en-US"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・５００㎡未満の敷地に建築する建築物は０</a:t>
            </a:r>
            <a:r>
              <a:rPr kumimoji="1" lang="en-US" altLang="ja-JP"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a:t>
            </a:r>
            <a:r>
              <a:rPr kumimoji="1" lang="ja-JP" altLang="en-US"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５ｍ以上</a:t>
            </a:r>
            <a:endParaRPr kumimoji="1" lang="en-US" altLang="ja-JP"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a:p>
            <a:pPr marR="0" lvl="0" indent="88900" algn="just" defTabSz="914400" rtl="0" eaLnBrk="1" fontAlgn="auto" latinLnBrk="0" hangingPunct="1">
              <a:lnSpc>
                <a:spcPts val="2800"/>
              </a:lnSpc>
              <a:spcBef>
                <a:spcPts val="0"/>
              </a:spcBef>
              <a:spcAft>
                <a:spcPts val="1200"/>
              </a:spcAft>
              <a:buClrTx/>
              <a:buSzTx/>
              <a:buFontTx/>
              <a:buNone/>
              <a:tabLst/>
              <a:defRPr/>
            </a:pPr>
            <a:r>
              <a:rPr kumimoji="1" lang="ja-JP" altLang="en-US"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・５００㎡以上の敷地に建築する建築物は１</a:t>
            </a:r>
            <a:r>
              <a:rPr kumimoji="1" lang="en-US" altLang="ja-JP"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a:t>
            </a:r>
            <a:r>
              <a:rPr kumimoji="1" lang="ja-JP" altLang="en-US"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０ｍ以上</a:t>
            </a:r>
          </a:p>
          <a:p>
            <a:pPr marL="0" marR="0" lvl="0" indent="273050" algn="just" defTabSz="914400" rtl="0" eaLnBrk="1" fontAlgn="auto" latinLnBrk="0" hangingPunct="1">
              <a:lnSpc>
                <a:spcPts val="28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grpSp>
        <p:nvGrpSpPr>
          <p:cNvPr id="2" name="グループ化 1">
            <a:extLst>
              <a:ext uri="{FF2B5EF4-FFF2-40B4-BE49-F238E27FC236}">
                <a16:creationId xmlns:a16="http://schemas.microsoft.com/office/drawing/2014/main" id="{6769F933-A24C-3500-E485-9CF93E21F93F}"/>
              </a:ext>
            </a:extLst>
          </p:cNvPr>
          <p:cNvGrpSpPr/>
          <p:nvPr/>
        </p:nvGrpSpPr>
        <p:grpSpPr>
          <a:xfrm>
            <a:off x="7192994" y="1120131"/>
            <a:ext cx="4410430" cy="2232577"/>
            <a:chOff x="7176834" y="1304442"/>
            <a:chExt cx="4410430" cy="2232577"/>
          </a:xfrm>
        </p:grpSpPr>
        <p:pic>
          <p:nvPicPr>
            <p:cNvPr id="11" name="図 10" descr="カレンダー&#10;&#10;自動的に生成された説明">
              <a:extLst>
                <a:ext uri="{FF2B5EF4-FFF2-40B4-BE49-F238E27FC236}">
                  <a16:creationId xmlns:a16="http://schemas.microsoft.com/office/drawing/2014/main" id="{A3AB6E2F-F5DC-5CD4-FA41-272987F8F4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0173" b="2457"/>
            <a:stretch>
              <a:fillRect/>
            </a:stretch>
          </p:blipFill>
          <p:spPr bwMode="auto">
            <a:xfrm rot="16200000">
              <a:off x="8265760" y="215516"/>
              <a:ext cx="2232577" cy="4410430"/>
            </a:xfrm>
            <a:prstGeom prst="rect">
              <a:avLst/>
            </a:prstGeom>
            <a:ln>
              <a:noFill/>
            </a:ln>
            <a:extLst>
              <a:ext uri="{53640926-AAD7-44D8-BBD7-CCE9431645EC}">
                <a14:shadowObscured xmlns:a14="http://schemas.microsoft.com/office/drawing/2010/main"/>
              </a:ext>
            </a:extLst>
          </p:spPr>
        </p:pic>
        <p:sp>
          <p:nvSpPr>
            <p:cNvPr id="12" name="テキスト ボックス 11">
              <a:extLst>
                <a:ext uri="{FF2B5EF4-FFF2-40B4-BE49-F238E27FC236}">
                  <a16:creationId xmlns:a16="http://schemas.microsoft.com/office/drawing/2014/main" id="{EDCC812F-3456-38FD-65D9-8FE86FF0793E}"/>
                </a:ext>
              </a:extLst>
            </p:cNvPr>
            <p:cNvSpPr txBox="1"/>
            <p:nvPr/>
          </p:nvSpPr>
          <p:spPr>
            <a:xfrm>
              <a:off x="8497301" y="2099568"/>
              <a:ext cx="1202635" cy="307777"/>
            </a:xfrm>
            <a:prstGeom prst="rect">
              <a:avLst/>
            </a:prstGeom>
            <a:solidFill>
              <a:schemeClr val="bg1">
                <a:lumMod val="65000"/>
              </a:schemeClr>
            </a:solidFill>
          </p:spPr>
          <p:txBody>
            <a:bodyPr wrap="square" lIns="0" tIns="0" rIns="0" bIns="0" rtlCol="0">
              <a:spAutoFit/>
            </a:bodyPr>
            <a:lstStyle/>
            <a:p>
              <a:pPr algn="ctr"/>
              <a:r>
                <a:rPr kumimoji="1" lang="ja-JP" altLang="en-US" sz="2000" dirty="0">
                  <a:latin typeface="HGP創英角ｺﾞｼｯｸUB" panose="020B0900000000000000" pitchFamily="50" charset="-128"/>
                  <a:ea typeface="HGP創英角ｺﾞｼｯｸUB" panose="020B0900000000000000" pitchFamily="50" charset="-128"/>
                </a:rPr>
                <a:t>２８ｍまで</a:t>
              </a:r>
            </a:p>
          </p:txBody>
        </p:sp>
      </p:grpSp>
      <p:pic>
        <p:nvPicPr>
          <p:cNvPr id="14" name="図 13" descr="ダイアグラム&#10;&#10;AI 生成コンテンツは誤りを含む可能性があります。">
            <a:extLst>
              <a:ext uri="{FF2B5EF4-FFF2-40B4-BE49-F238E27FC236}">
                <a16:creationId xmlns:a16="http://schemas.microsoft.com/office/drawing/2014/main" id="{F120C7AC-60A6-7A3F-DFB5-2A7670287DDF}"/>
              </a:ext>
            </a:extLst>
          </p:cNvPr>
          <p:cNvPicPr>
            <a:picLocks noChangeAspect="1"/>
          </p:cNvPicPr>
          <p:nvPr/>
        </p:nvPicPr>
        <p:blipFill>
          <a:blip r:embed="rId4"/>
          <a:srcRect l="5248" t="50858" r="4043"/>
          <a:stretch>
            <a:fillRect/>
          </a:stretch>
        </p:blipFill>
        <p:spPr>
          <a:xfrm>
            <a:off x="6710557" y="3851633"/>
            <a:ext cx="5378182" cy="2390603"/>
          </a:xfrm>
          <a:prstGeom prst="rect">
            <a:avLst/>
          </a:prstGeom>
        </p:spPr>
      </p:pic>
      <p:sp>
        <p:nvSpPr>
          <p:cNvPr id="15" name="四角形: 角を丸くする 14">
            <a:extLst>
              <a:ext uri="{FF2B5EF4-FFF2-40B4-BE49-F238E27FC236}">
                <a16:creationId xmlns:a16="http://schemas.microsoft.com/office/drawing/2014/main" id="{E1189875-F0AB-076D-5026-62FE317FE3BE}"/>
              </a:ext>
            </a:extLst>
          </p:cNvPr>
          <p:cNvSpPr/>
          <p:nvPr/>
        </p:nvSpPr>
        <p:spPr>
          <a:xfrm>
            <a:off x="6540207" y="942655"/>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 name="スライド番号プレースホルダー 20">
            <a:extLst>
              <a:ext uri="{FF2B5EF4-FFF2-40B4-BE49-F238E27FC236}">
                <a16:creationId xmlns:a16="http://schemas.microsoft.com/office/drawing/2014/main" id="{7FFE0518-7C20-C9F0-DB38-D698A2A1C534}"/>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33</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847060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55B21-F637-8D2A-6B34-098BFC780410}"/>
            </a:ext>
          </a:extLst>
        </p:cNvPr>
        <p:cNvGrpSpPr/>
        <p:nvPr/>
      </p:nvGrpSpPr>
      <p:grpSpPr>
        <a:xfrm>
          <a:off x="0" y="0"/>
          <a:ext cx="0" cy="0"/>
          <a:chOff x="0" y="0"/>
          <a:chExt cx="0" cy="0"/>
        </a:xfrm>
      </p:grpSpPr>
      <p:sp>
        <p:nvSpPr>
          <p:cNvPr id="4" name="テキスト ボックス 44">
            <a:extLst>
              <a:ext uri="{FF2B5EF4-FFF2-40B4-BE49-F238E27FC236}">
                <a16:creationId xmlns:a16="http://schemas.microsoft.com/office/drawing/2014/main" id="{FFC50B8F-1484-185E-5923-970309FC1311}"/>
              </a:ext>
            </a:extLst>
          </p:cNvPr>
          <p:cNvSpPr txBox="1"/>
          <p:nvPr/>
        </p:nvSpPr>
        <p:spPr>
          <a:xfrm>
            <a:off x="204002" y="961333"/>
            <a:ext cx="6155364" cy="2558592"/>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建築物等の色彩は原色を避け、周辺の環境と調和したものとします。</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また、屋外広告物の形態、意匠、色彩は、周辺の街並みに配慮したものとし、腐食、破損しやすい材料を使用してはならないこととします。</a:t>
            </a:r>
          </a:p>
        </p:txBody>
      </p:sp>
      <p:sp>
        <p:nvSpPr>
          <p:cNvPr id="7" name="テキスト ボックス 44">
            <a:extLst>
              <a:ext uri="{FF2B5EF4-FFF2-40B4-BE49-F238E27FC236}">
                <a16:creationId xmlns:a16="http://schemas.microsoft.com/office/drawing/2014/main" id="{173AB6EE-A0B4-938A-9F1E-A4FC4549C710}"/>
              </a:ext>
            </a:extLst>
          </p:cNvPr>
          <p:cNvSpPr txBox="1"/>
          <p:nvPr/>
        </p:nvSpPr>
        <p:spPr>
          <a:xfrm>
            <a:off x="204002" y="3990856"/>
            <a:ext cx="6155364" cy="218509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防災性の向上を図るため、道路に面して設けるコンクリートブロック塀等は築造できない。</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ただし、地盤面からの高さが０．６ｍ以下の部分に　ついてはこの限りではありません。</a:t>
            </a:r>
          </a:p>
          <a:p>
            <a:pPr indent="273050" algn="just">
              <a:spcAft>
                <a:spcPts val="1200"/>
              </a:spcAft>
              <a:buNone/>
            </a:pPr>
            <a:endPar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9" name="四角形: 角を丸くする 8">
            <a:extLst>
              <a:ext uri="{FF2B5EF4-FFF2-40B4-BE49-F238E27FC236}">
                <a16:creationId xmlns:a16="http://schemas.microsoft.com/office/drawing/2014/main" id="{4EE437B3-00A7-7D3D-84D4-6DAF588DA703}"/>
              </a:ext>
            </a:extLst>
          </p:cNvPr>
          <p:cNvSpPr/>
          <p:nvPr/>
        </p:nvSpPr>
        <p:spPr>
          <a:xfrm>
            <a:off x="6259475" y="955714"/>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10" name="四角形: 角を丸くする 9">
            <a:extLst>
              <a:ext uri="{FF2B5EF4-FFF2-40B4-BE49-F238E27FC236}">
                <a16:creationId xmlns:a16="http://schemas.microsoft.com/office/drawing/2014/main" id="{883FB310-1D01-6BFF-E6F6-A3F9F884D1B9}"/>
              </a:ext>
            </a:extLst>
          </p:cNvPr>
          <p:cNvSpPr/>
          <p:nvPr/>
        </p:nvSpPr>
        <p:spPr>
          <a:xfrm>
            <a:off x="6259475" y="3998291"/>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grpSp>
        <p:nvGrpSpPr>
          <p:cNvPr id="11" name="グループ化 10">
            <a:extLst>
              <a:ext uri="{FF2B5EF4-FFF2-40B4-BE49-F238E27FC236}">
                <a16:creationId xmlns:a16="http://schemas.microsoft.com/office/drawing/2014/main" id="{2CE3EFF1-10B8-559C-0895-AD2A217C7898}"/>
              </a:ext>
            </a:extLst>
          </p:cNvPr>
          <p:cNvGrpSpPr/>
          <p:nvPr/>
        </p:nvGrpSpPr>
        <p:grpSpPr>
          <a:xfrm>
            <a:off x="7658342" y="1039036"/>
            <a:ext cx="3201498" cy="2180501"/>
            <a:chOff x="8955095" y="4446736"/>
            <a:chExt cx="3201498" cy="2180501"/>
          </a:xfrm>
        </p:grpSpPr>
        <p:pic>
          <p:nvPicPr>
            <p:cNvPr id="12" name="図 11" descr="カレンダー&#10;&#10;自動的に生成された説明">
              <a:extLst>
                <a:ext uri="{FF2B5EF4-FFF2-40B4-BE49-F238E27FC236}">
                  <a16:creationId xmlns:a16="http://schemas.microsoft.com/office/drawing/2014/main" id="{A535DD9F-1008-CA33-8AF1-D94F40711BC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2176" t="48739" r="18870" b="25165"/>
            <a:stretch/>
          </p:blipFill>
          <p:spPr bwMode="auto">
            <a:xfrm rot="16200000">
              <a:off x="8474863" y="4926968"/>
              <a:ext cx="2180501" cy="1220038"/>
            </a:xfrm>
            <a:prstGeom prst="rect">
              <a:avLst/>
            </a:prstGeom>
            <a:ln>
              <a:noFill/>
            </a:ln>
            <a:extLst>
              <a:ext uri="{53640926-AAD7-44D8-BBD7-CCE9431645EC}">
                <a14:shadowObscured xmlns:a14="http://schemas.microsoft.com/office/drawing/2010/main"/>
              </a:ext>
            </a:extLst>
          </p:spPr>
        </p:pic>
        <p:sp>
          <p:nvSpPr>
            <p:cNvPr id="13" name="テキスト ボックス 12">
              <a:extLst>
                <a:ext uri="{FF2B5EF4-FFF2-40B4-BE49-F238E27FC236}">
                  <a16:creationId xmlns:a16="http://schemas.microsoft.com/office/drawing/2014/main" id="{18FC18D0-3CF8-25A8-7CCA-68DE1DA28499}"/>
                </a:ext>
              </a:extLst>
            </p:cNvPr>
            <p:cNvSpPr txBox="1"/>
            <p:nvPr/>
          </p:nvSpPr>
          <p:spPr>
            <a:xfrm>
              <a:off x="10175133" y="4966646"/>
              <a:ext cx="1981460" cy="1238801"/>
            </a:xfrm>
            <a:prstGeom prst="rect">
              <a:avLst/>
            </a:prstGeom>
            <a:solidFill>
              <a:schemeClr val="bg1"/>
            </a:solid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原色の屋根や外壁</a:t>
              </a:r>
              <a:endParaRPr lang="en-US" altLang="ja-JP" sz="1600" dirty="0">
                <a:latin typeface="BIZ UDPゴシック" panose="020B0400000000000000" pitchFamily="50" charset="-128"/>
                <a:ea typeface="BIZ UDPゴシック" panose="020B0400000000000000" pitchFamily="50" charset="-128"/>
              </a:endParaRPr>
            </a:p>
            <a:p>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腐食、破損しやすい材料の使用</a:t>
              </a:r>
            </a:p>
            <a:p>
              <a:endParaRPr kumimoji="1" lang="ja-JP" altLang="en-US" sz="1050" dirty="0">
                <a:latin typeface="BIZ UDPゴシック" panose="020B0400000000000000" pitchFamily="50" charset="-128"/>
                <a:ea typeface="BIZ UDPゴシック" panose="020B0400000000000000" pitchFamily="50" charset="-128"/>
              </a:endParaRPr>
            </a:p>
          </p:txBody>
        </p:sp>
      </p:grpSp>
      <p:grpSp>
        <p:nvGrpSpPr>
          <p:cNvPr id="14" name="グループ化 13">
            <a:extLst>
              <a:ext uri="{FF2B5EF4-FFF2-40B4-BE49-F238E27FC236}">
                <a16:creationId xmlns:a16="http://schemas.microsoft.com/office/drawing/2014/main" id="{9F727E49-6E63-73B3-AD79-97B75E8EB64D}"/>
              </a:ext>
            </a:extLst>
          </p:cNvPr>
          <p:cNvGrpSpPr/>
          <p:nvPr/>
        </p:nvGrpSpPr>
        <p:grpSpPr>
          <a:xfrm>
            <a:off x="7224099" y="3638463"/>
            <a:ext cx="4262669" cy="2855117"/>
            <a:chOff x="7294593" y="3588942"/>
            <a:chExt cx="4797025" cy="3198952"/>
          </a:xfrm>
        </p:grpSpPr>
        <p:pic>
          <p:nvPicPr>
            <p:cNvPr id="15" name="図 14" descr="カレンダー&#10;&#10;自動的に生成された説明">
              <a:extLst>
                <a:ext uri="{FF2B5EF4-FFF2-40B4-BE49-F238E27FC236}">
                  <a16:creationId xmlns:a16="http://schemas.microsoft.com/office/drawing/2014/main" id="{91509B6A-1831-06DD-370E-E41BB4745B8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797" t="3306" r="56678" b="22167"/>
            <a:stretch/>
          </p:blipFill>
          <p:spPr bwMode="auto">
            <a:xfrm rot="16200000">
              <a:off x="8796807" y="2086728"/>
              <a:ext cx="1575759" cy="4580188"/>
            </a:xfrm>
            <a:prstGeom prst="rect">
              <a:avLst/>
            </a:prstGeom>
            <a:ln>
              <a:noFill/>
            </a:ln>
            <a:extLst>
              <a:ext uri="{53640926-AAD7-44D8-BBD7-CCE9431645EC}">
                <a14:shadowObscured xmlns:a14="http://schemas.microsoft.com/office/drawing/2010/main"/>
              </a:ext>
            </a:extLst>
          </p:spPr>
        </p:pic>
        <p:grpSp>
          <p:nvGrpSpPr>
            <p:cNvPr id="16" name="グループ化 15">
              <a:extLst>
                <a:ext uri="{FF2B5EF4-FFF2-40B4-BE49-F238E27FC236}">
                  <a16:creationId xmlns:a16="http://schemas.microsoft.com/office/drawing/2014/main" id="{607A7500-CDAF-22B9-C4C2-55E82EEE3208}"/>
                </a:ext>
              </a:extLst>
            </p:cNvPr>
            <p:cNvGrpSpPr/>
            <p:nvPr/>
          </p:nvGrpSpPr>
          <p:grpSpPr>
            <a:xfrm>
              <a:off x="8955449" y="4767441"/>
              <a:ext cx="3136169" cy="2020453"/>
              <a:chOff x="8932589" y="4414344"/>
              <a:chExt cx="3136169" cy="2020453"/>
            </a:xfrm>
          </p:grpSpPr>
          <p:pic>
            <p:nvPicPr>
              <p:cNvPr id="18" name="図 17" descr="カレンダー&#10;&#10;自動的に生成された説明">
                <a:extLst>
                  <a:ext uri="{FF2B5EF4-FFF2-40B4-BE49-F238E27FC236}">
                    <a16:creationId xmlns:a16="http://schemas.microsoft.com/office/drawing/2014/main" id="{C92E129C-C242-0219-6478-D85B9D6A2D9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rot="16200000">
                <a:off x="9305392" y="4544305"/>
                <a:ext cx="1517689" cy="2263295"/>
              </a:xfrm>
              <a:prstGeom prst="rect">
                <a:avLst/>
              </a:prstGeom>
              <a:ln w="41275">
                <a:solidFill>
                  <a:srgbClr val="C00000"/>
                </a:solidFill>
              </a:ln>
              <a:extLst>
                <a:ext uri="{53640926-AAD7-44D8-BBD7-CCE9431645EC}">
                  <a14:shadowObscured xmlns:a14="http://schemas.microsoft.com/office/drawing/2010/main"/>
                </a:ext>
              </a:extLst>
            </p:spPr>
          </p:pic>
          <p:sp>
            <p:nvSpPr>
              <p:cNvPr id="19" name="フリーフォーム: 図形 18">
                <a:extLst>
                  <a:ext uri="{FF2B5EF4-FFF2-40B4-BE49-F238E27FC236}">
                    <a16:creationId xmlns:a16="http://schemas.microsoft.com/office/drawing/2014/main" id="{E87B3337-0E62-364F-5272-7EDF19061457}"/>
                  </a:ext>
                </a:extLst>
              </p:cNvPr>
              <p:cNvSpPr/>
              <p:nvPr/>
            </p:nvSpPr>
            <p:spPr>
              <a:xfrm>
                <a:off x="11183008" y="4414344"/>
                <a:ext cx="885750" cy="1334815"/>
              </a:xfrm>
              <a:custGeom>
                <a:avLst/>
                <a:gdLst>
                  <a:gd name="connsiteX0" fmla="*/ 704193 w 882869"/>
                  <a:gd name="connsiteY0" fmla="*/ 0 h 1355835"/>
                  <a:gd name="connsiteX1" fmla="*/ 882869 w 882869"/>
                  <a:gd name="connsiteY1" fmla="*/ 788276 h 1355835"/>
                  <a:gd name="connsiteX2" fmla="*/ 704193 w 882869"/>
                  <a:gd name="connsiteY2" fmla="*/ 1355835 h 1355835"/>
                  <a:gd name="connsiteX3" fmla="*/ 0 w 882869"/>
                  <a:gd name="connsiteY3" fmla="*/ 1345325 h 1355835"/>
                  <a:gd name="connsiteX0" fmla="*/ 620111 w 882869"/>
                  <a:gd name="connsiteY0" fmla="*/ 0 h 1051035"/>
                  <a:gd name="connsiteX1" fmla="*/ 882869 w 882869"/>
                  <a:gd name="connsiteY1" fmla="*/ 483476 h 1051035"/>
                  <a:gd name="connsiteX2" fmla="*/ 704193 w 882869"/>
                  <a:gd name="connsiteY2" fmla="*/ 1051035 h 1051035"/>
                  <a:gd name="connsiteX3" fmla="*/ 0 w 882869"/>
                  <a:gd name="connsiteY3" fmla="*/ 1040525 h 1051035"/>
                  <a:gd name="connsiteX0" fmla="*/ 620111 w 861848"/>
                  <a:gd name="connsiteY0" fmla="*/ 0 h 1051035"/>
                  <a:gd name="connsiteX1" fmla="*/ 861848 w 861848"/>
                  <a:gd name="connsiteY1" fmla="*/ 620111 h 1051035"/>
                  <a:gd name="connsiteX2" fmla="*/ 704193 w 861848"/>
                  <a:gd name="connsiteY2" fmla="*/ 1051035 h 1051035"/>
                  <a:gd name="connsiteX3" fmla="*/ 0 w 861848"/>
                  <a:gd name="connsiteY3" fmla="*/ 1040525 h 1051035"/>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71386"/>
                  <a:gd name="connsiteY0" fmla="*/ 0 h 1303284"/>
                  <a:gd name="connsiteX1" fmla="*/ 861848 w 871386"/>
                  <a:gd name="connsiteY1" fmla="*/ 882870 h 1303284"/>
                  <a:gd name="connsiteX2" fmla="*/ 0 w 871386"/>
                  <a:gd name="connsiteY2" fmla="*/ 1303284 h 1303284"/>
                  <a:gd name="connsiteX0" fmla="*/ 599090 w 866944"/>
                  <a:gd name="connsiteY0" fmla="*/ 0 h 1345326"/>
                  <a:gd name="connsiteX1" fmla="*/ 861848 w 866944"/>
                  <a:gd name="connsiteY1" fmla="*/ 924912 h 1345326"/>
                  <a:gd name="connsiteX2" fmla="*/ 0 w 866944"/>
                  <a:gd name="connsiteY2" fmla="*/ 1345326 h 1345326"/>
                  <a:gd name="connsiteX0" fmla="*/ 599090 w 873114"/>
                  <a:gd name="connsiteY0" fmla="*/ 0 h 1345326"/>
                  <a:gd name="connsiteX1" fmla="*/ 861848 w 873114"/>
                  <a:gd name="connsiteY1" fmla="*/ 924912 h 1345326"/>
                  <a:gd name="connsiteX2" fmla="*/ 0 w 873114"/>
                  <a:gd name="connsiteY2" fmla="*/ 1345326 h 1345326"/>
                  <a:gd name="connsiteX0" fmla="*/ 641132 w 880963"/>
                  <a:gd name="connsiteY0" fmla="*/ 0 h 1334815"/>
                  <a:gd name="connsiteX1" fmla="*/ 861848 w 880963"/>
                  <a:gd name="connsiteY1" fmla="*/ 914401 h 1334815"/>
                  <a:gd name="connsiteX2" fmla="*/ 0 w 880963"/>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Lst>
                <a:ahLst/>
                <a:cxnLst>
                  <a:cxn ang="0">
                    <a:pos x="connsiteX0" y="connsiteY0"/>
                  </a:cxn>
                  <a:cxn ang="0">
                    <a:pos x="connsiteX1" y="connsiteY1"/>
                  </a:cxn>
                  <a:cxn ang="0">
                    <a:pos x="connsiteX2" y="connsiteY2"/>
                  </a:cxn>
                </a:cxnLst>
                <a:rect l="l" t="t" r="r" b="b"/>
                <a:pathLst>
                  <a:path w="885750" h="1334815">
                    <a:moveTo>
                      <a:pt x="641132" y="0"/>
                    </a:moveTo>
                    <a:cubicBezTo>
                      <a:pt x="949436" y="315311"/>
                      <a:pt x="889876" y="472967"/>
                      <a:pt x="861848" y="914401"/>
                    </a:cubicBezTo>
                    <a:cubicBezTo>
                      <a:pt x="667406" y="1446926"/>
                      <a:pt x="410778" y="1299781"/>
                      <a:pt x="0" y="1334815"/>
                    </a:cubicBezTo>
                  </a:path>
                </a:pathLst>
              </a:custGeom>
              <a:noFill/>
              <a:ln w="34925">
                <a:solidFill>
                  <a:srgbClr val="C00000"/>
                </a:solidFill>
                <a:head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3" name="タイトル 1">
            <a:extLst>
              <a:ext uri="{FF2B5EF4-FFF2-40B4-BE49-F238E27FC236}">
                <a16:creationId xmlns:a16="http://schemas.microsoft.com/office/drawing/2014/main" id="{3E937BC0-DF02-44A1-6355-891AC7AB6A99}"/>
              </a:ext>
            </a:extLst>
          </p:cNvPr>
          <p:cNvSpPr txBox="1">
            <a:spLocks/>
          </p:cNvSpPr>
          <p:nvPr/>
        </p:nvSpPr>
        <p:spPr>
          <a:xfrm>
            <a:off x="600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⑦　駅から少し離れた商業エリアの具体的なルール案</a:t>
            </a:r>
            <a:endParaRPr kumimoji="1" lang="en-US" altLang="ja-JP"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17" name="スライド番号プレースホルダー 20">
            <a:extLst>
              <a:ext uri="{FF2B5EF4-FFF2-40B4-BE49-F238E27FC236}">
                <a16:creationId xmlns:a16="http://schemas.microsoft.com/office/drawing/2014/main" id="{898FF090-EE20-002B-DFFC-BA079AFC0EC0}"/>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34</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992140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48141-9FAA-EEFF-D7E0-D6A292B9F380}"/>
            </a:ext>
          </a:extLst>
        </p:cNvPr>
        <p:cNvGrpSpPr/>
        <p:nvPr/>
      </p:nvGrpSpPr>
      <p:grpSpPr>
        <a:xfrm>
          <a:off x="0" y="0"/>
          <a:ext cx="0" cy="0"/>
          <a:chOff x="0" y="0"/>
          <a:chExt cx="0" cy="0"/>
        </a:xfrm>
      </p:grpSpPr>
      <p:pic>
        <p:nvPicPr>
          <p:cNvPr id="3" name="図 2" descr="ダイアグラム, マップ&#10;&#10;AI 生成コンテンツは誤りを含む可能性があります。">
            <a:extLst>
              <a:ext uri="{FF2B5EF4-FFF2-40B4-BE49-F238E27FC236}">
                <a16:creationId xmlns:a16="http://schemas.microsoft.com/office/drawing/2014/main" id="{4197E9BC-31B9-5D8C-A8E8-0E9EE44154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6240" y="1880747"/>
            <a:ext cx="3858531" cy="3996000"/>
          </a:xfrm>
          <a:prstGeom prst="rect">
            <a:avLst/>
          </a:prstGeom>
        </p:spPr>
      </p:pic>
      <p:sp>
        <p:nvSpPr>
          <p:cNvPr id="4" name="テキスト ボックス 44">
            <a:extLst>
              <a:ext uri="{FF2B5EF4-FFF2-40B4-BE49-F238E27FC236}">
                <a16:creationId xmlns:a16="http://schemas.microsoft.com/office/drawing/2014/main" id="{5986C77F-9356-AD2E-EB97-64FC49CA2F58}"/>
              </a:ext>
            </a:extLst>
          </p:cNvPr>
          <p:cNvSpPr txBox="1"/>
          <p:nvPr/>
        </p:nvSpPr>
        <p:spPr>
          <a:xfrm>
            <a:off x="227229" y="989601"/>
            <a:ext cx="7623101" cy="2296397"/>
          </a:xfrm>
          <a:prstGeom prst="rect">
            <a:avLst/>
          </a:prstGeom>
          <a:solidFill>
            <a:srgbClr val="99FF99">
              <a:alpha val="60000"/>
            </a:srgb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■にぎわい軸の沿道以外</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24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⑧　住宅エリアのビジョン</a:t>
            </a:r>
            <a:endParaRPr kumimoji="1" lang="en-US" altLang="ja-JP" sz="24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R="0" lvl="0" indent="268288" algn="just" defTabSz="914400" rtl="0" eaLnBrk="1" fontAlgn="auto" latinLnBrk="0" hangingPunct="1">
              <a:lnSpc>
                <a:spcPts val="2800"/>
              </a:lnSpc>
              <a:spcBef>
                <a:spcPts val="0"/>
              </a:spcBef>
              <a:spcAft>
                <a:spcPts val="1200"/>
              </a:spcAft>
              <a:buClrTx/>
              <a:buSzTx/>
              <a:buFontTx/>
              <a:buNone/>
              <a:tabLst/>
              <a:defRPr/>
            </a:pPr>
            <a:r>
              <a:rPr kumimoji="1" lang="ja-JP" altLang="en-US" sz="2000" i="0" u="none" strike="noStrike" kern="1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現状の街並みを踏まえつつ、通行する人々に安全な道路環境を備え、不燃化された低中層建物による建て詰まりがなくゆとり　ある緑豊かな街並み</a:t>
            </a:r>
          </a:p>
          <a:p>
            <a:pPr marR="0" lvl="0" indent="268288" algn="just" defTabSz="914400" rtl="0" eaLnBrk="1" fontAlgn="auto" latinLnBrk="0" hangingPunct="1">
              <a:lnSpc>
                <a:spcPts val="2800"/>
              </a:lnSpc>
              <a:spcBef>
                <a:spcPts val="0"/>
              </a:spcBef>
              <a:spcAft>
                <a:spcPts val="1200"/>
              </a:spcAft>
              <a:buClrTx/>
              <a:buSzTx/>
              <a:buFontTx/>
              <a:buNone/>
              <a:tabLst/>
              <a:defRPr/>
            </a:pPr>
            <a:endParaRPr kumimoji="1" lang="en-US" altLang="ja-JP" sz="2000" b="1" i="0" u="none" strike="noStrike" kern="1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5" name="タイトル 1">
            <a:extLst>
              <a:ext uri="{FF2B5EF4-FFF2-40B4-BE49-F238E27FC236}">
                <a16:creationId xmlns:a16="http://schemas.microsoft.com/office/drawing/2014/main" id="{58FD7C17-06E4-00DB-D379-B61F0CD9975E}"/>
              </a:ext>
            </a:extLst>
          </p:cNvPr>
          <p:cNvSpPr txBox="1">
            <a:spLocks/>
          </p:cNvSpPr>
          <p:nvPr/>
        </p:nvSpPr>
        <p:spPr>
          <a:xfrm>
            <a:off x="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⑧　住宅エリアのビジョン</a:t>
            </a:r>
            <a:endParaRPr kumimoji="1" lang="en-US" altLang="ja-JP"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7" name="テキスト ボックス 44">
            <a:extLst>
              <a:ext uri="{FF2B5EF4-FFF2-40B4-BE49-F238E27FC236}">
                <a16:creationId xmlns:a16="http://schemas.microsoft.com/office/drawing/2014/main" id="{9C8D9F97-5D9C-2B23-B11C-172B0E926CD3}"/>
              </a:ext>
            </a:extLst>
          </p:cNvPr>
          <p:cNvSpPr txBox="1"/>
          <p:nvPr/>
        </p:nvSpPr>
        <p:spPr>
          <a:xfrm>
            <a:off x="8106241" y="989601"/>
            <a:ext cx="3888000" cy="720000"/>
          </a:xfrm>
          <a:prstGeom prst="roundRect">
            <a:avLst/>
          </a:prstGeom>
          <a:solidFill>
            <a:schemeClr val="lt1"/>
          </a:solidFill>
          <a:ln w="6350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■にぎわい軸の沿道以外　</a:t>
            </a:r>
            <a:endParaRPr kumimoji="1" lang="en-US" altLang="ja-JP"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⑧　住宅エリア</a:t>
            </a:r>
            <a:endParaRPr kumimoji="1" lang="en-US" altLang="ja-JP" sz="14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9" name="テキスト ボックス 44">
            <a:extLst>
              <a:ext uri="{FF2B5EF4-FFF2-40B4-BE49-F238E27FC236}">
                <a16:creationId xmlns:a16="http://schemas.microsoft.com/office/drawing/2014/main" id="{60941418-B88B-CD0A-6CC8-8CA7F112E6C0}"/>
              </a:ext>
            </a:extLst>
          </p:cNvPr>
          <p:cNvSpPr txBox="1"/>
          <p:nvPr/>
        </p:nvSpPr>
        <p:spPr>
          <a:xfrm>
            <a:off x="227228" y="3656099"/>
            <a:ext cx="7623101" cy="2881065"/>
          </a:xfrm>
          <a:prstGeom prst="rect">
            <a:avLst/>
          </a:prstGeom>
          <a:solidFill>
            <a:srgbClr val="CC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1" lang="ja-JP" altLang="en-US" sz="20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＜具体的なルール案の項目＞</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1" lang="ja-JP" altLang="en-US" sz="2000" b="1" i="0" u="none" strike="noStrike" kern="100" cap="none" spc="0" normalizeH="0" baseline="0" noProof="0" dirty="0">
                <a:ln>
                  <a:noFill/>
                </a:ln>
                <a:solidFill>
                  <a:srgbClr val="000000"/>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　</a:t>
            </a:r>
            <a:r>
              <a:rPr kumimoji="1" lang="ja-JP" altLang="en-US"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・建築物の敷地面積の最低限度　</a:t>
            </a:r>
            <a:endParaRPr kumimoji="1" lang="en-US" altLang="ja-JP"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6213" marR="0" lvl="0" indent="0" algn="just" defTabSz="914400" rtl="0" eaLnBrk="1" fontAlgn="auto" latinLnBrk="0" hangingPunct="1">
              <a:lnSpc>
                <a:spcPct val="100000"/>
              </a:lnSpc>
              <a:spcBef>
                <a:spcPts val="0"/>
              </a:spcBef>
              <a:spcAft>
                <a:spcPts val="600"/>
              </a:spcAft>
              <a:buClrTx/>
              <a:buSzTx/>
              <a:buFontTx/>
              <a:buNone/>
              <a:tabLst/>
              <a:defRPr/>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・隣接地からの壁面の位置の制限　</a:t>
            </a:r>
            <a:endParaRPr kumimoji="1" lang="en-US" altLang="ja-JP"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algn="just"/>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・建築物等の高さの最高限度の制限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marR="0" lvl="0" indent="0" algn="just" defTabSz="914400" rtl="0" eaLnBrk="1" fontAlgn="auto" latinLnBrk="0" hangingPunct="1">
              <a:lnSpc>
                <a:spcPct val="100000"/>
              </a:lnSpc>
              <a:spcBef>
                <a:spcPts val="1200"/>
              </a:spcBef>
              <a:spcAft>
                <a:spcPts val="0"/>
              </a:spcAft>
              <a:buClrTx/>
              <a:buSzTx/>
              <a:buFontTx/>
              <a:buNone/>
              <a:tabLst/>
              <a:defRPr/>
            </a:pPr>
            <a:r>
              <a:rPr kumimoji="1" lang="ja-JP" altLang="en-US"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endParaRPr kumimoji="1" lang="en-US" altLang="ja-JP"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endParaRPr kumimoji="1" lang="en-US" altLang="ja-JP"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marR="0" lvl="0" indent="0" algn="just" defTabSz="914400" rtl="0" eaLnBrk="1" fontAlgn="auto" latinLnBrk="0" hangingPunct="1">
              <a:lnSpc>
                <a:spcPct val="100000"/>
              </a:lnSpc>
              <a:spcBef>
                <a:spcPts val="0"/>
              </a:spcBef>
              <a:spcAft>
                <a:spcPts val="0"/>
              </a:spcAft>
              <a:buClrTx/>
              <a:buSzTx/>
              <a:buFontTx/>
              <a:buNone/>
              <a:tabLst/>
              <a:defRPr/>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・土地の利用に関する制限（敷地内緑化及び接道緑化）</a:t>
            </a:r>
            <a:r>
              <a:rPr kumimoji="1" lang="ja-JP" altLang="en-US" sz="20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1200"/>
              </a:spcAft>
              <a:buClrTx/>
              <a:buSzTx/>
              <a:buFontTx/>
              <a:buNone/>
              <a:tabLst/>
              <a:defRPr/>
            </a:pPr>
            <a:endParaRPr kumimoji="1" lang="en-US" altLang="ja-JP" sz="2000" b="1" i="0" u="none" strike="noStrike" kern="100" cap="none" spc="0" normalizeH="0" baseline="0" noProof="0" dirty="0">
              <a:ln>
                <a:noFill/>
              </a:ln>
              <a:solidFill>
                <a:srgbClr val="000000"/>
              </a:solidFill>
              <a:effectLst/>
              <a:uLnTx/>
              <a:uFillTx/>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10" name="スライド番号プレースホルダー 20">
            <a:extLst>
              <a:ext uri="{FF2B5EF4-FFF2-40B4-BE49-F238E27FC236}">
                <a16:creationId xmlns:a16="http://schemas.microsoft.com/office/drawing/2014/main" id="{1B3AAD9E-EA0F-4788-9E95-CEB797C0A961}"/>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35</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317524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A627E-2361-20CB-2B90-02935CAC0AA0}"/>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6294D850-7054-7AC0-11C1-0A21CE3D84D0}"/>
              </a:ext>
            </a:extLst>
          </p:cNvPr>
          <p:cNvSpPr txBox="1">
            <a:spLocks/>
          </p:cNvSpPr>
          <p:nvPr/>
        </p:nvSpPr>
        <p:spPr>
          <a:xfrm>
            <a:off x="600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⑧　住宅エリアの具体的なルール案</a:t>
            </a:r>
            <a:endParaRPr kumimoji="1" lang="en-US" altLang="ja-JP"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6" name="テキスト ボックス 44">
            <a:extLst>
              <a:ext uri="{FF2B5EF4-FFF2-40B4-BE49-F238E27FC236}">
                <a16:creationId xmlns:a16="http://schemas.microsoft.com/office/drawing/2014/main" id="{F33391CE-7230-B2F3-A07B-F94BA9F2EE0F}"/>
              </a:ext>
            </a:extLst>
          </p:cNvPr>
          <p:cNvSpPr txBox="1"/>
          <p:nvPr/>
        </p:nvSpPr>
        <p:spPr>
          <a:xfrm>
            <a:off x="225559" y="978227"/>
            <a:ext cx="6155364" cy="1923674"/>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建築物の敷地面積の最低限度</a:t>
            </a: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敷地の細分化による密集した住宅市街地の発生を防止するとともに、ゆとりある住宅市街地環境を形成するため、敷地面積の最低限度を７０㎡とします。</a:t>
            </a:r>
          </a:p>
        </p:txBody>
      </p:sp>
      <p:sp>
        <p:nvSpPr>
          <p:cNvPr id="7" name="四角形: 角を丸くする 6">
            <a:extLst>
              <a:ext uri="{FF2B5EF4-FFF2-40B4-BE49-F238E27FC236}">
                <a16:creationId xmlns:a16="http://schemas.microsoft.com/office/drawing/2014/main" id="{291C96B4-411C-B36E-0813-2006736DE0BD}"/>
              </a:ext>
            </a:extLst>
          </p:cNvPr>
          <p:cNvSpPr/>
          <p:nvPr/>
        </p:nvSpPr>
        <p:spPr>
          <a:xfrm>
            <a:off x="6324672" y="968174"/>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pSp>
        <p:nvGrpSpPr>
          <p:cNvPr id="2" name="グループ化 1">
            <a:extLst>
              <a:ext uri="{FF2B5EF4-FFF2-40B4-BE49-F238E27FC236}">
                <a16:creationId xmlns:a16="http://schemas.microsoft.com/office/drawing/2014/main" id="{D9DC4E8F-A2EC-2C75-F9A2-5713E7BAF34F}"/>
              </a:ext>
            </a:extLst>
          </p:cNvPr>
          <p:cNvGrpSpPr/>
          <p:nvPr/>
        </p:nvGrpSpPr>
        <p:grpSpPr>
          <a:xfrm>
            <a:off x="6891412" y="1221184"/>
            <a:ext cx="5016341" cy="1923673"/>
            <a:chOff x="6891088" y="1558953"/>
            <a:chExt cx="5016341" cy="1923673"/>
          </a:xfrm>
        </p:grpSpPr>
        <p:pic>
          <p:nvPicPr>
            <p:cNvPr id="10" name="図 9" descr="カレンダー&#10;&#10;自動的に生成された説明">
              <a:extLst>
                <a:ext uri="{FF2B5EF4-FFF2-40B4-BE49-F238E27FC236}">
                  <a16:creationId xmlns:a16="http://schemas.microsoft.com/office/drawing/2014/main" id="{81DCFABF-1995-C5CF-3ACE-CB03774BD0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2559" r="60846" b="50000"/>
            <a:stretch/>
          </p:blipFill>
          <p:spPr bwMode="auto">
            <a:xfrm rot="16200000">
              <a:off x="7047868" y="1402173"/>
              <a:ext cx="1923673" cy="2237234"/>
            </a:xfrm>
            <a:prstGeom prst="rect">
              <a:avLst/>
            </a:prstGeom>
            <a:ln>
              <a:noFill/>
            </a:ln>
            <a:extLst>
              <a:ext uri="{53640926-AAD7-44D8-BBD7-CCE9431645EC}">
                <a14:shadowObscured xmlns:a14="http://schemas.microsoft.com/office/drawing/2010/main"/>
              </a:ext>
            </a:extLst>
          </p:spPr>
        </p:pic>
        <p:pic>
          <p:nvPicPr>
            <p:cNvPr id="13" name="図 12" descr="カレンダー&#10;&#10;自動的に生成された説明">
              <a:extLst>
                <a:ext uri="{FF2B5EF4-FFF2-40B4-BE49-F238E27FC236}">
                  <a16:creationId xmlns:a16="http://schemas.microsoft.com/office/drawing/2014/main" id="{F94494E3-9CAA-3362-4A65-59DC4D89C5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778" t="3096"/>
            <a:stretch/>
          </p:blipFill>
          <p:spPr bwMode="auto">
            <a:xfrm rot="16200000">
              <a:off x="10063927" y="1496435"/>
              <a:ext cx="1678600" cy="2008404"/>
            </a:xfrm>
            <a:prstGeom prst="rect">
              <a:avLst/>
            </a:prstGeom>
            <a:ln>
              <a:noFill/>
            </a:ln>
            <a:extLst>
              <a:ext uri="{53640926-AAD7-44D8-BBD7-CCE9431645EC}">
                <a14:shadowObscured xmlns:a14="http://schemas.microsoft.com/office/drawing/2010/main"/>
              </a:ext>
            </a:extLst>
          </p:spPr>
        </p:pic>
        <p:sp>
          <p:nvSpPr>
            <p:cNvPr id="15" name="矢印: 右 14">
              <a:extLst>
                <a:ext uri="{FF2B5EF4-FFF2-40B4-BE49-F238E27FC236}">
                  <a16:creationId xmlns:a16="http://schemas.microsoft.com/office/drawing/2014/main" id="{A37E783C-3258-1000-1248-73FD1B3594A8}"/>
                </a:ext>
              </a:extLst>
            </p:cNvPr>
            <p:cNvSpPr/>
            <p:nvPr/>
          </p:nvSpPr>
          <p:spPr>
            <a:xfrm>
              <a:off x="9270983" y="2500637"/>
              <a:ext cx="404238" cy="401264"/>
            </a:xfrm>
            <a:prstGeom prst="rightArrow">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44">
            <a:extLst>
              <a:ext uri="{FF2B5EF4-FFF2-40B4-BE49-F238E27FC236}">
                <a16:creationId xmlns:a16="http://schemas.microsoft.com/office/drawing/2014/main" id="{4DDBADC5-E278-52A3-175C-3B69DA2DB9C6}"/>
              </a:ext>
            </a:extLst>
          </p:cNvPr>
          <p:cNvSpPr txBox="1"/>
          <p:nvPr/>
        </p:nvSpPr>
        <p:spPr>
          <a:xfrm>
            <a:off x="2792417" y="2704687"/>
            <a:ext cx="3397062" cy="452583"/>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0" lvl="0" algn="just" defTabSz="914400" rtl="0" eaLnBrk="1" fontAlgn="auto" latinLnBrk="0" hangingPunct="1">
              <a:spcBef>
                <a:spcPts val="0"/>
              </a:spcBef>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ただし、決定告示日において７０㎡未満の敷地等についてはその限りではないありません。</a:t>
            </a:r>
          </a:p>
          <a:p>
            <a:pPr marL="0" marR="0" lvl="0" indent="273050" algn="just" defTabSz="914400" rtl="0" eaLnBrk="1" fontAlgn="auto" latinLnBrk="0" hangingPunct="1">
              <a:lnSpc>
                <a:spcPts val="28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17" name="テキスト ボックス 44">
            <a:extLst>
              <a:ext uri="{FF2B5EF4-FFF2-40B4-BE49-F238E27FC236}">
                <a16:creationId xmlns:a16="http://schemas.microsoft.com/office/drawing/2014/main" id="{55647EDC-8099-337F-B439-CE3A60AADDAC}"/>
              </a:ext>
            </a:extLst>
          </p:cNvPr>
          <p:cNvSpPr txBox="1"/>
          <p:nvPr/>
        </p:nvSpPr>
        <p:spPr>
          <a:xfrm>
            <a:off x="225559" y="3647524"/>
            <a:ext cx="6236842" cy="2800732"/>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壁面の位置の制限</a:t>
            </a:r>
            <a:endPar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ゆとりある住宅市街地環境を形成するため、敷地　の規模に応じて、以下のように隣地境界線からの壁面後退距離を定めます。</a:t>
            </a:r>
            <a:endParaRPr kumimoji="1" lang="en-US" altLang="ja-JP"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endParaRP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・５００㎡未満の敷地に建築する建築物は０．５</a:t>
            </a:r>
            <a:r>
              <a:rPr kumimoji="1" lang="en-US" altLang="ja-JP"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m</a:t>
            </a: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以上</a:t>
            </a:r>
            <a:endParaRPr kumimoji="1" lang="en-US" altLang="ja-JP"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endParaRP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・５００㎡以上の敷地に建築する建築物は１．０</a:t>
            </a:r>
            <a:r>
              <a:rPr kumimoji="1" lang="en-US" altLang="ja-JP"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m</a:t>
            </a: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以上</a:t>
            </a:r>
          </a:p>
          <a:p>
            <a:pPr marL="0" marR="0" lvl="0" indent="273050" algn="just" defTabSz="914400" rtl="0" eaLnBrk="1" fontAlgn="auto" latinLnBrk="0" hangingPunct="1">
              <a:lnSpc>
                <a:spcPts val="28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endParaRPr>
          </a:p>
        </p:txBody>
      </p:sp>
      <p:pic>
        <p:nvPicPr>
          <p:cNvPr id="18" name="図 17" descr="カレンダー&#10;&#10;自動的に生成された説明">
            <a:extLst>
              <a:ext uri="{FF2B5EF4-FFF2-40B4-BE49-F238E27FC236}">
                <a16:creationId xmlns:a16="http://schemas.microsoft.com/office/drawing/2014/main" id="{B9B92180-9363-56EB-ECB1-DBEBE7A2052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859" t="5588" r="48491" b="10734"/>
          <a:stretch/>
        </p:blipFill>
        <p:spPr bwMode="auto">
          <a:xfrm rot="16200000">
            <a:off x="7996042" y="2354676"/>
            <a:ext cx="2550531" cy="5386428"/>
          </a:xfrm>
          <a:prstGeom prst="rect">
            <a:avLst/>
          </a:prstGeom>
          <a:ln>
            <a:noFill/>
          </a:ln>
          <a:extLst>
            <a:ext uri="{53640926-AAD7-44D8-BBD7-CCE9431645EC}">
              <a14:shadowObscured xmlns:a14="http://schemas.microsoft.com/office/drawing/2010/main"/>
            </a:ext>
          </a:extLst>
        </p:spPr>
      </p:pic>
      <p:sp>
        <p:nvSpPr>
          <p:cNvPr id="19" name="四角形: 角を丸くする 18">
            <a:extLst>
              <a:ext uri="{FF2B5EF4-FFF2-40B4-BE49-F238E27FC236}">
                <a16:creationId xmlns:a16="http://schemas.microsoft.com/office/drawing/2014/main" id="{AA788E22-D22A-DD2E-F540-2874C824BDAD}"/>
              </a:ext>
            </a:extLst>
          </p:cNvPr>
          <p:cNvSpPr/>
          <p:nvPr/>
        </p:nvSpPr>
        <p:spPr>
          <a:xfrm>
            <a:off x="6380923" y="3713143"/>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 name="スライド番号プレースホルダー 20">
            <a:extLst>
              <a:ext uri="{FF2B5EF4-FFF2-40B4-BE49-F238E27FC236}">
                <a16:creationId xmlns:a16="http://schemas.microsoft.com/office/drawing/2014/main" id="{5DD92B0F-0113-67EF-92A3-9C58DF5F9CE6}"/>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36</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130930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77631-D350-0228-D3FE-0ECADB51FEFB}"/>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BE37B270-087E-288A-8832-A5B867C5862A}"/>
              </a:ext>
            </a:extLst>
          </p:cNvPr>
          <p:cNvSpPr txBox="1">
            <a:spLocks/>
          </p:cNvSpPr>
          <p:nvPr/>
        </p:nvSpPr>
        <p:spPr>
          <a:xfrm>
            <a:off x="-1200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⑧　住宅エリアの具体的なルール案</a:t>
            </a:r>
            <a:endParaRPr kumimoji="1" lang="en-US" altLang="ja-JP"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6" name="四角形: 角を丸くする 5">
            <a:extLst>
              <a:ext uri="{FF2B5EF4-FFF2-40B4-BE49-F238E27FC236}">
                <a16:creationId xmlns:a16="http://schemas.microsoft.com/office/drawing/2014/main" id="{33CADD7B-77EF-A444-55BF-37559AB1857B}"/>
              </a:ext>
            </a:extLst>
          </p:cNvPr>
          <p:cNvSpPr/>
          <p:nvPr/>
        </p:nvSpPr>
        <p:spPr>
          <a:xfrm>
            <a:off x="6299444" y="971280"/>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テキスト ボックス 44">
            <a:extLst>
              <a:ext uri="{FF2B5EF4-FFF2-40B4-BE49-F238E27FC236}">
                <a16:creationId xmlns:a16="http://schemas.microsoft.com/office/drawing/2014/main" id="{38F24452-8C0E-8301-7277-75E174BAFFBA}"/>
              </a:ext>
            </a:extLst>
          </p:cNvPr>
          <p:cNvSpPr txBox="1"/>
          <p:nvPr/>
        </p:nvSpPr>
        <p:spPr>
          <a:xfrm>
            <a:off x="234968" y="960857"/>
            <a:ext cx="6155364" cy="1830337"/>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高さの最高限度</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の制限</a:t>
            </a: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都市計画で指定されている高さの最高限度である　１９</a:t>
            </a:r>
            <a:r>
              <a:rPr kumimoji="1" lang="en-US" altLang="ja-JP"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m</a:t>
            </a:r>
            <a:r>
              <a:rPr kumimoji="1" lang="ja-JP" altLang="en-US" sz="2000" b="0" i="0" u="none" strike="noStrike" kern="100" cap="none" spc="0" normalizeH="0" baseline="0" noProof="0" dirty="0">
                <a:ln>
                  <a:noFill/>
                </a:ln>
                <a:solidFill>
                  <a:prstClr val="black"/>
                </a:solidFill>
                <a:effectLst/>
                <a:uLnTx/>
                <a:uFillTx/>
                <a:latin typeface="Segoe UI Symbol" panose="020B0502040204020203" pitchFamily="34" charset="0"/>
                <a:ea typeface="BIZ UDPゴシック" panose="020B0400000000000000" pitchFamily="50" charset="-128"/>
                <a:cs typeface="Times New Roman" panose="02020603050405020304" pitchFamily="18" charset="0"/>
              </a:rPr>
              <a:t>（６階程度）を定め、低中層建築物が調和した良好な街並みを形成します。</a:t>
            </a:r>
          </a:p>
          <a:p>
            <a:pPr marL="0" marR="0" lvl="0" indent="273050" algn="just" defTabSz="914400" rtl="0" eaLnBrk="1" fontAlgn="auto" latinLnBrk="0" hangingPunct="1">
              <a:lnSpc>
                <a:spcPts val="28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grpSp>
        <p:nvGrpSpPr>
          <p:cNvPr id="2" name="グループ化 1">
            <a:extLst>
              <a:ext uri="{FF2B5EF4-FFF2-40B4-BE49-F238E27FC236}">
                <a16:creationId xmlns:a16="http://schemas.microsoft.com/office/drawing/2014/main" id="{8EF13DCC-ECEA-6F61-1A17-3DE7C7A7E54B}"/>
              </a:ext>
            </a:extLst>
          </p:cNvPr>
          <p:cNvGrpSpPr/>
          <p:nvPr/>
        </p:nvGrpSpPr>
        <p:grpSpPr>
          <a:xfrm>
            <a:off x="7359497" y="1125168"/>
            <a:ext cx="4080301" cy="2074957"/>
            <a:chOff x="7354957" y="1364925"/>
            <a:chExt cx="4080301" cy="2074957"/>
          </a:xfrm>
        </p:grpSpPr>
        <p:pic>
          <p:nvPicPr>
            <p:cNvPr id="9" name="図 8" descr="カレンダー&#10;&#10;自動的に生成された説明">
              <a:extLst>
                <a:ext uri="{FF2B5EF4-FFF2-40B4-BE49-F238E27FC236}">
                  <a16:creationId xmlns:a16="http://schemas.microsoft.com/office/drawing/2014/main" id="{EDDE0549-287C-105B-AE98-129F049FF0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0173" b="2903"/>
            <a:stretch>
              <a:fillRect/>
            </a:stretch>
          </p:blipFill>
          <p:spPr bwMode="auto">
            <a:xfrm rot="16200000">
              <a:off x="8357629" y="362253"/>
              <a:ext cx="2074957" cy="4080301"/>
            </a:xfrm>
            <a:prstGeom prst="rect">
              <a:avLst/>
            </a:prstGeom>
            <a:ln>
              <a:noFill/>
            </a:ln>
            <a:extLst>
              <a:ext uri="{53640926-AAD7-44D8-BBD7-CCE9431645EC}">
                <a14:shadowObscured xmlns:a14="http://schemas.microsoft.com/office/drawing/2010/main"/>
              </a:ext>
            </a:extLst>
          </p:spPr>
        </p:pic>
        <p:sp>
          <p:nvSpPr>
            <p:cNvPr id="10" name="テキスト ボックス 9">
              <a:extLst>
                <a:ext uri="{FF2B5EF4-FFF2-40B4-BE49-F238E27FC236}">
                  <a16:creationId xmlns:a16="http://schemas.microsoft.com/office/drawing/2014/main" id="{3979CC78-A192-A022-BF54-CCE7528ED3A7}"/>
                </a:ext>
              </a:extLst>
            </p:cNvPr>
            <p:cNvSpPr txBox="1"/>
            <p:nvPr/>
          </p:nvSpPr>
          <p:spPr>
            <a:xfrm>
              <a:off x="8557591" y="2069423"/>
              <a:ext cx="1202635" cy="307777"/>
            </a:xfrm>
            <a:prstGeom prst="rect">
              <a:avLst/>
            </a:prstGeom>
            <a:solidFill>
              <a:schemeClr val="bg1">
                <a:lumMod val="65000"/>
              </a:schemeClr>
            </a:solidFill>
          </p:spPr>
          <p:txBody>
            <a:bodyPr wrap="square" lIns="0" tIns="0" rIns="0" bIns="0" rtlCol="0">
              <a:spAutoFit/>
            </a:bodyPr>
            <a:lstStyle/>
            <a:p>
              <a:pPr algn="ctr"/>
              <a:r>
                <a:rPr kumimoji="1" lang="ja-JP" altLang="en-US" sz="2000" dirty="0">
                  <a:latin typeface="HGP創英角ｺﾞｼｯｸUB" panose="020B0900000000000000" pitchFamily="50" charset="-128"/>
                  <a:ea typeface="HGP創英角ｺﾞｼｯｸUB" panose="020B0900000000000000" pitchFamily="50" charset="-128"/>
                </a:rPr>
                <a:t>１９ｍまで</a:t>
              </a:r>
            </a:p>
          </p:txBody>
        </p:sp>
      </p:grpSp>
      <p:sp>
        <p:nvSpPr>
          <p:cNvPr id="11" name="テキスト ボックス 44">
            <a:extLst>
              <a:ext uri="{FF2B5EF4-FFF2-40B4-BE49-F238E27FC236}">
                <a16:creationId xmlns:a16="http://schemas.microsoft.com/office/drawing/2014/main" id="{1A5B6435-6D92-D60F-F3B8-39A2EA39C8A9}"/>
              </a:ext>
            </a:extLst>
          </p:cNvPr>
          <p:cNvSpPr txBox="1"/>
          <p:nvPr/>
        </p:nvSpPr>
        <p:spPr>
          <a:xfrm>
            <a:off x="234968" y="3583489"/>
            <a:ext cx="6155364" cy="2537717"/>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建築物等の色彩は原色を避け、周辺の環境と調和したものとします。</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また、屋外広告物の形態、意匠、色彩は、周辺の街並みに配慮したものとし、腐食、破損しやすい材料を使用してはならないこととします。</a:t>
            </a:r>
          </a:p>
        </p:txBody>
      </p:sp>
      <p:grpSp>
        <p:nvGrpSpPr>
          <p:cNvPr id="12" name="グループ化 11">
            <a:extLst>
              <a:ext uri="{FF2B5EF4-FFF2-40B4-BE49-F238E27FC236}">
                <a16:creationId xmlns:a16="http://schemas.microsoft.com/office/drawing/2014/main" id="{394F8AD9-C0D9-5D32-A472-FBA6740707FC}"/>
              </a:ext>
            </a:extLst>
          </p:cNvPr>
          <p:cNvGrpSpPr/>
          <p:nvPr/>
        </p:nvGrpSpPr>
        <p:grpSpPr>
          <a:xfrm>
            <a:off x="7798898" y="3904623"/>
            <a:ext cx="3201498" cy="2180501"/>
            <a:chOff x="8955095" y="4446736"/>
            <a:chExt cx="3201498" cy="2180501"/>
          </a:xfrm>
        </p:grpSpPr>
        <p:pic>
          <p:nvPicPr>
            <p:cNvPr id="13" name="図 12" descr="カレンダー&#10;&#10;自動的に生成された説明">
              <a:extLst>
                <a:ext uri="{FF2B5EF4-FFF2-40B4-BE49-F238E27FC236}">
                  <a16:creationId xmlns:a16="http://schemas.microsoft.com/office/drawing/2014/main" id="{887092ED-7562-B72A-0DBE-81E3CD80FE9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2176" t="48739" r="18870" b="25165"/>
            <a:stretch/>
          </p:blipFill>
          <p:spPr bwMode="auto">
            <a:xfrm rot="16200000">
              <a:off x="8474863" y="4926968"/>
              <a:ext cx="2180501" cy="1220038"/>
            </a:xfrm>
            <a:prstGeom prst="rect">
              <a:avLst/>
            </a:prstGeom>
            <a:ln>
              <a:noFill/>
            </a:ln>
            <a:extLst>
              <a:ext uri="{53640926-AAD7-44D8-BBD7-CCE9431645EC}">
                <a14:shadowObscured xmlns:a14="http://schemas.microsoft.com/office/drawing/2010/main"/>
              </a:ext>
            </a:extLst>
          </p:spPr>
        </p:pic>
        <p:sp>
          <p:nvSpPr>
            <p:cNvPr id="14" name="テキスト ボックス 13">
              <a:extLst>
                <a:ext uri="{FF2B5EF4-FFF2-40B4-BE49-F238E27FC236}">
                  <a16:creationId xmlns:a16="http://schemas.microsoft.com/office/drawing/2014/main" id="{137351CD-F767-033D-7900-C6FE36D8CA3C}"/>
                </a:ext>
              </a:extLst>
            </p:cNvPr>
            <p:cNvSpPr txBox="1"/>
            <p:nvPr/>
          </p:nvSpPr>
          <p:spPr>
            <a:xfrm>
              <a:off x="10175133" y="4966646"/>
              <a:ext cx="1981460" cy="1238801"/>
            </a:xfrm>
            <a:prstGeom prst="rect">
              <a:avLst/>
            </a:prstGeom>
            <a:solidFill>
              <a:schemeClr val="bg1"/>
            </a:solid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原色の屋根や外壁</a:t>
              </a:r>
              <a:endParaRPr lang="en-US" altLang="ja-JP" sz="1600" dirty="0">
                <a:latin typeface="BIZ UDPゴシック" panose="020B0400000000000000" pitchFamily="50" charset="-128"/>
                <a:ea typeface="BIZ UDPゴシック" panose="020B0400000000000000" pitchFamily="50" charset="-128"/>
              </a:endParaRPr>
            </a:p>
            <a:p>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腐食、破損しやすい材料の使用</a:t>
              </a:r>
            </a:p>
            <a:p>
              <a:endParaRPr kumimoji="1" lang="ja-JP" altLang="en-US" sz="1050" dirty="0">
                <a:latin typeface="BIZ UDPゴシック" panose="020B0400000000000000" pitchFamily="50" charset="-128"/>
                <a:ea typeface="BIZ UDPゴシック" panose="020B0400000000000000" pitchFamily="50" charset="-128"/>
              </a:endParaRPr>
            </a:p>
          </p:txBody>
        </p:sp>
      </p:grpSp>
      <p:sp>
        <p:nvSpPr>
          <p:cNvPr id="15" name="四角形: 角を丸くする 14">
            <a:extLst>
              <a:ext uri="{FF2B5EF4-FFF2-40B4-BE49-F238E27FC236}">
                <a16:creationId xmlns:a16="http://schemas.microsoft.com/office/drawing/2014/main" id="{DFD2C5E6-EE1F-C5DD-8A18-14795A743F8D}"/>
              </a:ext>
            </a:extLst>
          </p:cNvPr>
          <p:cNvSpPr/>
          <p:nvPr/>
        </p:nvSpPr>
        <p:spPr>
          <a:xfrm>
            <a:off x="6299444" y="3605293"/>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 name="スライド番号プレースホルダー 20">
            <a:extLst>
              <a:ext uri="{FF2B5EF4-FFF2-40B4-BE49-F238E27FC236}">
                <a16:creationId xmlns:a16="http://schemas.microsoft.com/office/drawing/2014/main" id="{0E4FA150-26DE-8738-B71F-8076C0A02FD7}"/>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37</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120497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7BE25-5624-9839-0B00-E8225A8BD6CD}"/>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EC90CA9B-7353-EDBA-D961-428BA72A4049}"/>
              </a:ext>
            </a:extLst>
          </p:cNvPr>
          <p:cNvSpPr txBox="1">
            <a:spLocks/>
          </p:cNvSpPr>
          <p:nvPr/>
        </p:nvSpPr>
        <p:spPr>
          <a:xfrm>
            <a:off x="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⑧　住宅エリアの具体的なルール案</a:t>
            </a:r>
            <a:endParaRPr kumimoji="1" lang="en-US" altLang="ja-JP"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6" name="四角形: 角を丸くする 5">
            <a:extLst>
              <a:ext uri="{FF2B5EF4-FFF2-40B4-BE49-F238E27FC236}">
                <a16:creationId xmlns:a16="http://schemas.microsoft.com/office/drawing/2014/main" id="{DD061FE0-F8CC-E022-448B-F50948E2CFB7}"/>
              </a:ext>
            </a:extLst>
          </p:cNvPr>
          <p:cNvSpPr/>
          <p:nvPr/>
        </p:nvSpPr>
        <p:spPr>
          <a:xfrm>
            <a:off x="6384278" y="959819"/>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テキスト ボックス 44">
            <a:extLst>
              <a:ext uri="{FF2B5EF4-FFF2-40B4-BE49-F238E27FC236}">
                <a16:creationId xmlns:a16="http://schemas.microsoft.com/office/drawing/2014/main" id="{2BA555BB-9E41-D9EC-101C-611A702C8762}"/>
              </a:ext>
            </a:extLst>
          </p:cNvPr>
          <p:cNvSpPr txBox="1"/>
          <p:nvPr/>
        </p:nvSpPr>
        <p:spPr>
          <a:xfrm>
            <a:off x="259693" y="963623"/>
            <a:ext cx="6155364" cy="218509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防災性の向上を図るため、道路に面して設けるコンクリートブロック塀等は築造できない。</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ただし、地盤面からの高さが０．６ｍ以下の部分に　ついてはこの限りではありません。</a:t>
            </a:r>
          </a:p>
          <a:p>
            <a:pPr marL="0" marR="0" lvl="0" indent="273050" algn="just" defTabSz="914400" rtl="0" eaLnBrk="1" fontAlgn="auto" latinLnBrk="0" hangingPunct="1">
              <a:lnSpc>
                <a:spcPct val="1000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endParaRPr>
          </a:p>
        </p:txBody>
      </p:sp>
      <p:grpSp>
        <p:nvGrpSpPr>
          <p:cNvPr id="9" name="グループ化 8">
            <a:extLst>
              <a:ext uri="{FF2B5EF4-FFF2-40B4-BE49-F238E27FC236}">
                <a16:creationId xmlns:a16="http://schemas.microsoft.com/office/drawing/2014/main" id="{F728EE3C-C453-E2B1-F4C3-452B65A789E2}"/>
              </a:ext>
            </a:extLst>
          </p:cNvPr>
          <p:cNvGrpSpPr/>
          <p:nvPr/>
        </p:nvGrpSpPr>
        <p:grpSpPr>
          <a:xfrm>
            <a:off x="7476959" y="849293"/>
            <a:ext cx="3869127" cy="2493065"/>
            <a:chOff x="7294593" y="3588942"/>
            <a:chExt cx="4797025" cy="3198952"/>
          </a:xfrm>
        </p:grpSpPr>
        <p:pic>
          <p:nvPicPr>
            <p:cNvPr id="10" name="図 9" descr="カレンダー&#10;&#10;自動的に生成された説明">
              <a:extLst>
                <a:ext uri="{FF2B5EF4-FFF2-40B4-BE49-F238E27FC236}">
                  <a16:creationId xmlns:a16="http://schemas.microsoft.com/office/drawing/2014/main" id="{61909F53-8BBE-2975-C886-83E7A1FF824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797" t="3306" r="56678" b="22167"/>
            <a:stretch/>
          </p:blipFill>
          <p:spPr bwMode="auto">
            <a:xfrm rot="16200000">
              <a:off x="8796807" y="2086728"/>
              <a:ext cx="1575759" cy="4580188"/>
            </a:xfrm>
            <a:prstGeom prst="rect">
              <a:avLst/>
            </a:prstGeom>
            <a:ln>
              <a:noFill/>
            </a:ln>
            <a:extLst>
              <a:ext uri="{53640926-AAD7-44D8-BBD7-CCE9431645EC}">
                <a14:shadowObscured xmlns:a14="http://schemas.microsoft.com/office/drawing/2010/main"/>
              </a:ext>
            </a:extLst>
          </p:spPr>
        </p:pic>
        <p:grpSp>
          <p:nvGrpSpPr>
            <p:cNvPr id="11" name="グループ化 10">
              <a:extLst>
                <a:ext uri="{FF2B5EF4-FFF2-40B4-BE49-F238E27FC236}">
                  <a16:creationId xmlns:a16="http://schemas.microsoft.com/office/drawing/2014/main" id="{947715DC-A4F4-20D3-D91C-5BFF9516FCC0}"/>
                </a:ext>
              </a:extLst>
            </p:cNvPr>
            <p:cNvGrpSpPr/>
            <p:nvPr/>
          </p:nvGrpSpPr>
          <p:grpSpPr>
            <a:xfrm>
              <a:off x="8955449" y="4767441"/>
              <a:ext cx="3136169" cy="2020453"/>
              <a:chOff x="8932589" y="4414344"/>
              <a:chExt cx="3136169" cy="2020453"/>
            </a:xfrm>
          </p:grpSpPr>
          <p:pic>
            <p:nvPicPr>
              <p:cNvPr id="12" name="図 11" descr="カレンダー&#10;&#10;自動的に生成された説明">
                <a:extLst>
                  <a:ext uri="{FF2B5EF4-FFF2-40B4-BE49-F238E27FC236}">
                    <a16:creationId xmlns:a16="http://schemas.microsoft.com/office/drawing/2014/main" id="{3E8C0552-A51E-EFD2-3120-932A161D67F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rot="16200000">
                <a:off x="9305392" y="4544305"/>
                <a:ext cx="1517689" cy="2263295"/>
              </a:xfrm>
              <a:prstGeom prst="rect">
                <a:avLst/>
              </a:prstGeom>
              <a:ln w="41275">
                <a:solidFill>
                  <a:srgbClr val="C00000"/>
                </a:solidFill>
              </a:ln>
              <a:extLst>
                <a:ext uri="{53640926-AAD7-44D8-BBD7-CCE9431645EC}">
                  <a14:shadowObscured xmlns:a14="http://schemas.microsoft.com/office/drawing/2010/main"/>
                </a:ext>
              </a:extLst>
            </p:spPr>
          </p:pic>
          <p:sp>
            <p:nvSpPr>
              <p:cNvPr id="13" name="フリーフォーム: 図形 12">
                <a:extLst>
                  <a:ext uri="{FF2B5EF4-FFF2-40B4-BE49-F238E27FC236}">
                    <a16:creationId xmlns:a16="http://schemas.microsoft.com/office/drawing/2014/main" id="{94E4C7C9-D2EA-8999-D34C-E60A01DF8F29}"/>
                  </a:ext>
                </a:extLst>
              </p:cNvPr>
              <p:cNvSpPr/>
              <p:nvPr/>
            </p:nvSpPr>
            <p:spPr>
              <a:xfrm>
                <a:off x="11183008" y="4414344"/>
                <a:ext cx="885750" cy="1334815"/>
              </a:xfrm>
              <a:custGeom>
                <a:avLst/>
                <a:gdLst>
                  <a:gd name="connsiteX0" fmla="*/ 704193 w 882869"/>
                  <a:gd name="connsiteY0" fmla="*/ 0 h 1355835"/>
                  <a:gd name="connsiteX1" fmla="*/ 882869 w 882869"/>
                  <a:gd name="connsiteY1" fmla="*/ 788276 h 1355835"/>
                  <a:gd name="connsiteX2" fmla="*/ 704193 w 882869"/>
                  <a:gd name="connsiteY2" fmla="*/ 1355835 h 1355835"/>
                  <a:gd name="connsiteX3" fmla="*/ 0 w 882869"/>
                  <a:gd name="connsiteY3" fmla="*/ 1345325 h 1355835"/>
                  <a:gd name="connsiteX0" fmla="*/ 620111 w 882869"/>
                  <a:gd name="connsiteY0" fmla="*/ 0 h 1051035"/>
                  <a:gd name="connsiteX1" fmla="*/ 882869 w 882869"/>
                  <a:gd name="connsiteY1" fmla="*/ 483476 h 1051035"/>
                  <a:gd name="connsiteX2" fmla="*/ 704193 w 882869"/>
                  <a:gd name="connsiteY2" fmla="*/ 1051035 h 1051035"/>
                  <a:gd name="connsiteX3" fmla="*/ 0 w 882869"/>
                  <a:gd name="connsiteY3" fmla="*/ 1040525 h 1051035"/>
                  <a:gd name="connsiteX0" fmla="*/ 620111 w 861848"/>
                  <a:gd name="connsiteY0" fmla="*/ 0 h 1051035"/>
                  <a:gd name="connsiteX1" fmla="*/ 861848 w 861848"/>
                  <a:gd name="connsiteY1" fmla="*/ 620111 h 1051035"/>
                  <a:gd name="connsiteX2" fmla="*/ 704193 w 861848"/>
                  <a:gd name="connsiteY2" fmla="*/ 1051035 h 1051035"/>
                  <a:gd name="connsiteX3" fmla="*/ 0 w 861848"/>
                  <a:gd name="connsiteY3" fmla="*/ 1040525 h 1051035"/>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71386"/>
                  <a:gd name="connsiteY0" fmla="*/ 0 h 1303284"/>
                  <a:gd name="connsiteX1" fmla="*/ 861848 w 871386"/>
                  <a:gd name="connsiteY1" fmla="*/ 882870 h 1303284"/>
                  <a:gd name="connsiteX2" fmla="*/ 0 w 871386"/>
                  <a:gd name="connsiteY2" fmla="*/ 1303284 h 1303284"/>
                  <a:gd name="connsiteX0" fmla="*/ 599090 w 866944"/>
                  <a:gd name="connsiteY0" fmla="*/ 0 h 1345326"/>
                  <a:gd name="connsiteX1" fmla="*/ 861848 w 866944"/>
                  <a:gd name="connsiteY1" fmla="*/ 924912 h 1345326"/>
                  <a:gd name="connsiteX2" fmla="*/ 0 w 866944"/>
                  <a:gd name="connsiteY2" fmla="*/ 1345326 h 1345326"/>
                  <a:gd name="connsiteX0" fmla="*/ 599090 w 873114"/>
                  <a:gd name="connsiteY0" fmla="*/ 0 h 1345326"/>
                  <a:gd name="connsiteX1" fmla="*/ 861848 w 873114"/>
                  <a:gd name="connsiteY1" fmla="*/ 924912 h 1345326"/>
                  <a:gd name="connsiteX2" fmla="*/ 0 w 873114"/>
                  <a:gd name="connsiteY2" fmla="*/ 1345326 h 1345326"/>
                  <a:gd name="connsiteX0" fmla="*/ 641132 w 880963"/>
                  <a:gd name="connsiteY0" fmla="*/ 0 h 1334815"/>
                  <a:gd name="connsiteX1" fmla="*/ 861848 w 880963"/>
                  <a:gd name="connsiteY1" fmla="*/ 914401 h 1334815"/>
                  <a:gd name="connsiteX2" fmla="*/ 0 w 880963"/>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Lst>
                <a:ahLst/>
                <a:cxnLst>
                  <a:cxn ang="0">
                    <a:pos x="connsiteX0" y="connsiteY0"/>
                  </a:cxn>
                  <a:cxn ang="0">
                    <a:pos x="connsiteX1" y="connsiteY1"/>
                  </a:cxn>
                  <a:cxn ang="0">
                    <a:pos x="connsiteX2" y="connsiteY2"/>
                  </a:cxn>
                </a:cxnLst>
                <a:rect l="l" t="t" r="r" b="b"/>
                <a:pathLst>
                  <a:path w="885750" h="1334815">
                    <a:moveTo>
                      <a:pt x="641132" y="0"/>
                    </a:moveTo>
                    <a:cubicBezTo>
                      <a:pt x="949436" y="315311"/>
                      <a:pt x="889876" y="472967"/>
                      <a:pt x="861848" y="914401"/>
                    </a:cubicBezTo>
                    <a:cubicBezTo>
                      <a:pt x="667406" y="1446926"/>
                      <a:pt x="410778" y="1299781"/>
                      <a:pt x="0" y="1334815"/>
                    </a:cubicBezTo>
                  </a:path>
                </a:pathLst>
              </a:custGeom>
              <a:noFill/>
              <a:ln w="34925">
                <a:solidFill>
                  <a:srgbClr val="C00000"/>
                </a:solidFill>
                <a:head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14" name="テキスト ボックス 44">
            <a:extLst>
              <a:ext uri="{FF2B5EF4-FFF2-40B4-BE49-F238E27FC236}">
                <a16:creationId xmlns:a16="http://schemas.microsoft.com/office/drawing/2014/main" id="{3F035B4C-9B06-2976-7231-9A9560952277}"/>
              </a:ext>
            </a:extLst>
          </p:cNvPr>
          <p:cNvSpPr txBox="1"/>
          <p:nvPr/>
        </p:nvSpPr>
        <p:spPr>
          <a:xfrm>
            <a:off x="259693" y="3518814"/>
            <a:ext cx="6155364" cy="2472083"/>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78013" marR="0" lvl="0" indent="-1878013"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土地の利用に関する制限（敷地内緑化及び接道緑化）　　</a:t>
            </a: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緑豊かで良好な住環境の形成を図るため、世田谷区の緑の基本条例の届出の対象にならない敷地に　　おいては、敷地</a:t>
            </a:r>
            <a:r>
              <a:rPr lang="ja-JP" altLang="en-US" sz="2000" kern="100" dirty="0">
                <a:solidFill>
                  <a:prstClr val="black"/>
                </a:solidFill>
                <a:latin typeface="Century" panose="02040604050505020304" pitchFamily="18" charset="0"/>
                <a:ea typeface="BIZ UDPゴシック" panose="020B0400000000000000" pitchFamily="50" charset="-128"/>
                <a:cs typeface="Times New Roman" panose="02020603050405020304" pitchFamily="18" charset="0"/>
              </a:rPr>
              <a:t>内</a:t>
            </a:r>
            <a:r>
              <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の緑化や、道路に面する側の緑化に努めることとします。</a:t>
            </a:r>
          </a:p>
          <a:p>
            <a:pPr marL="0" marR="0" lvl="0" indent="273050" algn="just" defTabSz="914400" rtl="0" eaLnBrk="1" fontAlgn="auto" latinLnBrk="0" hangingPunct="1">
              <a:lnSpc>
                <a:spcPct val="1000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15" name="四角形: 角を丸くする 14">
            <a:extLst>
              <a:ext uri="{FF2B5EF4-FFF2-40B4-BE49-F238E27FC236}">
                <a16:creationId xmlns:a16="http://schemas.microsoft.com/office/drawing/2014/main" id="{4DEC7B3B-43B4-581E-A2A0-372919CE9804}"/>
              </a:ext>
            </a:extLst>
          </p:cNvPr>
          <p:cNvSpPr/>
          <p:nvPr/>
        </p:nvSpPr>
        <p:spPr>
          <a:xfrm>
            <a:off x="6384278" y="3523693"/>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1AC62EB9-27FC-1E06-33E4-59A370ED5E75}"/>
              </a:ext>
            </a:extLst>
          </p:cNvPr>
          <p:cNvSpPr txBox="1"/>
          <p:nvPr/>
        </p:nvSpPr>
        <p:spPr>
          <a:xfrm>
            <a:off x="7202502" y="3557186"/>
            <a:ext cx="4600011" cy="338554"/>
          </a:xfrm>
          <a:prstGeom prst="rect">
            <a:avLst/>
          </a:prstGeom>
          <a:solidFill>
            <a:schemeClr val="bg1"/>
          </a:solidFill>
        </p:spPr>
        <p:txBody>
          <a:bodyPr wrap="square" rtlCol="0">
            <a:spAutoFit/>
          </a:bodyPr>
          <a:lstStyle/>
          <a:p>
            <a:r>
              <a:rPr kumimoji="1" lang="ja-JP" altLang="en-US" sz="1600" dirty="0">
                <a:latin typeface="HGP創英角ｺﾞｼｯｸUB" panose="020B0900000000000000" pitchFamily="50" charset="-128"/>
                <a:ea typeface="HGP創英角ｺﾞｼｯｸUB" panose="020B0900000000000000" pitchFamily="50" charset="-128"/>
              </a:rPr>
              <a:t>世田谷区みどりの基本条例の</a:t>
            </a:r>
            <a:r>
              <a:rPr kumimoji="1" lang="ja-JP" altLang="en-US" sz="1600" dirty="0">
                <a:solidFill>
                  <a:srgbClr val="C00000"/>
                </a:solidFill>
                <a:latin typeface="HGP創英角ｺﾞｼｯｸUB" panose="020B0900000000000000" pitchFamily="50" charset="-128"/>
                <a:ea typeface="HGP創英角ｺﾞｼｯｸUB" panose="020B0900000000000000" pitchFamily="50" charset="-128"/>
              </a:rPr>
              <a:t>対象にならない敷地</a:t>
            </a:r>
            <a:endParaRPr kumimoji="1" lang="en-US" altLang="ja-JP" sz="1600" dirty="0">
              <a:latin typeface="HGP創英角ｺﾞｼｯｸUB" panose="020B0900000000000000" pitchFamily="50" charset="-128"/>
              <a:ea typeface="HGP創英角ｺﾞｼｯｸUB" panose="020B0900000000000000" pitchFamily="50" charset="-128"/>
            </a:endParaRPr>
          </a:p>
        </p:txBody>
      </p:sp>
      <p:pic>
        <p:nvPicPr>
          <p:cNvPr id="5" name="図 4" descr="文字の書かれた紙&#10;&#10;AI 生成コンテンツは誤りを含む可能性があります。">
            <a:extLst>
              <a:ext uri="{FF2B5EF4-FFF2-40B4-BE49-F238E27FC236}">
                <a16:creationId xmlns:a16="http://schemas.microsoft.com/office/drawing/2014/main" id="{0F75BAAC-58FF-8C6C-3983-719D9F83DC28}"/>
              </a:ext>
            </a:extLst>
          </p:cNvPr>
          <p:cNvPicPr>
            <a:picLocks noChangeAspect="1"/>
          </p:cNvPicPr>
          <p:nvPr/>
        </p:nvPicPr>
        <p:blipFill rotWithShape="1">
          <a:blip r:embed="rId5"/>
          <a:srcRect l="7384" t="42856" r="7976"/>
          <a:stretch>
            <a:fillRect/>
          </a:stretch>
        </p:blipFill>
        <p:spPr>
          <a:xfrm>
            <a:off x="6866590" y="3925298"/>
            <a:ext cx="5269550" cy="2900572"/>
          </a:xfrm>
          <a:prstGeom prst="rect">
            <a:avLst/>
          </a:prstGeom>
        </p:spPr>
      </p:pic>
      <p:sp>
        <p:nvSpPr>
          <p:cNvPr id="3" name="スライド番号プレースホルダー 20">
            <a:extLst>
              <a:ext uri="{FF2B5EF4-FFF2-40B4-BE49-F238E27FC236}">
                <a16:creationId xmlns:a16="http://schemas.microsoft.com/office/drawing/2014/main" id="{006A8209-80DC-5FD9-5C9B-58EECB9CC3CD}"/>
              </a:ext>
            </a:extLst>
          </p:cNvPr>
          <p:cNvSpPr txBox="1">
            <a:spLocks/>
          </p:cNvSpPr>
          <p:nvPr/>
        </p:nvSpPr>
        <p:spPr>
          <a:xfrm>
            <a:off x="11602192" y="6448256"/>
            <a:ext cx="54065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38</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276248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a:extLst>
            <a:ext uri="{FF2B5EF4-FFF2-40B4-BE49-F238E27FC236}">
              <a16:creationId xmlns:a16="http://schemas.microsoft.com/office/drawing/2014/main" id="{5918625A-038D-AC4B-6C23-3270C1645D47}"/>
            </a:ext>
          </a:extLst>
        </p:cNvPr>
        <p:cNvGrpSpPr/>
        <p:nvPr/>
      </p:nvGrpSpPr>
      <p:grpSpPr>
        <a:xfrm>
          <a:off x="0" y="0"/>
          <a:ext cx="0" cy="0"/>
          <a:chOff x="0" y="0"/>
          <a:chExt cx="0" cy="0"/>
        </a:xfrm>
      </p:grpSpPr>
      <p:sp>
        <p:nvSpPr>
          <p:cNvPr id="20" name="タイトル 1">
            <a:extLst>
              <a:ext uri="{FF2B5EF4-FFF2-40B4-BE49-F238E27FC236}">
                <a16:creationId xmlns:a16="http://schemas.microsoft.com/office/drawing/2014/main" id="{DDC15DD0-9793-A762-69DD-6E47CFA79BFE}"/>
              </a:ext>
            </a:extLst>
          </p:cNvPr>
          <p:cNvSpPr txBox="1">
            <a:spLocks/>
          </p:cNvSpPr>
          <p:nvPr/>
        </p:nvSpPr>
        <p:spPr>
          <a:xfrm>
            <a:off x="-12000" y="375385"/>
            <a:ext cx="12204000" cy="1158680"/>
          </a:xfrm>
          <a:prstGeom prst="rect">
            <a:avLst/>
          </a:prstGeom>
          <a:solidFill>
            <a:schemeClr val="accent1">
              <a:lumMod val="75000"/>
            </a:schemeClr>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　</a:t>
            </a:r>
            <a:r>
              <a:rPr kumimoji="1" lang="ja-JP" altLang="en-US" sz="6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意見交換－</a:t>
            </a:r>
            <a:r>
              <a:rPr lang="ja-JP" altLang="en-US" sz="6000" dirty="0">
                <a:solidFill>
                  <a:prstClr val="white"/>
                </a:solidFill>
                <a:latin typeface="HGP創英角ｺﾞｼｯｸUB" panose="020B0900000000000000" pitchFamily="50" charset="-128"/>
                <a:ea typeface="HGP創英角ｺﾞｼｯｸUB" panose="020B0900000000000000" pitchFamily="50" charset="-128"/>
              </a:rPr>
              <a:t>３</a:t>
            </a:r>
            <a:endParaRPr kumimoji="1" lang="en-US" altLang="ja-JP" sz="6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2" name="テキスト ボックス 1">
            <a:extLst>
              <a:ext uri="{FF2B5EF4-FFF2-40B4-BE49-F238E27FC236}">
                <a16:creationId xmlns:a16="http://schemas.microsoft.com/office/drawing/2014/main" id="{014947F3-0410-8851-19D2-8A1809AF4FE3}"/>
              </a:ext>
            </a:extLst>
          </p:cNvPr>
          <p:cNvSpPr txBox="1"/>
          <p:nvPr/>
        </p:nvSpPr>
        <p:spPr>
          <a:xfrm>
            <a:off x="93254" y="2175509"/>
            <a:ext cx="4057286" cy="310307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57188" marR="0" lvl="0" indent="-357188" algn="l" defTabSz="914400" rtl="0" eaLnBrk="1" fontAlgn="auto" latinLnBrk="0" hangingPunct="1">
              <a:lnSpc>
                <a:spcPts val="2800"/>
              </a:lnSpc>
              <a:spcBef>
                <a:spcPts val="0"/>
              </a:spcBef>
              <a:spcAft>
                <a:spcPts val="0"/>
              </a:spcAft>
              <a:buClrTx/>
              <a:buSzTx/>
              <a:buFontTx/>
              <a:buNone/>
              <a:tabLst/>
              <a:defRPr/>
            </a:pPr>
            <a:r>
              <a:rPr kumimoji="1" lang="ja-JP" altLang="en-US" sz="2000" b="1"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⑥　国道２４６号沿道（駅直近以外）商業エリア</a:t>
            </a:r>
          </a:p>
          <a:p>
            <a:pPr marR="0" lvl="0" algn="l" defTabSz="914400" rtl="0" eaLnBrk="1" fontAlgn="auto" latinLnBrk="0" hangingPunct="1">
              <a:lnSpc>
                <a:spcPts val="28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＜具体的なルール案の項目＞</a:t>
            </a:r>
          </a:p>
          <a:p>
            <a:pPr marL="90488" marR="0" lvl="0" indent="-90488" algn="l" defTabSz="914400" rtl="0" eaLnBrk="1" fontAlgn="auto" latinLnBrk="0" hangingPunct="1">
              <a:lnSpc>
                <a:spcPts val="2000"/>
              </a:lnSpc>
              <a:spcBef>
                <a:spcPts val="0"/>
              </a:spcBef>
              <a:spcAft>
                <a:spcPts val="0"/>
              </a:spcAft>
              <a:buClrTx/>
              <a:buSzTx/>
              <a:buFontTx/>
              <a:buNone/>
              <a:tabLst/>
              <a:defRPr/>
            </a:pPr>
            <a:r>
              <a:rPr kumimoji="1" lang="ja-JP" altLang="en-US" sz="16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p>
          <a:p>
            <a:pPr marR="0" lvl="0" algn="l" defTabSz="914400" rtl="0" eaLnBrk="1" fontAlgn="auto" latinLnBrk="0" hangingPunct="1">
              <a:lnSpc>
                <a:spcPts val="2000"/>
              </a:lnSpc>
              <a:spcBef>
                <a:spcPts val="1200"/>
              </a:spcBef>
              <a:spcAft>
                <a:spcPts val="0"/>
              </a:spcAft>
              <a:buClrTx/>
              <a:buSzTx/>
              <a:buFontTx/>
              <a:buNone/>
              <a:tabLst/>
              <a:defRPr/>
            </a:pPr>
            <a:r>
              <a:rPr kumimoji="1" lang="ja-JP" altLang="en-US" sz="16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・１階部の壁面の位置の制限</a:t>
            </a:r>
          </a:p>
          <a:p>
            <a:pPr marR="0" lvl="0" algn="l" defTabSz="914400" rtl="0" eaLnBrk="1" fontAlgn="auto" latinLnBrk="0" hangingPunct="1">
              <a:lnSpc>
                <a:spcPts val="2000"/>
              </a:lnSpc>
              <a:spcBef>
                <a:spcPts val="0"/>
              </a:spcBef>
              <a:spcAft>
                <a:spcPts val="1200"/>
              </a:spcAft>
              <a:buClrTx/>
              <a:buSzTx/>
              <a:buFontTx/>
              <a:buNone/>
              <a:tabLst/>
              <a:defRPr/>
            </a:pPr>
            <a:r>
              <a:rPr kumimoji="1" lang="ja-JP" altLang="en-US" sz="16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p>
          <a:p>
            <a:pPr marR="0" lvl="0" algn="l" defTabSz="914400" rtl="0" eaLnBrk="1" fontAlgn="auto" latinLnBrk="0" hangingPunct="1">
              <a:spcBef>
                <a:spcPts val="0"/>
              </a:spcBef>
              <a:spcAft>
                <a:spcPts val="0"/>
              </a:spcAft>
              <a:buClrTx/>
              <a:buSzTx/>
              <a:buFontTx/>
              <a:buNone/>
              <a:tabLst/>
              <a:defRPr/>
            </a:pPr>
            <a:r>
              <a:rPr kumimoji="1" lang="ja-JP" altLang="en-US" sz="16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p>
          <a:p>
            <a:pPr marR="0" lvl="0" algn="l" defTabSz="914400" rtl="0" eaLnBrk="1" fontAlgn="auto" latinLnBrk="0" hangingPunct="1">
              <a:spcBef>
                <a:spcPts val="0"/>
              </a:spcBef>
              <a:spcAft>
                <a:spcPts val="0"/>
              </a:spcAft>
              <a:buClrTx/>
              <a:buSzTx/>
              <a:buFontTx/>
              <a:buNone/>
              <a:tabLst/>
              <a:defRPr/>
            </a:pPr>
            <a:r>
              <a:rPr kumimoji="1" lang="ja-JP" altLang="en-US" sz="16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　　</a:t>
            </a:r>
          </a:p>
          <a:p>
            <a:pPr marL="360363" marR="0" lvl="0" indent="0" algn="l" defTabSz="914400" rtl="0" eaLnBrk="1" fontAlgn="auto" latinLnBrk="0" hangingPunct="1">
              <a:lnSpc>
                <a:spcPts val="2800"/>
              </a:lnSpc>
              <a:spcBef>
                <a:spcPts val="0"/>
              </a:spcBef>
              <a:spcAft>
                <a:spcPts val="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53543B85-EBC0-69A2-769B-1294E490E077}"/>
              </a:ext>
            </a:extLst>
          </p:cNvPr>
          <p:cNvSpPr txBox="1"/>
          <p:nvPr/>
        </p:nvSpPr>
        <p:spPr>
          <a:xfrm>
            <a:off x="4705040" y="2169132"/>
            <a:ext cx="3848635" cy="310307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0" lvl="0" algn="l" defTabSz="914400" rtl="0" eaLnBrk="1" fontAlgn="auto" latinLnBrk="0" hangingPunct="1">
              <a:lnSpc>
                <a:spcPts val="2800"/>
              </a:lnSpc>
              <a:spcBef>
                <a:spcPts val="0"/>
              </a:spcBef>
              <a:spcAft>
                <a:spcPts val="0"/>
              </a:spcAft>
              <a:buClrTx/>
              <a:buSzTx/>
              <a:buFontTx/>
              <a:buNone/>
              <a:tabLst/>
              <a:defRPr/>
            </a:pPr>
            <a:r>
              <a:rPr kumimoji="1" lang="ja-JP" altLang="en-US" sz="2000" b="1"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⑦　駅から少し離れた商業エリア　</a:t>
            </a:r>
            <a:endParaRPr kumimoji="1" lang="en-US" altLang="ja-JP" sz="2000" b="1"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R="0" lvl="0" algn="just" defTabSz="914400" rtl="0" eaLnBrk="1" fontAlgn="auto" latinLnBrk="0" hangingPunct="1">
              <a:lnSpc>
                <a:spcPts val="2800"/>
              </a:lnSpc>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＜具体的なルール案の項目＞</a:t>
            </a:r>
          </a:p>
          <a:p>
            <a:pPr marL="180975" marR="0" lvl="0" indent="-180975" algn="just" defTabSz="914400" rtl="0" eaLnBrk="1" fontAlgn="auto" latinLnBrk="0" hangingPunct="1">
              <a:lnSpc>
                <a:spcPts val="2000"/>
              </a:lnSpc>
              <a:spcBef>
                <a:spcPts val="0"/>
              </a:spcBef>
              <a:spcAft>
                <a:spcPts val="600"/>
              </a:spcAft>
              <a:buClrTx/>
              <a:buSzTx/>
              <a:buFontTx/>
              <a:buNone/>
              <a:tabLst/>
              <a:defRPr/>
            </a:pPr>
            <a:r>
              <a:rPr kumimoji="1" lang="ja-JP" altLang="en-US" sz="16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a:t>
            </a:r>
            <a:r>
              <a:rPr kumimoji="1" lang="ja-JP" altLang="en-US" sz="1600" b="0" i="0" u="none" strike="noStrike" kern="100" cap="none" spc="0" normalizeH="0" baseline="0" noProof="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の用途の</a:t>
            </a:r>
            <a:r>
              <a:rPr kumimoji="1" lang="ja-JP" altLang="en-US" sz="16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制限</a:t>
            </a:r>
          </a:p>
          <a:p>
            <a:pPr marR="0" lvl="0" algn="just" defTabSz="914400" rtl="0" eaLnBrk="1" fontAlgn="auto" latinLnBrk="0" hangingPunct="1">
              <a:lnSpc>
                <a:spcPts val="2000"/>
              </a:lnSpc>
              <a:spcBef>
                <a:spcPts val="0"/>
              </a:spcBef>
              <a:spcAft>
                <a:spcPts val="600"/>
              </a:spcAft>
              <a:buClrTx/>
              <a:buSzTx/>
              <a:buFontTx/>
              <a:buNone/>
              <a:tabLst/>
              <a:defRPr/>
            </a:pPr>
            <a:r>
              <a:rPr kumimoji="1" lang="ja-JP" altLang="en-US" sz="16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・建築物の敷地面積の最低限度　</a:t>
            </a:r>
          </a:p>
          <a:p>
            <a:pPr lvl="0" algn="just">
              <a:lnSpc>
                <a:spcPts val="2000"/>
              </a:lnSpc>
              <a:spcAft>
                <a:spcPts val="600"/>
              </a:spcAft>
              <a:defRPr/>
            </a:pPr>
            <a:r>
              <a:rPr kumimoji="1" lang="ja-JP" altLang="en-US" sz="16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altLang="en-US"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a:t>
            </a:r>
            <a:r>
              <a:rPr kumimoji="1" lang="ja-JP" altLang="en-US" sz="16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高さの最高限度の制限</a:t>
            </a:r>
          </a:p>
          <a:p>
            <a:pPr marR="0" lvl="0" algn="just" defTabSz="914400" rtl="0" eaLnBrk="1" fontAlgn="auto" latinLnBrk="0" hangingPunct="1">
              <a:lnSpc>
                <a:spcPts val="2000"/>
              </a:lnSpc>
              <a:spcBef>
                <a:spcPts val="0"/>
              </a:spcBef>
              <a:spcAft>
                <a:spcPts val="600"/>
              </a:spcAft>
              <a:buClrTx/>
              <a:buSzTx/>
              <a:buFontTx/>
              <a:buNone/>
              <a:tabLst/>
              <a:defRPr/>
            </a:pPr>
            <a:r>
              <a:rPr kumimoji="1" lang="ja-JP" altLang="en-US" sz="16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・隣接地からの壁面の位置の制限　</a:t>
            </a:r>
          </a:p>
          <a:p>
            <a:pPr marR="0" lvl="0" algn="just" defTabSz="914400" rtl="0" eaLnBrk="1" fontAlgn="auto" latinLnBrk="0" hangingPunct="1">
              <a:lnSpc>
                <a:spcPts val="2000"/>
              </a:lnSpc>
              <a:spcBef>
                <a:spcPts val="1200"/>
              </a:spcBef>
              <a:spcAft>
                <a:spcPts val="0"/>
              </a:spcAft>
              <a:buClrTx/>
              <a:buSzTx/>
              <a:buFontTx/>
              <a:buNone/>
              <a:tabLst/>
              <a:defRPr/>
            </a:pPr>
            <a:r>
              <a:rPr kumimoji="1" lang="ja-JP" altLang="en-US" sz="16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p>
          <a:p>
            <a:pPr marR="0" lvl="0" algn="just" defTabSz="914400" rtl="0" eaLnBrk="1" fontAlgn="auto" latinLnBrk="0" hangingPunct="1">
              <a:lnSpc>
                <a:spcPts val="2000"/>
              </a:lnSpc>
              <a:spcBef>
                <a:spcPts val="0"/>
              </a:spcBef>
              <a:spcAft>
                <a:spcPts val="0"/>
              </a:spcAft>
              <a:buClrTx/>
              <a:buSzTx/>
              <a:buFontTx/>
              <a:buNone/>
              <a:tabLst/>
              <a:defRPr/>
            </a:pPr>
            <a:r>
              <a:rPr kumimoji="1" lang="ja-JP" altLang="en-US" sz="1600" b="0" i="0" u="none" strike="noStrike" kern="1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　　</a:t>
            </a:r>
          </a:p>
          <a:p>
            <a:pPr marL="360363" marR="0" lvl="0" indent="0" algn="l" defTabSz="914400" rtl="0" eaLnBrk="1" fontAlgn="auto" latinLnBrk="0" hangingPunct="1">
              <a:lnSpc>
                <a:spcPts val="28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ECECC7C0-187D-B601-F525-DB64AB168324}"/>
              </a:ext>
            </a:extLst>
          </p:cNvPr>
          <p:cNvSpPr txBox="1"/>
          <p:nvPr/>
        </p:nvSpPr>
        <p:spPr>
          <a:xfrm>
            <a:off x="8783061" y="2175509"/>
            <a:ext cx="3408939" cy="310307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2800"/>
              </a:lnSpc>
              <a:defRPr/>
            </a:pPr>
            <a:r>
              <a:rPr lang="ja-JP" altLang="ja-JP" sz="2000" b="1"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⑧　住宅エリア</a:t>
            </a:r>
            <a:r>
              <a:rPr kumimoji="1" lang="ja-JP" altLang="en-US" sz="2000" b="1"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endParaRPr kumimoji="1" lang="en-US" altLang="ja-JP" sz="2000" b="1"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R="0" lvl="0" algn="l" defTabSz="914400" rtl="0" eaLnBrk="1" fontAlgn="auto" latinLnBrk="0" hangingPunct="1">
              <a:lnSpc>
                <a:spcPts val="28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＜具体的なルール案の項目＞</a:t>
            </a:r>
          </a:p>
          <a:p>
            <a:pPr lvl="0" algn="just">
              <a:lnSpc>
                <a:spcPts val="2000"/>
              </a:lnSpc>
              <a:spcAft>
                <a:spcPts val="600"/>
              </a:spcAft>
              <a:defRPr/>
            </a:pPr>
            <a:r>
              <a:rPr lang="ja-JP" altLang="en-US"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・建築物の敷地面積の最低限度　</a:t>
            </a:r>
            <a:endParaRPr lang="en-US" altLang="ja-JP"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lvl="0" algn="just">
              <a:lnSpc>
                <a:spcPts val="2000"/>
              </a:lnSpc>
              <a:spcAft>
                <a:spcPts val="600"/>
              </a:spcAft>
              <a:defRPr/>
            </a:pPr>
            <a:r>
              <a:rPr lang="ja-JP" altLang="en-US"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・隣接地からの壁面の位置の制限　</a:t>
            </a:r>
            <a:endParaRPr lang="en-US" altLang="ja-JP"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just">
              <a:lnSpc>
                <a:spcPts val="2000"/>
              </a:lnSpc>
              <a:spcAft>
                <a:spcPts val="600"/>
              </a:spcAft>
            </a:pPr>
            <a:r>
              <a:rPr lang="ja-JP" altLang="en-US"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・建築物等の高さの最高限度の制限</a:t>
            </a:r>
            <a:endParaRPr lang="en-US" altLang="ja-JP"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lvl="0" algn="just">
              <a:lnSpc>
                <a:spcPts val="1700"/>
              </a:lnSpc>
              <a:spcBef>
                <a:spcPts val="600"/>
              </a:spcBef>
              <a:defRPr/>
            </a:pPr>
            <a:r>
              <a:rPr lang="ja-JP" altLang="en-US"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endParaRPr lang="en-US" altLang="ja-JP"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lvl="0" algn="just">
              <a:lnSpc>
                <a:spcPts val="1700"/>
              </a:lnSpc>
              <a:spcAft>
                <a:spcPts val="600"/>
              </a:spcAft>
              <a:defRPr/>
            </a:pPr>
            <a:r>
              <a:rPr lang="ja-JP" altLang="en-US"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endParaRPr lang="en-US" altLang="ja-JP"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9388" lvl="0" indent="-179388" algn="just">
              <a:spcBef>
                <a:spcPts val="600"/>
              </a:spcBef>
              <a:defRPr/>
            </a:pPr>
            <a:r>
              <a:rPr lang="ja-JP" altLang="en-US"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・土地の利用に関する制限</a:t>
            </a:r>
            <a:endParaRPr lang="en-US" altLang="ja-JP"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82563" lvl="0" algn="just">
              <a:defRPr/>
            </a:pPr>
            <a:r>
              <a:rPr lang="ja-JP" altLang="en-US" sz="16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　（敷地内緑化及び接道緑化）　　</a:t>
            </a:r>
          </a:p>
          <a:p>
            <a:pPr marL="360363" marR="0" lvl="0" indent="0" algn="l" defTabSz="914400" rtl="0" eaLnBrk="1" fontAlgn="auto" latinLnBrk="0" hangingPunct="1">
              <a:lnSpc>
                <a:spcPts val="2800"/>
              </a:lnSpc>
              <a:spcBef>
                <a:spcPts val="0"/>
              </a:spcBef>
              <a:spcAft>
                <a:spcPts val="0"/>
              </a:spcAft>
              <a:buClrTx/>
              <a:buSzTx/>
              <a:buFontTx/>
              <a:buNone/>
              <a:tabLst/>
              <a:defRPr/>
            </a:pPr>
            <a:endParaRPr kumimoji="1" lang="ja-JP" altLang="en-US" sz="16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60363" marR="0" lvl="0" indent="0" algn="l" defTabSz="914400" rtl="0" eaLnBrk="1" fontAlgn="auto" latinLnBrk="0" hangingPunct="1">
              <a:lnSpc>
                <a:spcPts val="28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3760C9BE-26D1-B221-C742-16D1C2E2DD2F}"/>
              </a:ext>
            </a:extLst>
          </p:cNvPr>
          <p:cNvSpPr txBox="1"/>
          <p:nvPr/>
        </p:nvSpPr>
        <p:spPr>
          <a:xfrm>
            <a:off x="93254" y="1640579"/>
            <a:ext cx="12098746" cy="4284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a:t>
            </a:r>
            <a:r>
              <a:rPr kumimoji="1" lang="en-US" sz="20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kumimoji="1" lang="ja-JP" altLang="en-US" sz="2000" b="0" i="0" u="none" strike="noStrike" kern="100" cap="none" spc="0" normalizeH="0" baseline="0" noProof="0" dirty="0">
                <a:ln>
                  <a:noFill/>
                </a:ln>
                <a:solidFill>
                  <a:srgbClr val="C00000"/>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３　にぎわい軸沿道以外のエリアについて　</a:t>
            </a:r>
          </a:p>
        </p:txBody>
      </p:sp>
      <p:pic>
        <p:nvPicPr>
          <p:cNvPr id="3" name="図 2" descr="ダイアグラム&#10;&#10;AI 生成コンテンツは誤りを含む可能性があります。">
            <a:extLst>
              <a:ext uri="{FF2B5EF4-FFF2-40B4-BE49-F238E27FC236}">
                <a16:creationId xmlns:a16="http://schemas.microsoft.com/office/drawing/2014/main" id="{E119D1AD-652B-C813-2406-2E25F4D58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305" y="5252756"/>
            <a:ext cx="1564115" cy="1620000"/>
          </a:xfrm>
          <a:prstGeom prst="rect">
            <a:avLst/>
          </a:prstGeom>
        </p:spPr>
      </p:pic>
      <p:pic>
        <p:nvPicPr>
          <p:cNvPr id="7" name="図 6" descr="ダイアグラム&#10;&#10;AI 生成コンテンツは誤りを含む可能性があります。">
            <a:extLst>
              <a:ext uri="{FF2B5EF4-FFF2-40B4-BE49-F238E27FC236}">
                <a16:creationId xmlns:a16="http://schemas.microsoft.com/office/drawing/2014/main" id="{CA96517A-D474-CA40-09FA-59D77C32E5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9318" y="5230381"/>
            <a:ext cx="1564110" cy="1620000"/>
          </a:xfrm>
          <a:prstGeom prst="rect">
            <a:avLst/>
          </a:prstGeom>
        </p:spPr>
      </p:pic>
      <p:pic>
        <p:nvPicPr>
          <p:cNvPr id="9" name="図 8" descr="ダイアグラム, マップ&#10;&#10;AI 生成コンテンツは誤りを含む可能性があります。">
            <a:extLst>
              <a:ext uri="{FF2B5EF4-FFF2-40B4-BE49-F238E27FC236}">
                <a16:creationId xmlns:a16="http://schemas.microsoft.com/office/drawing/2014/main" id="{D374EC46-1236-08D9-1B19-77C15B6E99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5385" y="5217421"/>
            <a:ext cx="1564290" cy="1620000"/>
          </a:xfrm>
          <a:prstGeom prst="rect">
            <a:avLst/>
          </a:prstGeom>
        </p:spPr>
      </p:pic>
      <p:sp>
        <p:nvSpPr>
          <p:cNvPr id="14" name="スライド番号プレースホルダー 20">
            <a:extLst>
              <a:ext uri="{FF2B5EF4-FFF2-40B4-BE49-F238E27FC236}">
                <a16:creationId xmlns:a16="http://schemas.microsoft.com/office/drawing/2014/main" id="{536833B4-A6C7-B996-A11B-5F608C12F8F4}"/>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39</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15" name="図 14">
            <a:extLst>
              <a:ext uri="{FF2B5EF4-FFF2-40B4-BE49-F238E27FC236}">
                <a16:creationId xmlns:a16="http://schemas.microsoft.com/office/drawing/2014/main" id="{5CDCE1E4-CC0C-1146-72A3-4AAE54F8A1CC}"/>
              </a:ext>
            </a:extLst>
          </p:cNvPr>
          <p:cNvPicPr>
            <a:picLocks noChangeAspect="1"/>
          </p:cNvPicPr>
          <p:nvPr/>
        </p:nvPicPr>
        <p:blipFill>
          <a:blip r:embed="rId6"/>
          <a:stretch>
            <a:fillRect/>
          </a:stretch>
        </p:blipFill>
        <p:spPr>
          <a:xfrm>
            <a:off x="1438305" y="5260103"/>
            <a:ext cx="1564110" cy="1620942"/>
          </a:xfrm>
          <a:prstGeom prst="rect">
            <a:avLst/>
          </a:prstGeom>
        </p:spPr>
      </p:pic>
    </p:spTree>
    <p:extLst>
      <p:ext uri="{BB962C8B-B14F-4D97-AF65-F5344CB8AC3E}">
        <p14:creationId xmlns:p14="http://schemas.microsoft.com/office/powerpoint/2010/main" val="2635691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5" name="タイトル 1">
            <a:extLst>
              <a:ext uri="{FF2B5EF4-FFF2-40B4-BE49-F238E27FC236}">
                <a16:creationId xmlns:a16="http://schemas.microsoft.com/office/drawing/2014/main" id="{2EE2ED8C-F79D-495C-9D41-28507742D1AA}"/>
              </a:ext>
            </a:extLst>
          </p:cNvPr>
          <p:cNvSpPr>
            <a:spLocks noGrp="1"/>
          </p:cNvSpPr>
          <p:nvPr>
            <p:ph type="ctrTitle"/>
          </p:nvPr>
        </p:nvSpPr>
        <p:spPr>
          <a:xfrm>
            <a:off x="0" y="1454258"/>
            <a:ext cx="12204000" cy="3949484"/>
          </a:xfrm>
          <a:solidFill>
            <a:srgbClr val="00CCFF"/>
          </a:solidFill>
        </p:spPr>
        <p:txBody>
          <a:bodyPr anchor="ctr" anchorCtr="0">
            <a:noAutofit/>
          </a:bodyPr>
          <a:lstStyle/>
          <a:p>
            <a:pPr>
              <a:lnSpc>
                <a:spcPct val="100000"/>
              </a:lnSpc>
            </a:pPr>
            <a:endParaRPr kumimoji="1" lang="ja-JP" altLang="en-US" sz="5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 name="スライド番号プレースホルダー 1">
            <a:extLst>
              <a:ext uri="{FF2B5EF4-FFF2-40B4-BE49-F238E27FC236}">
                <a16:creationId xmlns:a16="http://schemas.microsoft.com/office/drawing/2014/main" id="{F156CDFA-D4B2-4B8B-A601-B7A2CEC09F0D}"/>
              </a:ext>
            </a:extLst>
          </p:cNvPr>
          <p:cNvSpPr>
            <a:spLocks noGrp="1"/>
          </p:cNvSpPr>
          <p:nvPr>
            <p:ph type="sldNum" sz="quarter" idx="12"/>
          </p:nvPr>
        </p:nvSpPr>
        <p:spPr>
          <a:xfrm>
            <a:off x="11125200" y="6492875"/>
            <a:ext cx="1066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348C9-A7DC-46EA-A217-75ECBE2ADFA7}" type="slidenum">
              <a:rPr kumimoji="1" lang="ja-JP" altLang="en-US" sz="2000" b="0" i="0" u="none" strike="noStrike" kern="1200" cap="none" spc="0" normalizeH="0" baseline="0" noProof="0" smtClean="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5" name="タイトル 1">
            <a:extLst>
              <a:ext uri="{FF2B5EF4-FFF2-40B4-BE49-F238E27FC236}">
                <a16:creationId xmlns:a16="http://schemas.microsoft.com/office/drawing/2014/main" id="{FD9EB56B-2261-E7A3-433B-77808C96BE51}"/>
              </a:ext>
            </a:extLst>
          </p:cNvPr>
          <p:cNvSpPr txBox="1">
            <a:spLocks/>
          </p:cNvSpPr>
          <p:nvPr/>
        </p:nvSpPr>
        <p:spPr>
          <a:xfrm>
            <a:off x="0" y="455790"/>
            <a:ext cx="12204000" cy="5946420"/>
          </a:xfrm>
          <a:prstGeom prst="rect">
            <a:avLst/>
          </a:prstGeom>
          <a:solidFill>
            <a:srgbClr val="0070C0"/>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1200"/>
              </a:spcAft>
              <a:buClrTx/>
              <a:buSzTx/>
              <a:buFontTx/>
              <a:buNone/>
              <a:tabLst/>
              <a:defRPr/>
            </a:pPr>
            <a:r>
              <a:rPr kumimoji="1" lang="ja-JP" altLang="en-US" sz="44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j-cs"/>
              </a:rPr>
              <a:t>「将来ビジョン」とは</a:t>
            </a:r>
            <a:endParaRPr kumimoji="1" lang="en-US" altLang="ja-JP" sz="44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j-cs"/>
            </a:endParaRPr>
          </a:p>
          <a:p>
            <a:pPr marL="357188" marR="0" lvl="0" indent="-354013" algn="l"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j-cs"/>
              </a:rPr>
              <a:t>○三茶話会で検討・作成した本地区の「街づくりの方向性」に基づき、個々のエリアや通りごとの特性に応じた街並みや市街地環境をつくり</a:t>
            </a:r>
          </a:p>
          <a:p>
            <a:pPr marL="357188" marR="0" lvl="0" indent="-354013" algn="l"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j-cs"/>
              </a:rPr>
              <a:t>　上げていくため、その目指す街の展望をまとめたものです。</a:t>
            </a:r>
            <a:endParaRPr kumimoji="1" lang="en-US" altLang="ja-JP" sz="28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j-cs"/>
            </a:endParaRPr>
          </a:p>
          <a:p>
            <a:pPr marL="354013" marR="0" lvl="0" indent="-354013" algn="l" defTabSz="914400" rtl="0" eaLnBrk="1" fontAlgn="auto" latinLnBrk="0" hangingPunct="1">
              <a:lnSpc>
                <a:spcPct val="100000"/>
              </a:lnSpc>
              <a:spcBef>
                <a:spcPct val="0"/>
              </a:spcBef>
              <a:spcAft>
                <a:spcPts val="0"/>
              </a:spcAft>
              <a:buClrTx/>
              <a:buSzTx/>
              <a:buFontTx/>
              <a:buNone/>
              <a:tabLst/>
              <a:defRPr/>
            </a:pPr>
            <a:endParaRPr kumimoji="1" lang="en-US" altLang="ja-JP" sz="44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j-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1" lang="ja-JP" altLang="en-US" sz="44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j-cs"/>
              </a:rPr>
              <a:t>「具体的なルール案」とは</a:t>
            </a:r>
            <a:endParaRPr kumimoji="1" lang="en-US" altLang="ja-JP" sz="44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j-cs"/>
            </a:endParaRPr>
          </a:p>
          <a:p>
            <a:pPr marL="357188" marR="0" lvl="0" indent="-354013" algn="l"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j-cs"/>
              </a:rPr>
              <a:t>○「将来ビジョン」を実現していくため、地区計画という手法を用いて、今後の土地利用や建築物の建替えに際して、建築物の用途・敷地規模・大きさ・高さ・壁面の位置・形態意匠色彩をはじめ、垣やさく、敷地内緑化等について定める、きめの細かい街づくりルール案のことです。</a:t>
            </a:r>
            <a:endParaRPr kumimoji="1" lang="en-US" altLang="ja-JP" sz="28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j-cs"/>
            </a:endParaRPr>
          </a:p>
        </p:txBody>
      </p:sp>
    </p:spTree>
    <p:extLst>
      <p:ext uri="{BB962C8B-B14F-4D97-AF65-F5344CB8AC3E}">
        <p14:creationId xmlns:p14="http://schemas.microsoft.com/office/powerpoint/2010/main" val="1172626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7BE25-5624-9839-0B00-E8225A8BD6CD}"/>
            </a:ext>
          </a:extLst>
        </p:cNvPr>
        <p:cNvGrpSpPr/>
        <p:nvPr/>
      </p:nvGrpSpPr>
      <p:grpSpPr>
        <a:xfrm>
          <a:off x="0" y="0"/>
          <a:ext cx="0" cy="0"/>
          <a:chOff x="0" y="0"/>
          <a:chExt cx="0" cy="0"/>
        </a:xfrm>
      </p:grpSpPr>
      <p:pic>
        <p:nvPicPr>
          <p:cNvPr id="1026" name="Picture 2" descr="要綱パンフレットの表紙">
            <a:extLst>
              <a:ext uri="{FF2B5EF4-FFF2-40B4-BE49-F238E27FC236}">
                <a16:creationId xmlns:a16="http://schemas.microsoft.com/office/drawing/2014/main" id="{C42F361B-5295-B4AD-0626-65C5E762B1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10" t="17632" r="7957" b="42131"/>
          <a:stretch>
            <a:fillRect/>
          </a:stretch>
        </p:blipFill>
        <p:spPr bwMode="auto">
          <a:xfrm>
            <a:off x="7524044" y="549670"/>
            <a:ext cx="4408263" cy="298221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44">
            <a:extLst>
              <a:ext uri="{FF2B5EF4-FFF2-40B4-BE49-F238E27FC236}">
                <a16:creationId xmlns:a16="http://schemas.microsoft.com/office/drawing/2014/main" id="{54EB8355-1867-06A8-4A23-7BD595FC8698}"/>
              </a:ext>
            </a:extLst>
          </p:cNvPr>
          <p:cNvSpPr txBox="1"/>
          <p:nvPr/>
        </p:nvSpPr>
        <p:spPr>
          <a:xfrm>
            <a:off x="1333299" y="1472077"/>
            <a:ext cx="4941994" cy="1306982"/>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indent="273050" algn="just">
              <a:spcAft>
                <a:spcPts val="1200"/>
              </a:spcAft>
              <a:defRPr/>
            </a:pPr>
            <a:r>
              <a:rPr lang="ja-JP" altLang="en-US" sz="2000" kern="100" dirty="0">
                <a:solidFill>
                  <a:prstClr val="black"/>
                </a:solidFill>
                <a:latin typeface="Century" panose="02040604050505020304" pitchFamily="18" charset="0"/>
                <a:ea typeface="BIZ UDPゴシック" panose="020B0400000000000000" pitchFamily="50" charset="-128"/>
                <a:cs typeface="Times New Roman" panose="02020603050405020304" pitchFamily="18" charset="0"/>
              </a:rPr>
              <a:t>水害を軽減し、水循環系の保全や回復に寄与する市街地環境の形成を図るため、敷地内に雨水を浸透または貯留させ る施設の整備に努めます。 </a:t>
            </a:r>
          </a:p>
          <a:p>
            <a:pPr marL="0" marR="0" lvl="0" indent="273050" algn="just" defTabSz="914400" rtl="0" eaLnBrk="1" fontAlgn="auto" latinLnBrk="0" hangingPunct="1">
              <a:lnSpc>
                <a:spcPct val="100000"/>
              </a:lnSpc>
              <a:spcBef>
                <a:spcPts val="0"/>
              </a:spcBef>
              <a:spcAft>
                <a:spcPts val="1200"/>
              </a:spcAft>
              <a:buClrTx/>
              <a:buSzTx/>
              <a:buFontTx/>
              <a:buNone/>
              <a:tabLst/>
              <a:defRPr/>
            </a:pPr>
            <a:endPar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4" name="タイトル 1">
            <a:extLst>
              <a:ext uri="{FF2B5EF4-FFF2-40B4-BE49-F238E27FC236}">
                <a16:creationId xmlns:a16="http://schemas.microsoft.com/office/drawing/2014/main" id="{EC90CA9B-7353-EDBA-D961-428BA72A4049}"/>
              </a:ext>
            </a:extLst>
          </p:cNvPr>
          <p:cNvSpPr txBox="1">
            <a:spLocks/>
          </p:cNvSpPr>
          <p:nvPr/>
        </p:nvSpPr>
        <p:spPr>
          <a:xfrm>
            <a:off x="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　地区全体に共通した検討中のルール案</a:t>
            </a:r>
            <a:endParaRPr kumimoji="1" lang="en-US" altLang="ja-JP" sz="30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7" name="テキスト ボックス 44">
            <a:extLst>
              <a:ext uri="{FF2B5EF4-FFF2-40B4-BE49-F238E27FC236}">
                <a16:creationId xmlns:a16="http://schemas.microsoft.com/office/drawing/2014/main" id="{2BA555BB-9E41-D9EC-101C-611A702C8762}"/>
              </a:ext>
            </a:extLst>
          </p:cNvPr>
          <p:cNvSpPr txBox="1"/>
          <p:nvPr/>
        </p:nvSpPr>
        <p:spPr>
          <a:xfrm>
            <a:off x="259693" y="942383"/>
            <a:ext cx="6741742" cy="2358628"/>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lvl="0" algn="just">
              <a:spcAft>
                <a:spcPts val="1200"/>
              </a:spcAf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■地区全体に共通した</a:t>
            </a:r>
            <a:r>
              <a:rPr lang="ja-JP" altLang="en-US" sz="1200" kern="100" dirty="0">
                <a:solidFill>
                  <a:prstClr val="black"/>
                </a:solidFill>
                <a:latin typeface="Century" panose="02040604050505020304" pitchFamily="18" charset="0"/>
                <a:ea typeface="BIZ UDPゴシック" panose="020B0400000000000000" pitchFamily="50" charset="-128"/>
                <a:cs typeface="Times New Roman" panose="02020603050405020304" pitchFamily="18" charset="0"/>
              </a:rPr>
              <a:t>検討中のルール案</a:t>
            </a:r>
            <a:endParaRPr lang="en-US" altLang="ja-JP" sz="1200" kern="100" dirty="0">
              <a:solidFill>
                <a:prstClr val="black"/>
              </a:solidFill>
              <a:latin typeface="Century" panose="02040604050505020304" pitchFamily="18" charset="0"/>
              <a:ea typeface="BIZ UDPゴシック" panose="020B0400000000000000" pitchFamily="50" charset="-128"/>
              <a:cs typeface="Times New Roman" panose="02020603050405020304" pitchFamily="18" charset="0"/>
            </a:endParaRPr>
          </a:p>
          <a:p>
            <a:pPr lvl="0" algn="just">
              <a:spcAft>
                <a:spcPts val="1200"/>
              </a:spcAft>
              <a:defRPr/>
            </a:pPr>
            <a:r>
              <a:rPr lang="ja-JP" altLang="en-US" sz="1200" kern="100" dirty="0">
                <a:solidFill>
                  <a:prstClr val="black"/>
                </a:solidFill>
                <a:latin typeface="Century" panose="02040604050505020304" pitchFamily="18" charset="0"/>
                <a:ea typeface="BIZ UDPゴシック" panose="020B0400000000000000" pitchFamily="50" charset="-128"/>
                <a:cs typeface="Times New Roman" panose="02020603050405020304" pitchFamily="18" charset="0"/>
              </a:rPr>
              <a:t>　</a:t>
            </a: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　　</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雨水流出抑制施設の設置について</a:t>
            </a:r>
            <a:endParaRPr kumimoji="1" lang="en-US" altLang="ja-JP"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kumimoji="1" lang="ja-JP" altLang="en-US" sz="200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都市型水害対策と地下水源保全のため、建築物の敷地内に雨水の河川等への流出を抑制するための施設（浸透ます、浸透地下埋設管、透水性舗装、貯留施設、雨水タンク等）の設置に努めてください。」など</a:t>
            </a:r>
          </a:p>
          <a:p>
            <a:pPr marL="0" marR="0" lvl="0" indent="0" algn="just" defTabSz="914400" rtl="0" eaLnBrk="1" fontAlgn="auto" latinLnBrk="0" hangingPunct="1">
              <a:lnSpc>
                <a:spcPct val="100000"/>
              </a:lnSpc>
              <a:spcBef>
                <a:spcPts val="0"/>
              </a:spcBef>
              <a:spcAft>
                <a:spcPts val="1200"/>
              </a:spcAft>
              <a:buClrTx/>
              <a:buSzTx/>
              <a:buFontTx/>
              <a:buNone/>
              <a:tabLst/>
              <a:defRPr/>
            </a:pPr>
            <a:endPar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14" name="テキスト ボックス 44">
            <a:extLst>
              <a:ext uri="{FF2B5EF4-FFF2-40B4-BE49-F238E27FC236}">
                <a16:creationId xmlns:a16="http://schemas.microsoft.com/office/drawing/2014/main" id="{3F035B4C-9B06-2976-7231-9A9560952277}"/>
              </a:ext>
            </a:extLst>
          </p:cNvPr>
          <p:cNvSpPr txBox="1"/>
          <p:nvPr/>
        </p:nvSpPr>
        <p:spPr>
          <a:xfrm>
            <a:off x="259693" y="3565741"/>
            <a:ext cx="6741742" cy="2700588"/>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878013" marR="0" lvl="0" indent="-1878013" algn="just" defTabSz="914400" rtl="0" eaLnBrk="1" fontAlgn="auto" latinLnBrk="0" hangingPunct="1">
              <a:lnSpc>
                <a:spcPct val="100000"/>
              </a:lnSpc>
              <a:spcBef>
                <a:spcPts val="0"/>
              </a:spcBef>
              <a:spcAft>
                <a:spcPts val="120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■地区全体に共通した検討中のルール案</a:t>
            </a:r>
            <a:endParaRPr kumimoji="1" lang="en-US" altLang="ja-JP"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endParaRPr>
          </a:p>
          <a:p>
            <a:pPr marL="1878013" marR="0" lvl="0" indent="-1878013" algn="just" defTabSz="914400" rtl="0" eaLnBrk="1" fontAlgn="auto" latinLnBrk="0" hangingPunct="1">
              <a:lnSpc>
                <a:spcPct val="100000"/>
              </a:lnSpc>
              <a:spcBef>
                <a:spcPts val="0"/>
              </a:spcBef>
              <a:spcAft>
                <a:spcPts val="1200"/>
              </a:spcAft>
              <a:buClrTx/>
              <a:buSzTx/>
              <a:buFontTx/>
              <a:buNone/>
              <a:tabLst/>
              <a:defRPr/>
            </a:pPr>
            <a:r>
              <a:rPr lang="ja-JP" altLang="en-US" sz="1200" kern="100" dirty="0">
                <a:solidFill>
                  <a:prstClr val="black"/>
                </a:solidFill>
                <a:latin typeface="Century" panose="02040604050505020304" pitchFamily="18" charset="0"/>
                <a:ea typeface="BIZ UDPゴシック" panose="020B0400000000000000" pitchFamily="50" charset="-128"/>
                <a:cs typeface="Times New Roman" panose="02020603050405020304" pitchFamily="18" charset="0"/>
              </a:rPr>
              <a:t>　</a:t>
            </a: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　　</a:t>
            </a:r>
            <a:r>
              <a:rPr kumimoji="1" lang="ja-JP" altLang="en-US" sz="2400" b="0" i="0" u="none" strike="noStrike" kern="100" cap="none" spc="0" normalizeH="0" baseline="0" noProof="0" dirty="0">
                <a:ln>
                  <a:noFill/>
                </a:ln>
                <a:solidFill>
                  <a:srgbClr val="FFFFFF"/>
                </a:solidFill>
                <a:effectLst/>
                <a:highlight>
                  <a:srgbClr val="000000"/>
                </a:highligh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脱炭素の地域づくりについて　　</a:t>
            </a:r>
            <a:r>
              <a:rPr kumimoji="1" lang="ja-JP" altLang="en-US" sz="24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marL="0" marR="0" lvl="0" indent="273050" algn="just" defTabSz="914400" rtl="0" eaLnBrk="1" fontAlgn="auto" latinLnBrk="0" hangingPunct="1">
              <a:lnSpc>
                <a:spcPts val="2800"/>
              </a:lnSpc>
              <a:spcBef>
                <a:spcPts val="0"/>
              </a:spcBef>
              <a:spcAft>
                <a:spcPts val="1200"/>
              </a:spcAft>
              <a:buClrTx/>
              <a:buSzTx/>
              <a:buFontTx/>
              <a:buNone/>
              <a:tabLst/>
              <a:defRPr/>
            </a:pPr>
            <a:r>
              <a:rPr lang="ja-JP" altLang="en-US" sz="2000" kern="100" dirty="0">
                <a:solidFill>
                  <a:prstClr val="black"/>
                </a:solidFill>
                <a:latin typeface="Century" panose="02040604050505020304" pitchFamily="18" charset="0"/>
                <a:ea typeface="BIZ UDPゴシック" panose="020B0400000000000000" pitchFamily="50" charset="-128"/>
                <a:cs typeface="Times New Roman" panose="02020603050405020304" pitchFamily="18" charset="0"/>
              </a:rPr>
              <a:t>世田谷区では、脱炭素を通じて地域課題を解決し、地域　の魅力と質を向上させる地方創生に貢献する「脱炭素地域づくり」に取り組んでいます。</a:t>
            </a:r>
            <a:endParaRPr lang="en-US" altLang="ja-JP" sz="2000" kern="100" dirty="0">
              <a:solidFill>
                <a:prstClr val="black"/>
              </a:solidFill>
              <a:latin typeface="Century" panose="02040604050505020304" pitchFamily="18" charset="0"/>
              <a:ea typeface="BIZ UDPゴシック" panose="020B0400000000000000" pitchFamily="50" charset="-128"/>
              <a:cs typeface="Times New Roman" panose="02020603050405020304" pitchFamily="18" charset="0"/>
            </a:endParaRPr>
          </a:p>
          <a:p>
            <a:pPr marL="0" marR="0" lvl="0" indent="273050" algn="just" defTabSz="914400" rtl="0" eaLnBrk="1" fontAlgn="auto" latinLnBrk="0" hangingPunct="1">
              <a:lnSpc>
                <a:spcPts val="2800"/>
              </a:lnSpc>
              <a:spcBef>
                <a:spcPts val="0"/>
              </a:spcBef>
              <a:spcAft>
                <a:spcPts val="120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ご理解とご協力をお願いいたします。</a:t>
            </a:r>
          </a:p>
        </p:txBody>
      </p:sp>
      <p:sp>
        <p:nvSpPr>
          <p:cNvPr id="3" name="スライド番号プレースホルダー 20">
            <a:extLst>
              <a:ext uri="{FF2B5EF4-FFF2-40B4-BE49-F238E27FC236}">
                <a16:creationId xmlns:a16="http://schemas.microsoft.com/office/drawing/2014/main" id="{006A8209-80DC-5FD9-5C9B-58EECB9CC3CD}"/>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40</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1028" name="Picture 4">
            <a:extLst>
              <a:ext uri="{FF2B5EF4-FFF2-40B4-BE49-F238E27FC236}">
                <a16:creationId xmlns:a16="http://schemas.microsoft.com/office/drawing/2014/main" id="{BA843EBB-3C0B-4438-0D8F-2CB5C2B523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6981" y="3646517"/>
            <a:ext cx="4308703" cy="3089956"/>
          </a:xfrm>
          <a:prstGeom prst="rect">
            <a:avLst/>
          </a:prstGeom>
          <a:noFill/>
          <a:extLst>
            <a:ext uri="{909E8E84-426E-40DD-AFC4-6F175D3DCCD1}">
              <a14:hiddenFill xmlns:a14="http://schemas.microsoft.com/office/drawing/2010/main">
                <a:solidFill>
                  <a:srgbClr val="FFFFFF"/>
                </a:solidFill>
              </a14:hiddenFill>
            </a:ext>
          </a:extLst>
        </p:spPr>
      </p:pic>
      <p:sp>
        <p:nvSpPr>
          <p:cNvPr id="5" name="四角形: 角を丸くする 4">
            <a:extLst>
              <a:ext uri="{FF2B5EF4-FFF2-40B4-BE49-F238E27FC236}">
                <a16:creationId xmlns:a16="http://schemas.microsoft.com/office/drawing/2014/main" id="{96925F46-A663-EA25-4694-6FD328DCD4EC}"/>
              </a:ext>
            </a:extLst>
          </p:cNvPr>
          <p:cNvSpPr/>
          <p:nvPr/>
        </p:nvSpPr>
        <p:spPr>
          <a:xfrm>
            <a:off x="6922160" y="942383"/>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 name="四角形: 角を丸くする 7">
            <a:extLst>
              <a:ext uri="{FF2B5EF4-FFF2-40B4-BE49-F238E27FC236}">
                <a16:creationId xmlns:a16="http://schemas.microsoft.com/office/drawing/2014/main" id="{F3871AF7-9000-FFA8-D16D-5F2D50B8D257}"/>
              </a:ext>
            </a:extLst>
          </p:cNvPr>
          <p:cNvSpPr/>
          <p:nvPr/>
        </p:nvSpPr>
        <p:spPr>
          <a:xfrm>
            <a:off x="6922160" y="3831171"/>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r>
              <a:rPr kumimoji="1" lang="en-US" altLang="ja-JP" sz="2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6" name="四角形: 角を丸くする 15">
            <a:extLst>
              <a:ext uri="{FF2B5EF4-FFF2-40B4-BE49-F238E27FC236}">
                <a16:creationId xmlns:a16="http://schemas.microsoft.com/office/drawing/2014/main" id="{FCBE534A-C477-3E7E-CBA0-58D5A1A39A69}"/>
              </a:ext>
            </a:extLst>
          </p:cNvPr>
          <p:cNvSpPr/>
          <p:nvPr/>
        </p:nvSpPr>
        <p:spPr>
          <a:xfrm>
            <a:off x="9897893" y="6561568"/>
            <a:ext cx="1746710" cy="138499"/>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国土交通省ホームページより</a:t>
            </a:r>
            <a:endPar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8" name="四角形: 角を丸くする 17">
            <a:extLst>
              <a:ext uri="{FF2B5EF4-FFF2-40B4-BE49-F238E27FC236}">
                <a16:creationId xmlns:a16="http://schemas.microsoft.com/office/drawing/2014/main" id="{06F08575-8458-BE0C-8791-3376C5D3813D}"/>
              </a:ext>
            </a:extLst>
          </p:cNvPr>
          <p:cNvSpPr/>
          <p:nvPr/>
        </p:nvSpPr>
        <p:spPr>
          <a:xfrm>
            <a:off x="10032363" y="3411584"/>
            <a:ext cx="1746710" cy="138499"/>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世田谷区ホームページより</a:t>
            </a:r>
            <a:endPar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28800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a:extLst>
            <a:ext uri="{FF2B5EF4-FFF2-40B4-BE49-F238E27FC236}">
              <a16:creationId xmlns:a16="http://schemas.microsoft.com/office/drawing/2014/main" id="{E46DFECF-980E-FC39-67FB-7599512CC06F}"/>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42B0674-C21B-F33B-A9C8-F37DC2B906B9}"/>
              </a:ext>
            </a:extLst>
          </p:cNvPr>
          <p:cNvSpPr txBox="1">
            <a:spLocks/>
          </p:cNvSpPr>
          <p:nvPr/>
        </p:nvSpPr>
        <p:spPr>
          <a:xfrm>
            <a:off x="-24000" y="4414970"/>
            <a:ext cx="12216000" cy="1490529"/>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54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j-cs"/>
              </a:rPr>
              <a:t>説明と意見交換を終了します。</a:t>
            </a:r>
          </a:p>
        </p:txBody>
      </p:sp>
      <p:sp>
        <p:nvSpPr>
          <p:cNvPr id="15" name="タイトル 1">
            <a:extLst>
              <a:ext uri="{FF2B5EF4-FFF2-40B4-BE49-F238E27FC236}">
                <a16:creationId xmlns:a16="http://schemas.microsoft.com/office/drawing/2014/main" id="{E6BF15CE-0BA5-BD69-81B7-08D3830C9E95}"/>
              </a:ext>
            </a:extLst>
          </p:cNvPr>
          <p:cNvSpPr>
            <a:spLocks noGrp="1"/>
          </p:cNvSpPr>
          <p:nvPr>
            <p:ph type="ctrTitle"/>
          </p:nvPr>
        </p:nvSpPr>
        <p:spPr>
          <a:xfrm>
            <a:off x="12000" y="0"/>
            <a:ext cx="12204000" cy="3446926"/>
          </a:xfrm>
          <a:solidFill>
            <a:srgbClr val="00CCFF"/>
          </a:solidFill>
        </p:spPr>
        <p:txBody>
          <a:bodyPr anchor="ctr" anchorCtr="0">
            <a:noAutofit/>
          </a:bodyPr>
          <a:lstStyle/>
          <a:p>
            <a:pPr>
              <a:lnSpc>
                <a:spcPct val="100000"/>
              </a:lnSpc>
            </a:pPr>
            <a:r>
              <a:rPr lang="ja-JP" altLang="en-US" sz="5400" dirty="0">
                <a:solidFill>
                  <a:schemeClr val="bg1"/>
                </a:solidFill>
                <a:latin typeface="HGS創英角ｺﾞｼｯｸUB" panose="020B0900000000000000" pitchFamily="50" charset="-128"/>
                <a:ea typeface="HGS創英角ｺﾞｼｯｸUB" panose="020B0900000000000000" pitchFamily="50" charset="-128"/>
              </a:rPr>
              <a:t>三軒茶屋一丁目地区の</a:t>
            </a:r>
            <a:br>
              <a:rPr lang="en-US" altLang="ja-JP" sz="5400" dirty="0">
                <a:solidFill>
                  <a:schemeClr val="bg1"/>
                </a:solidFill>
                <a:latin typeface="HGS創英角ｺﾞｼｯｸUB" panose="020B0900000000000000" pitchFamily="50" charset="-128"/>
                <a:ea typeface="HGS創英角ｺﾞｼｯｸUB" panose="020B0900000000000000" pitchFamily="50" charset="-128"/>
              </a:rPr>
            </a:br>
            <a:r>
              <a:rPr lang="ja-JP" altLang="en-US" sz="5400" dirty="0">
                <a:solidFill>
                  <a:schemeClr val="bg1"/>
                </a:solidFill>
                <a:latin typeface="HGS創英角ｺﾞｼｯｸUB" panose="020B0900000000000000" pitchFamily="50" charset="-128"/>
                <a:ea typeface="HGS創英角ｺﾞｼｯｸUB" panose="020B0900000000000000" pitchFamily="50" charset="-128"/>
              </a:rPr>
              <a:t>「将来ビジョン」と</a:t>
            </a:r>
            <a:br>
              <a:rPr lang="en-US" altLang="ja-JP" sz="5400" dirty="0">
                <a:solidFill>
                  <a:schemeClr val="bg1"/>
                </a:solidFill>
                <a:latin typeface="HGS創英角ｺﾞｼｯｸUB" panose="020B0900000000000000" pitchFamily="50" charset="-128"/>
                <a:ea typeface="HGS創英角ｺﾞｼｯｸUB" panose="020B0900000000000000" pitchFamily="50" charset="-128"/>
              </a:rPr>
            </a:br>
            <a:r>
              <a:rPr lang="ja-JP" altLang="en-US" sz="5400" dirty="0">
                <a:solidFill>
                  <a:schemeClr val="bg1"/>
                </a:solidFill>
                <a:latin typeface="HGS創英角ｺﾞｼｯｸUB" panose="020B0900000000000000" pitchFamily="50" charset="-128"/>
                <a:ea typeface="HGS創英角ｺﾞｼｯｸUB" panose="020B0900000000000000" pitchFamily="50" charset="-128"/>
              </a:rPr>
              <a:t>「具体的なルール案」の提案</a:t>
            </a:r>
            <a:endParaRPr kumimoji="1" lang="ja-JP" altLang="en-US" sz="5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5" name="スライド番号プレースホルダー 20">
            <a:extLst>
              <a:ext uri="{FF2B5EF4-FFF2-40B4-BE49-F238E27FC236}">
                <a16:creationId xmlns:a16="http://schemas.microsoft.com/office/drawing/2014/main" id="{9057D52D-159E-6B19-5BE0-D23D627E6547}"/>
              </a:ext>
            </a:extLst>
          </p:cNvPr>
          <p:cNvSpPr txBox="1">
            <a:spLocks/>
          </p:cNvSpPr>
          <p:nvPr/>
        </p:nvSpPr>
        <p:spPr>
          <a:xfrm>
            <a:off x="9399648" y="644825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4348C9-A7DC-46EA-A217-75ECBE2ADFA7}" type="slidenum">
              <a:rPr lang="ja-JP" altLang="en-US" sz="2000" b="1" smtClean="0">
                <a:solidFill>
                  <a:schemeClr val="tx1"/>
                </a:solidFill>
                <a:latin typeface="HGP創英角ｺﾞｼｯｸUB" panose="020B0900000000000000" pitchFamily="50" charset="-128"/>
                <a:ea typeface="HGP創英角ｺﾞｼｯｸUB" panose="020B0900000000000000" pitchFamily="50" charset="-128"/>
              </a:rPr>
              <a:pPr/>
              <a:t>41</a:t>
            </a:fld>
            <a:endParaRPr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141258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4F77D827-3C31-F79A-FBD4-9CF3908442DD}"/>
              </a:ext>
            </a:extLst>
          </p:cNvPr>
          <p:cNvGrpSpPr/>
          <p:nvPr/>
        </p:nvGrpSpPr>
        <p:grpSpPr>
          <a:xfrm>
            <a:off x="7432601" y="1932703"/>
            <a:ext cx="4411550" cy="4569169"/>
            <a:chOff x="7432601" y="1932703"/>
            <a:chExt cx="4411550" cy="4569169"/>
          </a:xfrm>
        </p:grpSpPr>
        <p:pic>
          <p:nvPicPr>
            <p:cNvPr id="7" name="図 6" descr="マップ&#10;&#10;AI 生成コンテンツは誤りを含む可能性があります。">
              <a:extLst>
                <a:ext uri="{FF2B5EF4-FFF2-40B4-BE49-F238E27FC236}">
                  <a16:creationId xmlns:a16="http://schemas.microsoft.com/office/drawing/2014/main" id="{2002AA0A-36CB-C6F9-0BDD-B78327CAF7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2601" y="1932703"/>
              <a:ext cx="4411550" cy="4569169"/>
            </a:xfrm>
            <a:prstGeom prst="rect">
              <a:avLst/>
            </a:prstGeom>
          </p:spPr>
        </p:pic>
        <p:cxnSp>
          <p:nvCxnSpPr>
            <p:cNvPr id="5" name="直線矢印コネクタ 4">
              <a:extLst>
                <a:ext uri="{FF2B5EF4-FFF2-40B4-BE49-F238E27FC236}">
                  <a16:creationId xmlns:a16="http://schemas.microsoft.com/office/drawing/2014/main" id="{7D69D52E-7F68-F035-F6C1-67D58B2BED44}"/>
                </a:ext>
              </a:extLst>
            </p:cNvPr>
            <p:cNvCxnSpPr>
              <a:cxnSpLocks/>
            </p:cNvCxnSpPr>
            <p:nvPr/>
          </p:nvCxnSpPr>
          <p:spPr>
            <a:xfrm>
              <a:off x="10532395" y="2343850"/>
              <a:ext cx="130629" cy="358295"/>
            </a:xfrm>
            <a:prstGeom prst="straightConnector1">
              <a:avLst/>
            </a:prstGeom>
            <a:ln w="31750">
              <a:solidFill>
                <a:schemeClr val="accent4">
                  <a:lumMod val="60000"/>
                  <a:lumOff val="40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CFC3B1A8-244B-6602-D403-8C717277D0A7}"/>
                </a:ext>
              </a:extLst>
            </p:cNvPr>
            <p:cNvCxnSpPr>
              <a:cxnSpLocks/>
            </p:cNvCxnSpPr>
            <p:nvPr/>
          </p:nvCxnSpPr>
          <p:spPr>
            <a:xfrm flipH="1">
              <a:off x="10218887" y="2686078"/>
              <a:ext cx="41054" cy="441543"/>
            </a:xfrm>
            <a:prstGeom prst="straightConnector1">
              <a:avLst/>
            </a:prstGeom>
            <a:ln w="31750">
              <a:solidFill>
                <a:schemeClr val="accent4">
                  <a:lumMod val="60000"/>
                  <a:lumOff val="40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8733CB3F-7998-78DD-1DC7-3150DAD3E053}"/>
                </a:ext>
              </a:extLst>
            </p:cNvPr>
            <p:cNvCxnSpPr>
              <a:cxnSpLocks/>
            </p:cNvCxnSpPr>
            <p:nvPr/>
          </p:nvCxnSpPr>
          <p:spPr>
            <a:xfrm flipH="1">
              <a:off x="9744891" y="2739076"/>
              <a:ext cx="85841" cy="336294"/>
            </a:xfrm>
            <a:prstGeom prst="straightConnector1">
              <a:avLst/>
            </a:prstGeom>
            <a:ln w="31750">
              <a:solidFill>
                <a:schemeClr val="accent4">
                  <a:lumMod val="60000"/>
                  <a:lumOff val="40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D63AC3A4-9517-67FF-3614-367896C00E39}"/>
                </a:ext>
              </a:extLst>
            </p:cNvPr>
            <p:cNvCxnSpPr>
              <a:cxnSpLocks/>
            </p:cNvCxnSpPr>
            <p:nvPr/>
          </p:nvCxnSpPr>
          <p:spPr>
            <a:xfrm>
              <a:off x="9356738" y="3045512"/>
              <a:ext cx="261257" cy="111967"/>
            </a:xfrm>
            <a:prstGeom prst="straightConnector1">
              <a:avLst/>
            </a:prstGeom>
            <a:ln w="31750">
              <a:solidFill>
                <a:schemeClr val="accent4">
                  <a:lumMod val="60000"/>
                  <a:lumOff val="40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CBF36ADF-FD49-3978-307C-63CA596B5632}"/>
                </a:ext>
              </a:extLst>
            </p:cNvPr>
            <p:cNvCxnSpPr>
              <a:cxnSpLocks/>
            </p:cNvCxnSpPr>
            <p:nvPr/>
          </p:nvCxnSpPr>
          <p:spPr>
            <a:xfrm>
              <a:off x="10028542" y="2653626"/>
              <a:ext cx="809897" cy="74645"/>
            </a:xfrm>
            <a:prstGeom prst="straightConnector1">
              <a:avLst/>
            </a:prstGeom>
            <a:ln w="31750">
              <a:solidFill>
                <a:schemeClr val="accent4">
                  <a:lumMod val="60000"/>
                  <a:lumOff val="40000"/>
                </a:schemeClr>
              </a:solidFill>
              <a:prstDash val="solid"/>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50528F13-CC3B-84CA-3A28-F09EA7451115}"/>
                </a:ext>
              </a:extLst>
            </p:cNvPr>
            <p:cNvCxnSpPr>
              <a:cxnSpLocks/>
            </p:cNvCxnSpPr>
            <p:nvPr/>
          </p:nvCxnSpPr>
          <p:spPr>
            <a:xfrm flipV="1">
              <a:off x="10597709" y="2467014"/>
              <a:ext cx="143692" cy="55983"/>
            </a:xfrm>
            <a:prstGeom prst="straightConnector1">
              <a:avLst/>
            </a:prstGeom>
            <a:ln w="31750">
              <a:solidFill>
                <a:schemeClr val="accent4">
                  <a:lumMod val="60000"/>
                  <a:lumOff val="40000"/>
                </a:schemeClr>
              </a:solidFill>
              <a:prstDash val="solid"/>
              <a:headEnd type="none" w="sm" len="sm"/>
              <a:tailEnd type="arrow" w="sm" len="sm"/>
            </a:ln>
          </p:spPr>
          <p:style>
            <a:lnRef idx="1">
              <a:schemeClr val="accent1"/>
            </a:lnRef>
            <a:fillRef idx="0">
              <a:schemeClr val="accent1"/>
            </a:fillRef>
            <a:effectRef idx="0">
              <a:schemeClr val="accent1"/>
            </a:effectRef>
            <a:fontRef idx="minor">
              <a:schemeClr val="tx1"/>
            </a:fontRef>
          </p:style>
        </p:cxnSp>
      </p:grpSp>
      <p:sp>
        <p:nvSpPr>
          <p:cNvPr id="20" name="タイトル 1">
            <a:extLst>
              <a:ext uri="{FF2B5EF4-FFF2-40B4-BE49-F238E27FC236}">
                <a16:creationId xmlns:a16="http://schemas.microsoft.com/office/drawing/2014/main" id="{57432AF8-B23E-2543-9E04-0EA89B8AA169}"/>
              </a:ext>
            </a:extLst>
          </p:cNvPr>
          <p:cNvSpPr txBox="1">
            <a:spLocks/>
          </p:cNvSpPr>
          <p:nvPr/>
        </p:nvSpPr>
        <p:spPr>
          <a:xfrm>
            <a:off x="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a:solidFill>
                  <a:schemeClr val="bg1"/>
                </a:solidFill>
                <a:latin typeface="HGP創英角ｺﾞｼｯｸUB" panose="020B0900000000000000" pitchFamily="50" charset="-128"/>
                <a:ea typeface="HGP創英角ｺﾞｼｯｸUB" panose="020B0900000000000000" pitchFamily="50" charset="-128"/>
              </a:rPr>
              <a:t>　三軒茶屋一丁目地区の将来ビジョン</a:t>
            </a:r>
          </a:p>
        </p:txBody>
      </p:sp>
      <p:sp>
        <p:nvSpPr>
          <p:cNvPr id="2" name="テキスト ボックス 44">
            <a:extLst>
              <a:ext uri="{FF2B5EF4-FFF2-40B4-BE49-F238E27FC236}">
                <a16:creationId xmlns:a16="http://schemas.microsoft.com/office/drawing/2014/main" id="{09A0B595-2AF7-87BF-7AAA-A337A0EDF26E}"/>
              </a:ext>
            </a:extLst>
          </p:cNvPr>
          <p:cNvSpPr txBox="1"/>
          <p:nvPr/>
        </p:nvSpPr>
        <p:spPr>
          <a:xfrm>
            <a:off x="265990" y="874811"/>
            <a:ext cx="11578161" cy="903081"/>
          </a:xfrm>
          <a:prstGeom prst="rect">
            <a:avLst/>
          </a:prstGeom>
          <a:solidFill>
            <a:srgbClr val="009999"/>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69875" algn="just">
              <a:buNone/>
            </a:pPr>
            <a:r>
              <a:rPr lang="ja-JP" sz="2400" b="1" kern="100">
                <a:solidFill>
                  <a:srgbClr val="FFFFFF"/>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三軒茶屋駅周辺の活力とにぎわいに溢れた魅力ある商業環境と、安全で災害に強く、</a:t>
            </a:r>
            <a:endParaRPr lang="ja-JP" altLang="en-US" sz="2400" b="1" kern="100">
              <a:solidFill>
                <a:srgbClr val="FFFFFF"/>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69875" algn="just">
              <a:buNone/>
            </a:pPr>
            <a:r>
              <a:rPr lang="ja-JP" sz="2400" b="1" kern="100">
                <a:solidFill>
                  <a:srgbClr val="FFFFFF"/>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誰もが住みやすい良好な住環境を併せ持った街並みを目指す</a:t>
            </a:r>
            <a:endParaRPr lang="ja-JP" sz="2400" kern="10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9" name="テキスト ボックス 44">
            <a:extLst>
              <a:ext uri="{FF2B5EF4-FFF2-40B4-BE49-F238E27FC236}">
                <a16:creationId xmlns:a16="http://schemas.microsoft.com/office/drawing/2014/main" id="{C313360C-3FD6-3CC5-9E31-412DD2FC546F}"/>
              </a:ext>
            </a:extLst>
          </p:cNvPr>
          <p:cNvSpPr txBox="1"/>
          <p:nvPr/>
        </p:nvSpPr>
        <p:spPr>
          <a:xfrm>
            <a:off x="265990" y="1877503"/>
            <a:ext cx="7023810" cy="1699895"/>
          </a:xfrm>
          <a:prstGeom prst="rect">
            <a:avLst/>
          </a:prstGeom>
          <a:noFill/>
          <a:ln w="38100">
            <a:solidFill>
              <a:srgbClr val="FF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buNone/>
            </a:pPr>
            <a:r>
              <a:rPr lang="ja-JP" sz="2400" kern="10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商業エリア・各通り</a:t>
            </a:r>
          </a:p>
          <a:p>
            <a:pPr indent="177800" algn="just">
              <a:buNone/>
            </a:pPr>
            <a:r>
              <a:rPr lang="ja-JP" sz="2000" kern="100">
                <a:effectLst/>
                <a:latin typeface="Century" panose="02040604050505020304" pitchFamily="18" charset="0"/>
                <a:ea typeface="BIZ UDPゴシック" panose="020B0400000000000000" pitchFamily="50" charset="-128"/>
                <a:cs typeface="Times New Roman" panose="02020603050405020304" pitchFamily="18" charset="0"/>
              </a:rPr>
              <a:t>地区のにぎわいを生み出す栄通りを中心に、回遊性のある歩行者中心の安全・快適な道路環境や、住環境との調和に</a:t>
            </a:r>
            <a:r>
              <a:rPr lang="en-US" altLang="ja-JP" sz="2000" kern="100">
                <a:effectLst/>
                <a:latin typeface="Century" panose="02040604050505020304" pitchFamily="18" charset="0"/>
                <a:ea typeface="BIZ UDPゴシック" panose="020B0400000000000000" pitchFamily="50" charset="-128"/>
                <a:cs typeface="Times New Roman" panose="02020603050405020304" pitchFamily="18" charset="0"/>
              </a:rPr>
              <a:t>    </a:t>
            </a:r>
            <a:r>
              <a:rPr lang="ja-JP" sz="2000" kern="100">
                <a:effectLst/>
                <a:latin typeface="Century" panose="02040604050505020304" pitchFamily="18" charset="0"/>
                <a:ea typeface="BIZ UDPゴシック" panose="020B0400000000000000" pitchFamily="50" charset="-128"/>
                <a:cs typeface="Times New Roman" panose="02020603050405020304" pitchFamily="18" charset="0"/>
              </a:rPr>
              <a:t>配慮した魅力ある商業空間を形成し、商業エリア全体のにぎわいや交流を創出する街並み</a:t>
            </a:r>
            <a:endParaRPr lang="ja-JP" sz="200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 name="テキスト ボックス 44">
            <a:extLst>
              <a:ext uri="{FF2B5EF4-FFF2-40B4-BE49-F238E27FC236}">
                <a16:creationId xmlns:a16="http://schemas.microsoft.com/office/drawing/2014/main" id="{C1A68498-4C70-74E1-EF16-6442175A7FE9}"/>
              </a:ext>
            </a:extLst>
          </p:cNvPr>
          <p:cNvSpPr txBox="1"/>
          <p:nvPr/>
        </p:nvSpPr>
        <p:spPr>
          <a:xfrm>
            <a:off x="265987" y="5212320"/>
            <a:ext cx="7023810" cy="1439160"/>
          </a:xfrm>
          <a:prstGeom prst="rect">
            <a:avLst/>
          </a:prstGeom>
          <a:solidFill>
            <a:schemeClr val="bg1"/>
          </a:solidFill>
          <a:ln w="3810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buNone/>
            </a:pP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住宅エリア</a:t>
            </a:r>
          </a:p>
          <a:p>
            <a:pPr indent="177800" algn="just">
              <a:buNone/>
            </a:pPr>
            <a:r>
              <a:rPr lang="ja-JP"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現状の街並みを踏まえつつ、通行する人々に安全な道路</a:t>
            </a:r>
            <a:r>
              <a:rPr lang="en-US" altLang="ja-JP"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環境を備え、不燃化された低中層建築物による建て詰まりがなくゆとりある緑豊かな街並み</a:t>
            </a:r>
            <a:endPar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buNone/>
            </a:pPr>
            <a:r>
              <a:rPr lang="en-US" sz="1100" kern="100" dirty="0">
                <a:effectLst/>
                <a:latin typeface="BIZ UDPゴシック" panose="020B0400000000000000" pitchFamily="50" charset="-128"/>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 name="テキスト ボックス 44">
            <a:extLst>
              <a:ext uri="{FF2B5EF4-FFF2-40B4-BE49-F238E27FC236}">
                <a16:creationId xmlns:a16="http://schemas.microsoft.com/office/drawing/2014/main" id="{9E01C48C-3FBF-C9D2-EEB8-1FF36977979C}"/>
              </a:ext>
            </a:extLst>
          </p:cNvPr>
          <p:cNvSpPr txBox="1"/>
          <p:nvPr/>
        </p:nvSpPr>
        <p:spPr>
          <a:xfrm>
            <a:off x="265987" y="3677009"/>
            <a:ext cx="7023810" cy="1439160"/>
          </a:xfrm>
          <a:prstGeom prst="rect">
            <a:avLst/>
          </a:prstGeom>
          <a:noFill/>
          <a:ln w="38100">
            <a:solidFill>
              <a:schemeClr val="accent4"/>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2400"/>
              </a:lnSpc>
              <a:buNone/>
            </a:pP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にぎわいの軸</a:t>
            </a:r>
          </a:p>
          <a:p>
            <a:pPr indent="177800" algn="just">
              <a:buNone/>
            </a:pP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駅周辺の回遊性や滞在性の向上に資する地区の主要な道路として、魅力ある店舗が建ち並び、安全で快適な歩行環境・買い物環境を備えた、地区のにぎわいの中心となる軸（通り）</a:t>
            </a:r>
          </a:p>
          <a:p>
            <a:pPr algn="just">
              <a:buNone/>
            </a:pPr>
            <a:r>
              <a:rPr 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cxnSp>
        <p:nvCxnSpPr>
          <p:cNvPr id="4" name="直線矢印コネクタ 3">
            <a:extLst>
              <a:ext uri="{FF2B5EF4-FFF2-40B4-BE49-F238E27FC236}">
                <a16:creationId xmlns:a16="http://schemas.microsoft.com/office/drawing/2014/main" id="{C2843110-31BE-F53D-03A1-E27E4CA332FB}"/>
              </a:ext>
            </a:extLst>
          </p:cNvPr>
          <p:cNvCxnSpPr>
            <a:cxnSpLocks/>
          </p:cNvCxnSpPr>
          <p:nvPr/>
        </p:nvCxnSpPr>
        <p:spPr>
          <a:xfrm flipV="1">
            <a:off x="7289796" y="3961600"/>
            <a:ext cx="2820840" cy="415697"/>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cxnSp>
        <p:nvCxnSpPr>
          <p:cNvPr id="6" name="直線矢印コネクタ 5">
            <a:extLst>
              <a:ext uri="{FF2B5EF4-FFF2-40B4-BE49-F238E27FC236}">
                <a16:creationId xmlns:a16="http://schemas.microsoft.com/office/drawing/2014/main" id="{D677B6E6-9E62-441C-6B2D-9F6676738B0E}"/>
              </a:ext>
            </a:extLst>
          </p:cNvPr>
          <p:cNvCxnSpPr>
            <a:cxnSpLocks/>
            <a:stCxn id="10" idx="3"/>
          </p:cNvCxnSpPr>
          <p:nvPr/>
        </p:nvCxnSpPr>
        <p:spPr>
          <a:xfrm flipV="1">
            <a:off x="7289797" y="4977444"/>
            <a:ext cx="2751578" cy="954456"/>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sp>
        <p:nvSpPr>
          <p:cNvPr id="29" name="テキスト ボックス 44">
            <a:extLst>
              <a:ext uri="{FF2B5EF4-FFF2-40B4-BE49-F238E27FC236}">
                <a16:creationId xmlns:a16="http://schemas.microsoft.com/office/drawing/2014/main" id="{5B9831E0-5C8F-8EEA-EBCD-777F0EE6AB65}"/>
              </a:ext>
            </a:extLst>
          </p:cNvPr>
          <p:cNvSpPr txBox="1"/>
          <p:nvPr/>
        </p:nvSpPr>
        <p:spPr>
          <a:xfrm>
            <a:off x="8464086" y="2080442"/>
            <a:ext cx="1366646" cy="272277"/>
          </a:xfrm>
          <a:prstGeom prst="rect">
            <a:avLst/>
          </a:prstGeom>
          <a:solidFill>
            <a:schemeClr val="bg1"/>
          </a:solidFill>
          <a:ln w="50800">
            <a:solidFill>
              <a:schemeClr val="accent4">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buNone/>
            </a:pPr>
            <a:r>
              <a:rPr lang="ja-JP" altLang="en-US" sz="11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にぎわいを繋ぐ通り</a:t>
            </a:r>
            <a:endParaRPr lang="ja-JP" sz="105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just">
              <a:buNone/>
            </a:pPr>
            <a:r>
              <a:rPr lang="en-US" sz="1100" kern="100" dirty="0">
                <a:solidFill>
                  <a:schemeClr val="bg1"/>
                </a:solidFill>
                <a:effectLst/>
                <a:latin typeface="BIZ UDPゴシック" panose="020B0400000000000000" pitchFamily="50" charset="-128"/>
                <a:ea typeface="ＭＳ 明朝" panose="02020609040205080304" pitchFamily="17" charset="-128"/>
                <a:cs typeface="Times New Roman" panose="02020603050405020304" pitchFamily="18" charset="0"/>
              </a:rPr>
              <a:t> </a:t>
            </a:r>
            <a:endParaRPr lang="ja-JP" sz="1050" kern="100" dirty="0">
              <a:solidFill>
                <a:schemeClr val="bg1"/>
              </a:solidFill>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7" name="スライド番号プレースホルダー 16">
            <a:extLst>
              <a:ext uri="{FF2B5EF4-FFF2-40B4-BE49-F238E27FC236}">
                <a16:creationId xmlns:a16="http://schemas.microsoft.com/office/drawing/2014/main" id="{939967FF-2226-6682-DFA2-CA9ED557C806}"/>
              </a:ext>
            </a:extLst>
          </p:cNvPr>
          <p:cNvSpPr>
            <a:spLocks noGrp="1"/>
          </p:cNvSpPr>
          <p:nvPr>
            <p:ph type="sldNum" sz="quarter" idx="12"/>
          </p:nvPr>
        </p:nvSpPr>
        <p:spPr>
          <a:xfrm>
            <a:off x="9460800" y="6467048"/>
            <a:ext cx="2743200" cy="365125"/>
          </a:xfrm>
        </p:spPr>
        <p:txBody>
          <a:bodyPr/>
          <a:lstStyle/>
          <a:p>
            <a:fld id="{BB4348C9-A7DC-46EA-A217-75ECBE2ADFA7}" type="slidenum">
              <a:rPr kumimoji="1" lang="ja-JP" altLang="en-US" sz="2000" smtClean="0">
                <a:solidFill>
                  <a:schemeClr val="tx1"/>
                </a:solidFill>
                <a:latin typeface="HGP創英角ｺﾞｼｯｸUB" panose="020B0900000000000000" pitchFamily="50" charset="-128"/>
                <a:ea typeface="HGP創英角ｺﾞｼｯｸUB" panose="020B0900000000000000" pitchFamily="50" charset="-128"/>
              </a:rPr>
              <a:t>5</a:t>
            </a:fld>
            <a:endParaRPr kumimoji="1" lang="ja-JP" altLang="en-US" sz="200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47" name="フリーフォーム: 図形 46">
            <a:extLst>
              <a:ext uri="{FF2B5EF4-FFF2-40B4-BE49-F238E27FC236}">
                <a16:creationId xmlns:a16="http://schemas.microsoft.com/office/drawing/2014/main" id="{4E437DAA-EB43-29A0-0BE5-FA904E1A3285}"/>
              </a:ext>
            </a:extLst>
          </p:cNvPr>
          <p:cNvSpPr/>
          <p:nvPr/>
        </p:nvSpPr>
        <p:spPr>
          <a:xfrm>
            <a:off x="9345543" y="3067905"/>
            <a:ext cx="1474236" cy="679269"/>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4236" h="679269">
                <a:moveTo>
                  <a:pt x="0" y="679269"/>
                </a:moveTo>
                <a:lnTo>
                  <a:pt x="97037" y="369493"/>
                </a:lnTo>
                <a:lnTo>
                  <a:pt x="175415" y="313509"/>
                </a:lnTo>
                <a:lnTo>
                  <a:pt x="313508" y="0"/>
                </a:lnTo>
                <a:lnTo>
                  <a:pt x="817361" y="52252"/>
                </a:lnTo>
                <a:cubicBezTo>
                  <a:pt x="1032587" y="83354"/>
                  <a:pt x="1259010" y="99527"/>
                  <a:pt x="1474236" y="130629"/>
                </a:cubicBezTo>
              </a:path>
            </a:pathLst>
          </a:custGeom>
          <a:noFill/>
          <a:ln w="38100">
            <a:solidFill>
              <a:schemeClr val="accent4">
                <a:lumMod val="60000"/>
                <a:lumOff val="40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矢印コネクタ 15">
            <a:extLst>
              <a:ext uri="{FF2B5EF4-FFF2-40B4-BE49-F238E27FC236}">
                <a16:creationId xmlns:a16="http://schemas.microsoft.com/office/drawing/2014/main" id="{507736DC-FE91-0876-6890-7BC071BB50EF}"/>
              </a:ext>
            </a:extLst>
          </p:cNvPr>
          <p:cNvCxnSpPr>
            <a:cxnSpLocks/>
          </p:cNvCxnSpPr>
          <p:nvPr/>
        </p:nvCxnSpPr>
        <p:spPr>
          <a:xfrm>
            <a:off x="9183291" y="2337403"/>
            <a:ext cx="858084" cy="764531"/>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sp>
        <p:nvSpPr>
          <p:cNvPr id="48" name="フリーフォーム: 図形 47">
            <a:extLst>
              <a:ext uri="{FF2B5EF4-FFF2-40B4-BE49-F238E27FC236}">
                <a16:creationId xmlns:a16="http://schemas.microsoft.com/office/drawing/2014/main" id="{FFE66A80-0689-604F-18DA-6AA0BFC623BE}"/>
              </a:ext>
            </a:extLst>
          </p:cNvPr>
          <p:cNvSpPr/>
          <p:nvPr/>
        </p:nvSpPr>
        <p:spPr>
          <a:xfrm>
            <a:off x="10631299" y="4036994"/>
            <a:ext cx="261255" cy="167950"/>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1474236 w 1474236"/>
              <a:gd name="connsiteY4" fmla="*/ 130629 h 679269"/>
              <a:gd name="connsiteX0" fmla="*/ 0 w 1474236"/>
              <a:gd name="connsiteY0" fmla="*/ 679269 h 679269"/>
              <a:gd name="connsiteX1" fmla="*/ 97037 w 1474236"/>
              <a:gd name="connsiteY1" fmla="*/ 369493 h 679269"/>
              <a:gd name="connsiteX2" fmla="*/ 313508 w 1474236"/>
              <a:gd name="connsiteY2" fmla="*/ 0 h 679269"/>
              <a:gd name="connsiteX3" fmla="*/ 1474236 w 1474236"/>
              <a:gd name="connsiteY3" fmla="*/ 130629 h 679269"/>
              <a:gd name="connsiteX0" fmla="*/ 0 w 1474236"/>
              <a:gd name="connsiteY0" fmla="*/ 679269 h 679269"/>
              <a:gd name="connsiteX1" fmla="*/ 313508 w 1474236"/>
              <a:gd name="connsiteY1" fmla="*/ 0 h 679269"/>
              <a:gd name="connsiteX2" fmla="*/ 1474236 w 1474236"/>
              <a:gd name="connsiteY2" fmla="*/ 130629 h 679269"/>
              <a:gd name="connsiteX0" fmla="*/ 0 w 1474236"/>
              <a:gd name="connsiteY0" fmla="*/ 548640 h 548640"/>
              <a:gd name="connsiteX1" fmla="*/ 571033 w 1474236"/>
              <a:gd name="connsiteY1" fmla="*/ 309776 h 548640"/>
              <a:gd name="connsiteX2" fmla="*/ 1474236 w 1474236"/>
              <a:gd name="connsiteY2" fmla="*/ 0 h 548640"/>
              <a:gd name="connsiteX0" fmla="*/ 0 w 1474236"/>
              <a:gd name="connsiteY0" fmla="*/ 548640 h 634481"/>
              <a:gd name="connsiteX1" fmla="*/ 895739 w 1474236"/>
              <a:gd name="connsiteY1" fmla="*/ 634481 h 634481"/>
              <a:gd name="connsiteX2" fmla="*/ 1474236 w 1474236"/>
              <a:gd name="connsiteY2" fmla="*/ 0 h 634481"/>
              <a:gd name="connsiteX0" fmla="*/ 0 w 627016"/>
              <a:gd name="connsiteY0" fmla="*/ 697930 h 697930"/>
              <a:gd name="connsiteX1" fmla="*/ 48519 w 627016"/>
              <a:gd name="connsiteY1" fmla="*/ 634481 h 697930"/>
              <a:gd name="connsiteX2" fmla="*/ 627016 w 627016"/>
              <a:gd name="connsiteY2" fmla="*/ 0 h 697930"/>
              <a:gd name="connsiteX0" fmla="*/ 0 w 235130"/>
              <a:gd name="connsiteY0" fmla="*/ 141825 h 141825"/>
              <a:gd name="connsiteX1" fmla="*/ 48519 w 235130"/>
              <a:gd name="connsiteY1" fmla="*/ 78376 h 141825"/>
              <a:gd name="connsiteX2" fmla="*/ 235130 w 235130"/>
              <a:gd name="connsiteY2" fmla="*/ 0 h 141825"/>
              <a:gd name="connsiteX0" fmla="*/ 0 w 257523"/>
              <a:gd name="connsiteY0" fmla="*/ 153021 h 153021"/>
              <a:gd name="connsiteX1" fmla="*/ 48519 w 257523"/>
              <a:gd name="connsiteY1" fmla="*/ 89572 h 153021"/>
              <a:gd name="connsiteX2" fmla="*/ 257523 w 257523"/>
              <a:gd name="connsiteY2" fmla="*/ 0 h 153021"/>
              <a:gd name="connsiteX0" fmla="*/ 0 w 261255"/>
              <a:gd name="connsiteY0" fmla="*/ 167950 h 167950"/>
              <a:gd name="connsiteX1" fmla="*/ 52251 w 261255"/>
              <a:gd name="connsiteY1" fmla="*/ 89572 h 167950"/>
              <a:gd name="connsiteX2" fmla="*/ 261255 w 261255"/>
              <a:gd name="connsiteY2" fmla="*/ 0 h 167950"/>
              <a:gd name="connsiteX0" fmla="*/ 0 w 261255"/>
              <a:gd name="connsiteY0" fmla="*/ 167950 h 167950"/>
              <a:gd name="connsiteX1" fmla="*/ 93305 w 261255"/>
              <a:gd name="connsiteY1" fmla="*/ 55982 h 167950"/>
              <a:gd name="connsiteX2" fmla="*/ 261255 w 261255"/>
              <a:gd name="connsiteY2" fmla="*/ 0 h 167950"/>
            </a:gdLst>
            <a:ahLst/>
            <a:cxnLst>
              <a:cxn ang="0">
                <a:pos x="connsiteX0" y="connsiteY0"/>
              </a:cxn>
              <a:cxn ang="0">
                <a:pos x="connsiteX1" y="connsiteY1"/>
              </a:cxn>
              <a:cxn ang="0">
                <a:pos x="connsiteX2" y="connsiteY2"/>
              </a:cxn>
            </a:cxnLst>
            <a:rect l="l" t="t" r="r" b="b"/>
            <a:pathLst>
              <a:path w="261255" h="167950">
                <a:moveTo>
                  <a:pt x="0" y="167950"/>
                </a:moveTo>
                <a:lnTo>
                  <a:pt x="93305" y="55982"/>
                </a:lnTo>
                <a:lnTo>
                  <a:pt x="261255" y="0"/>
                </a:lnTo>
              </a:path>
            </a:pathLst>
          </a:custGeom>
          <a:noFill/>
          <a:ln w="38100">
            <a:solidFill>
              <a:schemeClr val="accent4">
                <a:lumMod val="60000"/>
                <a:lumOff val="40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図形 48">
            <a:extLst>
              <a:ext uri="{FF2B5EF4-FFF2-40B4-BE49-F238E27FC236}">
                <a16:creationId xmlns:a16="http://schemas.microsoft.com/office/drawing/2014/main" id="{BBEF0476-6CE3-BA90-033C-712983CCBD86}"/>
              </a:ext>
            </a:extLst>
          </p:cNvPr>
          <p:cNvSpPr/>
          <p:nvPr/>
        </p:nvSpPr>
        <p:spPr>
          <a:xfrm>
            <a:off x="10052802" y="3128012"/>
            <a:ext cx="85841" cy="783771"/>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1474236 w 1474236"/>
              <a:gd name="connsiteY4" fmla="*/ 130629 h 679269"/>
              <a:gd name="connsiteX0" fmla="*/ 0 w 1474236"/>
              <a:gd name="connsiteY0" fmla="*/ 679269 h 679269"/>
              <a:gd name="connsiteX1" fmla="*/ 97037 w 1474236"/>
              <a:gd name="connsiteY1" fmla="*/ 369493 h 679269"/>
              <a:gd name="connsiteX2" fmla="*/ 313508 w 1474236"/>
              <a:gd name="connsiteY2" fmla="*/ 0 h 679269"/>
              <a:gd name="connsiteX3" fmla="*/ 1474236 w 1474236"/>
              <a:gd name="connsiteY3" fmla="*/ 130629 h 679269"/>
              <a:gd name="connsiteX0" fmla="*/ 0 w 1474236"/>
              <a:gd name="connsiteY0" fmla="*/ 679269 h 679269"/>
              <a:gd name="connsiteX1" fmla="*/ 313508 w 1474236"/>
              <a:gd name="connsiteY1" fmla="*/ 0 h 679269"/>
              <a:gd name="connsiteX2" fmla="*/ 1474236 w 1474236"/>
              <a:gd name="connsiteY2" fmla="*/ 130629 h 679269"/>
              <a:gd name="connsiteX0" fmla="*/ 0 w 1474236"/>
              <a:gd name="connsiteY0" fmla="*/ 548640 h 548640"/>
              <a:gd name="connsiteX1" fmla="*/ 571033 w 1474236"/>
              <a:gd name="connsiteY1" fmla="*/ 309776 h 548640"/>
              <a:gd name="connsiteX2" fmla="*/ 1474236 w 1474236"/>
              <a:gd name="connsiteY2" fmla="*/ 0 h 548640"/>
              <a:gd name="connsiteX0" fmla="*/ 0 w 1474236"/>
              <a:gd name="connsiteY0" fmla="*/ 548640 h 634481"/>
              <a:gd name="connsiteX1" fmla="*/ 895739 w 1474236"/>
              <a:gd name="connsiteY1" fmla="*/ 634481 h 634481"/>
              <a:gd name="connsiteX2" fmla="*/ 1474236 w 1474236"/>
              <a:gd name="connsiteY2" fmla="*/ 0 h 634481"/>
              <a:gd name="connsiteX0" fmla="*/ 0 w 627016"/>
              <a:gd name="connsiteY0" fmla="*/ 697930 h 697930"/>
              <a:gd name="connsiteX1" fmla="*/ 48519 w 627016"/>
              <a:gd name="connsiteY1" fmla="*/ 634481 h 697930"/>
              <a:gd name="connsiteX2" fmla="*/ 627016 w 627016"/>
              <a:gd name="connsiteY2" fmla="*/ 0 h 697930"/>
              <a:gd name="connsiteX0" fmla="*/ 0 w 235130"/>
              <a:gd name="connsiteY0" fmla="*/ 141825 h 141825"/>
              <a:gd name="connsiteX1" fmla="*/ 48519 w 235130"/>
              <a:gd name="connsiteY1" fmla="*/ 78376 h 141825"/>
              <a:gd name="connsiteX2" fmla="*/ 235130 w 235130"/>
              <a:gd name="connsiteY2" fmla="*/ 0 h 141825"/>
              <a:gd name="connsiteX0" fmla="*/ 0 w 257523"/>
              <a:gd name="connsiteY0" fmla="*/ 153021 h 153021"/>
              <a:gd name="connsiteX1" fmla="*/ 48519 w 257523"/>
              <a:gd name="connsiteY1" fmla="*/ 89572 h 153021"/>
              <a:gd name="connsiteX2" fmla="*/ 257523 w 257523"/>
              <a:gd name="connsiteY2" fmla="*/ 0 h 153021"/>
              <a:gd name="connsiteX0" fmla="*/ 0 w 261255"/>
              <a:gd name="connsiteY0" fmla="*/ 167950 h 167950"/>
              <a:gd name="connsiteX1" fmla="*/ 52251 w 261255"/>
              <a:gd name="connsiteY1" fmla="*/ 89572 h 167950"/>
              <a:gd name="connsiteX2" fmla="*/ 261255 w 261255"/>
              <a:gd name="connsiteY2" fmla="*/ 0 h 167950"/>
              <a:gd name="connsiteX0" fmla="*/ 0 w 261255"/>
              <a:gd name="connsiteY0" fmla="*/ 167950 h 167950"/>
              <a:gd name="connsiteX1" fmla="*/ 93305 w 261255"/>
              <a:gd name="connsiteY1" fmla="*/ 55982 h 167950"/>
              <a:gd name="connsiteX2" fmla="*/ 261255 w 261255"/>
              <a:gd name="connsiteY2" fmla="*/ 0 h 167950"/>
              <a:gd name="connsiteX0" fmla="*/ 0 w 93305"/>
              <a:gd name="connsiteY0" fmla="*/ 492656 h 492656"/>
              <a:gd name="connsiteX1" fmla="*/ 93305 w 93305"/>
              <a:gd name="connsiteY1" fmla="*/ 380688 h 492656"/>
              <a:gd name="connsiteX2" fmla="*/ 44785 w 93305"/>
              <a:gd name="connsiteY2" fmla="*/ 0 h 492656"/>
              <a:gd name="connsiteX0" fmla="*/ 0 w 59714"/>
              <a:gd name="connsiteY0" fmla="*/ 780039 h 780039"/>
              <a:gd name="connsiteX1" fmla="*/ 59714 w 59714"/>
              <a:gd name="connsiteY1" fmla="*/ 380688 h 780039"/>
              <a:gd name="connsiteX2" fmla="*/ 11194 w 59714"/>
              <a:gd name="connsiteY2" fmla="*/ 0 h 780039"/>
              <a:gd name="connsiteX0" fmla="*/ 74647 w 85841"/>
              <a:gd name="connsiteY0" fmla="*/ 780039 h 780039"/>
              <a:gd name="connsiteX1" fmla="*/ 0 w 85841"/>
              <a:gd name="connsiteY1" fmla="*/ 544907 h 780039"/>
              <a:gd name="connsiteX2" fmla="*/ 85841 w 85841"/>
              <a:gd name="connsiteY2" fmla="*/ 0 h 780039"/>
              <a:gd name="connsiteX0" fmla="*/ 74647 w 85841"/>
              <a:gd name="connsiteY0" fmla="*/ 780039 h 780039"/>
              <a:gd name="connsiteX1" fmla="*/ 0 w 85841"/>
              <a:gd name="connsiteY1" fmla="*/ 544907 h 780039"/>
              <a:gd name="connsiteX2" fmla="*/ 85841 w 85841"/>
              <a:gd name="connsiteY2" fmla="*/ 0 h 780039"/>
              <a:gd name="connsiteX0" fmla="*/ 74647 w 85841"/>
              <a:gd name="connsiteY0" fmla="*/ 780039 h 780039"/>
              <a:gd name="connsiteX1" fmla="*/ 0 w 85841"/>
              <a:gd name="connsiteY1" fmla="*/ 544907 h 780039"/>
              <a:gd name="connsiteX2" fmla="*/ 85841 w 85841"/>
              <a:gd name="connsiteY2" fmla="*/ 0 h 780039"/>
              <a:gd name="connsiteX0" fmla="*/ 74920 w 86114"/>
              <a:gd name="connsiteY0" fmla="*/ 780039 h 780039"/>
              <a:gd name="connsiteX1" fmla="*/ 80515 w 86114"/>
              <a:gd name="connsiteY1" fmla="*/ 611698 h 780039"/>
              <a:gd name="connsiteX2" fmla="*/ 273 w 86114"/>
              <a:gd name="connsiteY2" fmla="*/ 544907 h 780039"/>
              <a:gd name="connsiteX3" fmla="*/ 86114 w 86114"/>
              <a:gd name="connsiteY3" fmla="*/ 0 h 780039"/>
              <a:gd name="connsiteX0" fmla="*/ 74920 w 86114"/>
              <a:gd name="connsiteY0" fmla="*/ 780039 h 780039"/>
              <a:gd name="connsiteX1" fmla="*/ 80515 w 86114"/>
              <a:gd name="connsiteY1" fmla="*/ 611698 h 780039"/>
              <a:gd name="connsiteX2" fmla="*/ 273 w 86114"/>
              <a:gd name="connsiteY2" fmla="*/ 544907 h 780039"/>
              <a:gd name="connsiteX3" fmla="*/ 86114 w 86114"/>
              <a:gd name="connsiteY3" fmla="*/ 0 h 780039"/>
              <a:gd name="connsiteX0" fmla="*/ 74965 w 86159"/>
              <a:gd name="connsiteY0" fmla="*/ 780039 h 780039"/>
              <a:gd name="connsiteX1" fmla="*/ 80560 w 86159"/>
              <a:gd name="connsiteY1" fmla="*/ 611698 h 780039"/>
              <a:gd name="connsiteX2" fmla="*/ 318 w 86159"/>
              <a:gd name="connsiteY2" fmla="*/ 544907 h 780039"/>
              <a:gd name="connsiteX3" fmla="*/ 86159 w 86159"/>
              <a:gd name="connsiteY3" fmla="*/ 0 h 780039"/>
              <a:gd name="connsiteX0" fmla="*/ 74647 w 85841"/>
              <a:gd name="connsiteY0" fmla="*/ 780039 h 780039"/>
              <a:gd name="connsiteX1" fmla="*/ 80242 w 85841"/>
              <a:gd name="connsiteY1" fmla="*/ 611698 h 780039"/>
              <a:gd name="connsiteX2" fmla="*/ 0 w 85841"/>
              <a:gd name="connsiteY2" fmla="*/ 544907 h 780039"/>
              <a:gd name="connsiteX3" fmla="*/ 85841 w 85841"/>
              <a:gd name="connsiteY3" fmla="*/ 0 h 780039"/>
              <a:gd name="connsiteX0" fmla="*/ 70915 w 82109"/>
              <a:gd name="connsiteY0" fmla="*/ 780039 h 780039"/>
              <a:gd name="connsiteX1" fmla="*/ 76510 w 82109"/>
              <a:gd name="connsiteY1" fmla="*/ 611698 h 780039"/>
              <a:gd name="connsiteX2" fmla="*/ 0 w 82109"/>
              <a:gd name="connsiteY2" fmla="*/ 522514 h 780039"/>
              <a:gd name="connsiteX3" fmla="*/ 82109 w 82109"/>
              <a:gd name="connsiteY3" fmla="*/ 0 h 780039"/>
              <a:gd name="connsiteX0" fmla="*/ 70915 w 82109"/>
              <a:gd name="connsiteY0" fmla="*/ 780039 h 780039"/>
              <a:gd name="connsiteX1" fmla="*/ 76510 w 82109"/>
              <a:gd name="connsiteY1" fmla="*/ 611698 h 780039"/>
              <a:gd name="connsiteX2" fmla="*/ 0 w 82109"/>
              <a:gd name="connsiteY2" fmla="*/ 522514 h 780039"/>
              <a:gd name="connsiteX3" fmla="*/ 82109 w 82109"/>
              <a:gd name="connsiteY3" fmla="*/ 0 h 780039"/>
              <a:gd name="connsiteX0" fmla="*/ 70915 w 89574"/>
              <a:gd name="connsiteY0" fmla="*/ 772575 h 772575"/>
              <a:gd name="connsiteX1" fmla="*/ 76510 w 89574"/>
              <a:gd name="connsiteY1" fmla="*/ 604234 h 772575"/>
              <a:gd name="connsiteX2" fmla="*/ 0 w 89574"/>
              <a:gd name="connsiteY2" fmla="*/ 515050 h 772575"/>
              <a:gd name="connsiteX3" fmla="*/ 89574 w 89574"/>
              <a:gd name="connsiteY3" fmla="*/ 0 h 772575"/>
              <a:gd name="connsiteX0" fmla="*/ 70915 w 85841"/>
              <a:gd name="connsiteY0" fmla="*/ 783771 h 783771"/>
              <a:gd name="connsiteX1" fmla="*/ 76510 w 85841"/>
              <a:gd name="connsiteY1" fmla="*/ 615430 h 783771"/>
              <a:gd name="connsiteX2" fmla="*/ 0 w 85841"/>
              <a:gd name="connsiteY2" fmla="*/ 526246 h 783771"/>
              <a:gd name="connsiteX3" fmla="*/ 85841 w 85841"/>
              <a:gd name="connsiteY3" fmla="*/ 0 h 783771"/>
              <a:gd name="connsiteX0" fmla="*/ 70915 w 85841"/>
              <a:gd name="connsiteY0" fmla="*/ 783771 h 783771"/>
              <a:gd name="connsiteX1" fmla="*/ 76510 w 85841"/>
              <a:gd name="connsiteY1" fmla="*/ 615430 h 783771"/>
              <a:gd name="connsiteX2" fmla="*/ 0 w 85841"/>
              <a:gd name="connsiteY2" fmla="*/ 526246 h 783771"/>
              <a:gd name="connsiteX3" fmla="*/ 85841 w 85841"/>
              <a:gd name="connsiteY3" fmla="*/ 0 h 783771"/>
            </a:gdLst>
            <a:ahLst/>
            <a:cxnLst>
              <a:cxn ang="0">
                <a:pos x="connsiteX0" y="connsiteY0"/>
              </a:cxn>
              <a:cxn ang="0">
                <a:pos x="connsiteX1" y="connsiteY1"/>
              </a:cxn>
              <a:cxn ang="0">
                <a:pos x="connsiteX2" y="connsiteY2"/>
              </a:cxn>
              <a:cxn ang="0">
                <a:pos x="connsiteX3" y="connsiteY3"/>
              </a:cxn>
            </a:cxnLst>
            <a:rect l="l" t="t" r="r" b="b"/>
            <a:pathLst>
              <a:path w="85841" h="783771">
                <a:moveTo>
                  <a:pt x="70915" y="783771"/>
                </a:moveTo>
                <a:cubicBezTo>
                  <a:pt x="67493" y="761313"/>
                  <a:pt x="77754" y="680744"/>
                  <a:pt x="76510" y="615430"/>
                </a:cubicBezTo>
                <a:cubicBezTo>
                  <a:pt x="52873" y="587438"/>
                  <a:pt x="43231" y="574078"/>
                  <a:pt x="0" y="526246"/>
                </a:cubicBezTo>
                <a:cubicBezTo>
                  <a:pt x="42299" y="322217"/>
                  <a:pt x="73400" y="129384"/>
                  <a:pt x="85841" y="0"/>
                </a:cubicBezTo>
              </a:path>
            </a:pathLst>
          </a:custGeom>
          <a:noFill/>
          <a:ln w="38100">
            <a:solidFill>
              <a:schemeClr val="accent4">
                <a:lumMod val="60000"/>
                <a:lumOff val="40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図形 49">
            <a:extLst>
              <a:ext uri="{FF2B5EF4-FFF2-40B4-BE49-F238E27FC236}">
                <a16:creationId xmlns:a16="http://schemas.microsoft.com/office/drawing/2014/main" id="{F3B18495-6E2F-1E59-4D7E-55CF9DF7E943}"/>
              </a:ext>
            </a:extLst>
          </p:cNvPr>
          <p:cNvSpPr/>
          <p:nvPr/>
        </p:nvSpPr>
        <p:spPr>
          <a:xfrm>
            <a:off x="10476182" y="2726408"/>
            <a:ext cx="99134" cy="431070"/>
          </a:xfrm>
          <a:custGeom>
            <a:avLst/>
            <a:gdLst>
              <a:gd name="connsiteX0" fmla="*/ 0 w 1451843"/>
              <a:gd name="connsiteY0" fmla="*/ 675537 h 675537"/>
              <a:gd name="connsiteX1" fmla="*/ 97038 w 1451843"/>
              <a:gd name="connsiteY1" fmla="*/ 369493 h 675537"/>
              <a:gd name="connsiteX2" fmla="*/ 164219 w 1451843"/>
              <a:gd name="connsiteY2" fmla="*/ 313509 h 675537"/>
              <a:gd name="connsiteX3" fmla="*/ 302312 w 1451843"/>
              <a:gd name="connsiteY3" fmla="*/ 0 h 675537"/>
              <a:gd name="connsiteX4" fmla="*/ 806165 w 1451843"/>
              <a:gd name="connsiteY4" fmla="*/ 52252 h 675537"/>
              <a:gd name="connsiteX5" fmla="*/ 1451843 w 1451843"/>
              <a:gd name="connsiteY5" fmla="*/ 145558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63040"/>
              <a:gd name="connsiteY0" fmla="*/ 675537 h 675537"/>
              <a:gd name="connsiteX1" fmla="*/ 97038 w 1463040"/>
              <a:gd name="connsiteY1" fmla="*/ 369493 h 675537"/>
              <a:gd name="connsiteX2" fmla="*/ 164219 w 1463040"/>
              <a:gd name="connsiteY2" fmla="*/ 313509 h 675537"/>
              <a:gd name="connsiteX3" fmla="*/ 302312 w 1463040"/>
              <a:gd name="connsiteY3" fmla="*/ 0 h 675537"/>
              <a:gd name="connsiteX4" fmla="*/ 806165 w 1463040"/>
              <a:gd name="connsiteY4" fmla="*/ 52252 h 675537"/>
              <a:gd name="connsiteX5" fmla="*/ 1463040 w 1463040"/>
              <a:gd name="connsiteY5" fmla="*/ 130629 h 675537"/>
              <a:gd name="connsiteX0" fmla="*/ 0 w 1474236"/>
              <a:gd name="connsiteY0" fmla="*/ 679269 h 679269"/>
              <a:gd name="connsiteX1" fmla="*/ 108234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817361 w 1474236"/>
              <a:gd name="connsiteY4" fmla="*/ 52252 h 679269"/>
              <a:gd name="connsiteX5" fmla="*/ 1474236 w 1474236"/>
              <a:gd name="connsiteY5" fmla="*/ 130629 h 679269"/>
              <a:gd name="connsiteX0" fmla="*/ 0 w 1474236"/>
              <a:gd name="connsiteY0" fmla="*/ 679269 h 679269"/>
              <a:gd name="connsiteX1" fmla="*/ 97037 w 1474236"/>
              <a:gd name="connsiteY1" fmla="*/ 369493 h 679269"/>
              <a:gd name="connsiteX2" fmla="*/ 175415 w 1474236"/>
              <a:gd name="connsiteY2" fmla="*/ 313509 h 679269"/>
              <a:gd name="connsiteX3" fmla="*/ 313508 w 1474236"/>
              <a:gd name="connsiteY3" fmla="*/ 0 h 679269"/>
              <a:gd name="connsiteX4" fmla="*/ 1474236 w 1474236"/>
              <a:gd name="connsiteY4" fmla="*/ 130629 h 679269"/>
              <a:gd name="connsiteX0" fmla="*/ 0 w 1474236"/>
              <a:gd name="connsiteY0" fmla="*/ 679269 h 679269"/>
              <a:gd name="connsiteX1" fmla="*/ 97037 w 1474236"/>
              <a:gd name="connsiteY1" fmla="*/ 369493 h 679269"/>
              <a:gd name="connsiteX2" fmla="*/ 313508 w 1474236"/>
              <a:gd name="connsiteY2" fmla="*/ 0 h 679269"/>
              <a:gd name="connsiteX3" fmla="*/ 1474236 w 1474236"/>
              <a:gd name="connsiteY3" fmla="*/ 130629 h 679269"/>
              <a:gd name="connsiteX0" fmla="*/ 0 w 1474236"/>
              <a:gd name="connsiteY0" fmla="*/ 679269 h 679269"/>
              <a:gd name="connsiteX1" fmla="*/ 313508 w 1474236"/>
              <a:gd name="connsiteY1" fmla="*/ 0 h 679269"/>
              <a:gd name="connsiteX2" fmla="*/ 1474236 w 1474236"/>
              <a:gd name="connsiteY2" fmla="*/ 130629 h 679269"/>
              <a:gd name="connsiteX0" fmla="*/ 0 w 1474236"/>
              <a:gd name="connsiteY0" fmla="*/ 548640 h 548640"/>
              <a:gd name="connsiteX1" fmla="*/ 571033 w 1474236"/>
              <a:gd name="connsiteY1" fmla="*/ 309776 h 548640"/>
              <a:gd name="connsiteX2" fmla="*/ 1474236 w 1474236"/>
              <a:gd name="connsiteY2" fmla="*/ 0 h 548640"/>
              <a:gd name="connsiteX0" fmla="*/ 0 w 1474236"/>
              <a:gd name="connsiteY0" fmla="*/ 548640 h 634481"/>
              <a:gd name="connsiteX1" fmla="*/ 895739 w 1474236"/>
              <a:gd name="connsiteY1" fmla="*/ 634481 h 634481"/>
              <a:gd name="connsiteX2" fmla="*/ 1474236 w 1474236"/>
              <a:gd name="connsiteY2" fmla="*/ 0 h 634481"/>
              <a:gd name="connsiteX0" fmla="*/ 0 w 627016"/>
              <a:gd name="connsiteY0" fmla="*/ 697930 h 697930"/>
              <a:gd name="connsiteX1" fmla="*/ 48519 w 627016"/>
              <a:gd name="connsiteY1" fmla="*/ 634481 h 697930"/>
              <a:gd name="connsiteX2" fmla="*/ 627016 w 627016"/>
              <a:gd name="connsiteY2" fmla="*/ 0 h 697930"/>
              <a:gd name="connsiteX0" fmla="*/ 0 w 235130"/>
              <a:gd name="connsiteY0" fmla="*/ 141825 h 141825"/>
              <a:gd name="connsiteX1" fmla="*/ 48519 w 235130"/>
              <a:gd name="connsiteY1" fmla="*/ 78376 h 141825"/>
              <a:gd name="connsiteX2" fmla="*/ 235130 w 235130"/>
              <a:gd name="connsiteY2" fmla="*/ 0 h 141825"/>
              <a:gd name="connsiteX0" fmla="*/ 0 w 257523"/>
              <a:gd name="connsiteY0" fmla="*/ 153021 h 153021"/>
              <a:gd name="connsiteX1" fmla="*/ 48519 w 257523"/>
              <a:gd name="connsiteY1" fmla="*/ 89572 h 153021"/>
              <a:gd name="connsiteX2" fmla="*/ 257523 w 257523"/>
              <a:gd name="connsiteY2" fmla="*/ 0 h 153021"/>
              <a:gd name="connsiteX0" fmla="*/ 0 w 261255"/>
              <a:gd name="connsiteY0" fmla="*/ 167950 h 167950"/>
              <a:gd name="connsiteX1" fmla="*/ 52251 w 261255"/>
              <a:gd name="connsiteY1" fmla="*/ 89572 h 167950"/>
              <a:gd name="connsiteX2" fmla="*/ 261255 w 261255"/>
              <a:gd name="connsiteY2" fmla="*/ 0 h 167950"/>
              <a:gd name="connsiteX0" fmla="*/ 0 w 261255"/>
              <a:gd name="connsiteY0" fmla="*/ 167950 h 167950"/>
              <a:gd name="connsiteX1" fmla="*/ 93305 w 261255"/>
              <a:gd name="connsiteY1" fmla="*/ 55982 h 167950"/>
              <a:gd name="connsiteX2" fmla="*/ 261255 w 261255"/>
              <a:gd name="connsiteY2" fmla="*/ 0 h 167950"/>
              <a:gd name="connsiteX0" fmla="*/ 0 w 261255"/>
              <a:gd name="connsiteY0" fmla="*/ 167950 h 167950"/>
              <a:gd name="connsiteX1" fmla="*/ 109350 w 261255"/>
              <a:gd name="connsiteY1" fmla="*/ 112712 h 167950"/>
              <a:gd name="connsiteX2" fmla="*/ 261255 w 261255"/>
              <a:gd name="connsiteY2" fmla="*/ 0 h 167950"/>
              <a:gd name="connsiteX0" fmla="*/ 0 w 213115"/>
              <a:gd name="connsiteY0" fmla="*/ 167950 h 167950"/>
              <a:gd name="connsiteX1" fmla="*/ 109350 w 213115"/>
              <a:gd name="connsiteY1" fmla="*/ 112712 h 167950"/>
              <a:gd name="connsiteX2" fmla="*/ 213115 w 213115"/>
              <a:gd name="connsiteY2" fmla="*/ 0 h 167950"/>
              <a:gd name="connsiteX0" fmla="*/ 0 w 213115"/>
              <a:gd name="connsiteY0" fmla="*/ 167950 h 167950"/>
              <a:gd name="connsiteX1" fmla="*/ 165515 w 213115"/>
              <a:gd name="connsiteY1" fmla="*/ 100769 h 167950"/>
              <a:gd name="connsiteX2" fmla="*/ 213115 w 213115"/>
              <a:gd name="connsiteY2" fmla="*/ 0 h 167950"/>
              <a:gd name="connsiteX0" fmla="*/ 0 w 213115"/>
              <a:gd name="connsiteY0" fmla="*/ 172428 h 172428"/>
              <a:gd name="connsiteX1" fmla="*/ 165515 w 213115"/>
              <a:gd name="connsiteY1" fmla="*/ 105247 h 172428"/>
              <a:gd name="connsiteX2" fmla="*/ 213115 w 213115"/>
              <a:gd name="connsiteY2" fmla="*/ 0 h 172428"/>
              <a:gd name="connsiteX0" fmla="*/ 0 w 213115"/>
              <a:gd name="connsiteY0" fmla="*/ 172428 h 172428"/>
              <a:gd name="connsiteX1" fmla="*/ 157492 w 213115"/>
              <a:gd name="connsiteY1" fmla="*/ 99276 h 172428"/>
              <a:gd name="connsiteX2" fmla="*/ 213115 w 213115"/>
              <a:gd name="connsiteY2" fmla="*/ 0 h 172428"/>
            </a:gdLst>
            <a:ahLst/>
            <a:cxnLst>
              <a:cxn ang="0">
                <a:pos x="connsiteX0" y="connsiteY0"/>
              </a:cxn>
              <a:cxn ang="0">
                <a:pos x="connsiteX1" y="connsiteY1"/>
              </a:cxn>
              <a:cxn ang="0">
                <a:pos x="connsiteX2" y="connsiteY2"/>
              </a:cxn>
            </a:cxnLst>
            <a:rect l="l" t="t" r="r" b="b"/>
            <a:pathLst>
              <a:path w="213115" h="172428">
                <a:moveTo>
                  <a:pt x="0" y="172428"/>
                </a:moveTo>
                <a:lnTo>
                  <a:pt x="157492" y="99276"/>
                </a:lnTo>
                <a:lnTo>
                  <a:pt x="213115" y="0"/>
                </a:lnTo>
              </a:path>
            </a:pathLst>
          </a:custGeom>
          <a:noFill/>
          <a:ln w="38100">
            <a:solidFill>
              <a:schemeClr val="accent4">
                <a:lumMod val="60000"/>
                <a:lumOff val="40000"/>
              </a:schemeClr>
            </a:solidFill>
            <a:headEnd type="arrow" w="sm" len="sm"/>
            <a:tailEnd type="arrow"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81690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B12AB301-4C9D-12D8-2D93-D5C72D6E2F84}"/>
              </a:ext>
            </a:extLst>
          </p:cNvPr>
          <p:cNvPicPr>
            <a:picLocks noChangeAspect="1"/>
          </p:cNvPicPr>
          <p:nvPr/>
        </p:nvPicPr>
        <p:blipFill>
          <a:blip r:embed="rId3"/>
          <a:stretch>
            <a:fillRect/>
          </a:stretch>
        </p:blipFill>
        <p:spPr>
          <a:xfrm>
            <a:off x="7962281" y="869217"/>
            <a:ext cx="2816082" cy="2917212"/>
          </a:xfrm>
          <a:prstGeom prst="rect">
            <a:avLst/>
          </a:prstGeom>
        </p:spPr>
      </p:pic>
      <p:sp>
        <p:nvSpPr>
          <p:cNvPr id="20" name="タイトル 1">
            <a:extLst>
              <a:ext uri="{FF2B5EF4-FFF2-40B4-BE49-F238E27FC236}">
                <a16:creationId xmlns:a16="http://schemas.microsoft.com/office/drawing/2014/main" id="{57432AF8-B23E-2543-9E04-0EA89B8AA169}"/>
              </a:ext>
            </a:extLst>
          </p:cNvPr>
          <p:cNvSpPr txBox="1">
            <a:spLocks/>
          </p:cNvSpPr>
          <p:nvPr/>
        </p:nvSpPr>
        <p:spPr>
          <a:xfrm>
            <a:off x="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a:solidFill>
                  <a:schemeClr val="bg1"/>
                </a:solidFill>
                <a:latin typeface="HGP創英角ｺﾞｼｯｸUB" panose="020B0900000000000000" pitchFamily="50" charset="-128"/>
                <a:ea typeface="HGP創英角ｺﾞｼｯｸUB" panose="020B0900000000000000" pitchFamily="50" charset="-128"/>
              </a:rPr>
              <a:t>　三軒茶屋一丁目地区の将来ビジョン</a:t>
            </a:r>
            <a:endParaRPr lang="en-US" altLang="ja-JP" sz="4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a:extLst>
              <a:ext uri="{FF2B5EF4-FFF2-40B4-BE49-F238E27FC236}">
                <a16:creationId xmlns:a16="http://schemas.microsoft.com/office/drawing/2014/main" id="{D5574C5B-5B8F-14C7-749E-383AF3F2F0A3}"/>
              </a:ext>
            </a:extLst>
          </p:cNvPr>
          <p:cNvSpPr txBox="1"/>
          <p:nvPr/>
        </p:nvSpPr>
        <p:spPr>
          <a:xfrm>
            <a:off x="412700" y="927899"/>
            <a:ext cx="6803201" cy="3451308"/>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buNone/>
            </a:pPr>
            <a:r>
              <a:rPr lang="ja-JP" altLang="en-US"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土地利用特性に応じた</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エリア及び通りの</a:t>
            </a:r>
            <a:r>
              <a:rPr lang="ja-JP" altLang="en-US"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区分</a:t>
            </a:r>
            <a:endPar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l">
              <a:buNone/>
            </a:pPr>
            <a:endParaRPr lang="en-US" altLang="ja-JP" sz="11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l">
              <a:lnSpc>
                <a:spcPct val="150000"/>
              </a:lnSpc>
              <a:spcAft>
                <a:spcPts val="600"/>
              </a:spcAft>
              <a:buNone/>
            </a:pPr>
            <a:r>
              <a:rPr lang="ja-JP" altLang="en-US" sz="2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2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 及び にぎわい軸の沿道</a:t>
            </a:r>
            <a:endPar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l">
              <a:spcAft>
                <a:spcPts val="600"/>
              </a:spcAft>
              <a:buNone/>
            </a:pPr>
            <a:r>
              <a:rPr lang="ja-JP" sz="2400" kern="100" dirty="0">
                <a:solidFill>
                  <a:srgbClr val="FF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①　国道２４６号沿道</a:t>
            </a:r>
            <a:r>
              <a:rPr lang="ja-JP" altLang="en-US" sz="2400" kern="100" dirty="0">
                <a:solidFill>
                  <a:srgbClr val="FF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2400" kern="100" dirty="0">
                <a:solidFill>
                  <a:srgbClr val="FF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駅直近</a:t>
            </a:r>
            <a:r>
              <a:rPr lang="ja-JP" altLang="en-US" sz="2400" kern="100" dirty="0">
                <a:solidFill>
                  <a:srgbClr val="FF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2400" kern="100" dirty="0">
                <a:solidFill>
                  <a:srgbClr val="FF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商業エリア</a:t>
            </a:r>
          </a:p>
          <a:p>
            <a:pPr algn="l">
              <a:spcAft>
                <a:spcPts val="600"/>
              </a:spcAft>
              <a:buNone/>
            </a:pPr>
            <a:r>
              <a:rPr lang="ja-JP" sz="2400" kern="100" dirty="0">
                <a:solidFill>
                  <a:srgbClr val="FF66FF"/>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②　駅周辺の商業エリア</a:t>
            </a:r>
          </a:p>
          <a:p>
            <a:pPr algn="l">
              <a:spcAft>
                <a:spcPts val="600"/>
              </a:spcAft>
              <a:buNone/>
            </a:pPr>
            <a:r>
              <a:rPr lang="ja-JP" sz="2400" kern="100" dirty="0">
                <a:solidFill>
                  <a:schemeClr val="accent4">
                    <a:lumMod val="50000"/>
                  </a:schemeClr>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③　にぎわいを繋ぐ通り</a:t>
            </a:r>
          </a:p>
          <a:p>
            <a:pPr algn="l">
              <a:spcAft>
                <a:spcPts val="600"/>
              </a:spcAft>
              <a:buNone/>
            </a:pPr>
            <a:r>
              <a:rPr lang="ja-JP" sz="2400" kern="100" dirty="0">
                <a:solidFill>
                  <a:srgbClr val="0099CC"/>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④　栄通り</a:t>
            </a:r>
          </a:p>
          <a:p>
            <a:pPr algn="l">
              <a:spcAft>
                <a:spcPts val="600"/>
              </a:spcAft>
              <a:buNone/>
            </a:pPr>
            <a:r>
              <a:rPr lang="ja-JP" sz="2400" kern="100" dirty="0">
                <a:solidFill>
                  <a:schemeClr val="accent2"/>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⑤　バス通り</a:t>
            </a:r>
            <a:endParaRPr lang="ja-JP" sz="1050" kern="100" dirty="0">
              <a:solidFill>
                <a:schemeClr val="accent2"/>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pic>
        <p:nvPicPr>
          <p:cNvPr id="4" name="図 3" descr="マップ&#10;&#10;AI 生成コンテンツは誤りを含む可能性があります。">
            <a:extLst>
              <a:ext uri="{FF2B5EF4-FFF2-40B4-BE49-F238E27FC236}">
                <a16:creationId xmlns:a16="http://schemas.microsoft.com/office/drawing/2014/main" id="{72AC904C-2E9E-F59E-6283-8E53087D4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1037" y="3882710"/>
            <a:ext cx="2816827" cy="2917214"/>
          </a:xfrm>
          <a:prstGeom prst="rect">
            <a:avLst/>
          </a:prstGeom>
        </p:spPr>
      </p:pic>
      <p:sp>
        <p:nvSpPr>
          <p:cNvPr id="14" name="テキスト ボックス 13">
            <a:extLst>
              <a:ext uri="{FF2B5EF4-FFF2-40B4-BE49-F238E27FC236}">
                <a16:creationId xmlns:a16="http://schemas.microsoft.com/office/drawing/2014/main" id="{64D3C9F7-16C6-0914-481E-5AFE1E414602}"/>
              </a:ext>
            </a:extLst>
          </p:cNvPr>
          <p:cNvSpPr txBox="1"/>
          <p:nvPr/>
        </p:nvSpPr>
        <p:spPr>
          <a:xfrm>
            <a:off x="410012" y="4457713"/>
            <a:ext cx="6639764" cy="1968780"/>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l">
              <a:lnSpc>
                <a:spcPct val="150000"/>
              </a:lnSpc>
              <a:spcAft>
                <a:spcPts val="600"/>
              </a:spcAft>
              <a:buNone/>
            </a:pPr>
            <a:r>
              <a:rPr lang="ja-JP" altLang="en-US" sz="2400" kern="100" dirty="0">
                <a:solidFill>
                  <a:srgbClr val="244061"/>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2400" kern="100" dirty="0">
                <a:solidFill>
                  <a:srgbClr val="244061"/>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にぎわい軸の沿道以外</a:t>
            </a:r>
            <a:endPar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l">
              <a:spcAft>
                <a:spcPts val="600"/>
              </a:spcAft>
              <a:buNone/>
            </a:pPr>
            <a:r>
              <a:rPr lang="ja-JP" sz="2400" b="1" kern="100" dirty="0">
                <a:solidFill>
                  <a:srgbClr val="FF99FF"/>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⑥　国道２４６号沿道</a:t>
            </a:r>
            <a:r>
              <a:rPr lang="ja-JP" altLang="en-US" sz="2400" b="1" kern="100" dirty="0">
                <a:solidFill>
                  <a:srgbClr val="FF99FF"/>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2400" b="1" kern="100" dirty="0">
                <a:solidFill>
                  <a:srgbClr val="FF99FF"/>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駅直近以外</a:t>
            </a:r>
            <a:r>
              <a:rPr lang="ja-JP" altLang="en-US" sz="2400" b="1" kern="100" dirty="0">
                <a:solidFill>
                  <a:srgbClr val="FF99FF"/>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2400" b="1" kern="100" dirty="0">
                <a:solidFill>
                  <a:srgbClr val="FF99FF"/>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商業エリア</a:t>
            </a:r>
          </a:p>
          <a:p>
            <a:pPr algn="l">
              <a:spcAft>
                <a:spcPts val="600"/>
              </a:spcAft>
              <a:buNone/>
            </a:pPr>
            <a:r>
              <a:rPr lang="ja-JP" sz="2400" b="1" kern="100" dirty="0">
                <a:solidFill>
                  <a:schemeClr val="accent4">
                    <a:lumMod val="75000"/>
                  </a:schemeClr>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⑦　駅から少し離れた商業エリア</a:t>
            </a:r>
          </a:p>
          <a:p>
            <a:pPr algn="l">
              <a:spcAft>
                <a:spcPts val="600"/>
              </a:spcAft>
              <a:buNone/>
            </a:pPr>
            <a:r>
              <a:rPr lang="ja-JP" sz="2400" b="1" kern="100" dirty="0">
                <a:solidFill>
                  <a:srgbClr val="66FF66"/>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⑧　住宅エリア</a:t>
            </a:r>
          </a:p>
        </p:txBody>
      </p:sp>
      <p:sp>
        <p:nvSpPr>
          <p:cNvPr id="16" name="テキスト ボックス 2">
            <a:extLst>
              <a:ext uri="{FF2B5EF4-FFF2-40B4-BE49-F238E27FC236}">
                <a16:creationId xmlns:a16="http://schemas.microsoft.com/office/drawing/2014/main" id="{82B86B70-9767-8754-8602-373944D275BE}"/>
              </a:ext>
            </a:extLst>
          </p:cNvPr>
          <p:cNvSpPr txBox="1">
            <a:spLocks noChangeArrowheads="1"/>
          </p:cNvSpPr>
          <p:nvPr/>
        </p:nvSpPr>
        <p:spPr bwMode="auto">
          <a:xfrm>
            <a:off x="7444672" y="1541598"/>
            <a:ext cx="459684" cy="468000"/>
          </a:xfrm>
          <a:prstGeom prst="rect">
            <a:avLst/>
          </a:prstGeom>
          <a:solidFill>
            <a:srgbClr val="FF66FF"/>
          </a:solidFill>
          <a:ln w="19050">
            <a:noFill/>
            <a:miter lim="800000"/>
            <a:headEnd/>
            <a:tailEnd/>
          </a:ln>
        </p:spPr>
        <p:txBody>
          <a:bodyPr rot="0" vert="horz"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②</a:t>
            </a:r>
          </a:p>
        </p:txBody>
      </p:sp>
      <p:cxnSp>
        <p:nvCxnSpPr>
          <p:cNvPr id="17" name="直線矢印コネクタ 16">
            <a:extLst>
              <a:ext uri="{FF2B5EF4-FFF2-40B4-BE49-F238E27FC236}">
                <a16:creationId xmlns:a16="http://schemas.microsoft.com/office/drawing/2014/main" id="{DADBA703-C856-E1D7-131C-D24EBCDB0840}"/>
              </a:ext>
            </a:extLst>
          </p:cNvPr>
          <p:cNvCxnSpPr>
            <a:cxnSpLocks/>
            <a:stCxn id="16" idx="3"/>
          </p:cNvCxnSpPr>
          <p:nvPr/>
        </p:nvCxnSpPr>
        <p:spPr>
          <a:xfrm flipV="1">
            <a:off x="7904356" y="1762897"/>
            <a:ext cx="1663893" cy="12701"/>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sp>
        <p:nvSpPr>
          <p:cNvPr id="19" name="テキスト ボックス 2">
            <a:extLst>
              <a:ext uri="{FF2B5EF4-FFF2-40B4-BE49-F238E27FC236}">
                <a16:creationId xmlns:a16="http://schemas.microsoft.com/office/drawing/2014/main" id="{105C5359-BDC1-89DC-CA3A-4851C92CE158}"/>
              </a:ext>
            </a:extLst>
          </p:cNvPr>
          <p:cNvSpPr txBox="1">
            <a:spLocks noChangeArrowheads="1"/>
          </p:cNvSpPr>
          <p:nvPr/>
        </p:nvSpPr>
        <p:spPr bwMode="auto">
          <a:xfrm>
            <a:off x="7432013" y="2066851"/>
            <a:ext cx="459684" cy="468000"/>
          </a:xfrm>
          <a:prstGeom prst="rect">
            <a:avLst/>
          </a:prstGeom>
          <a:solidFill>
            <a:schemeClr val="accent4">
              <a:lumMod val="75000"/>
            </a:schemeClr>
          </a:solidFill>
          <a:ln w="19050">
            <a:noFill/>
            <a:miter lim="800000"/>
            <a:headEnd/>
            <a:tailEnd/>
          </a:ln>
        </p:spPr>
        <p:txBody>
          <a:bodyPr rot="0" vert="horz"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③</a:t>
            </a:r>
          </a:p>
        </p:txBody>
      </p:sp>
      <p:sp>
        <p:nvSpPr>
          <p:cNvPr id="21" name="テキスト ボックス 2">
            <a:extLst>
              <a:ext uri="{FF2B5EF4-FFF2-40B4-BE49-F238E27FC236}">
                <a16:creationId xmlns:a16="http://schemas.microsoft.com/office/drawing/2014/main" id="{33840449-AFD1-8DAA-246E-05A61B9D3D0D}"/>
              </a:ext>
            </a:extLst>
          </p:cNvPr>
          <p:cNvSpPr txBox="1">
            <a:spLocks noChangeArrowheads="1"/>
          </p:cNvSpPr>
          <p:nvPr/>
        </p:nvSpPr>
        <p:spPr bwMode="auto">
          <a:xfrm>
            <a:off x="7443108" y="2670688"/>
            <a:ext cx="459684" cy="468000"/>
          </a:xfrm>
          <a:prstGeom prst="rect">
            <a:avLst/>
          </a:prstGeom>
          <a:solidFill>
            <a:srgbClr val="6699FF"/>
          </a:solidFill>
          <a:ln w="19050">
            <a:noFill/>
            <a:miter lim="800000"/>
            <a:headEnd/>
            <a:tailEnd/>
          </a:ln>
        </p:spPr>
        <p:txBody>
          <a:bodyPr rot="0" vert="horz"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④</a:t>
            </a:r>
          </a:p>
        </p:txBody>
      </p:sp>
      <p:cxnSp>
        <p:nvCxnSpPr>
          <p:cNvPr id="22" name="直線矢印コネクタ 21">
            <a:extLst>
              <a:ext uri="{FF2B5EF4-FFF2-40B4-BE49-F238E27FC236}">
                <a16:creationId xmlns:a16="http://schemas.microsoft.com/office/drawing/2014/main" id="{A8F3C275-E67C-C6D5-AA14-A9DBA782C025}"/>
              </a:ext>
            </a:extLst>
          </p:cNvPr>
          <p:cNvCxnSpPr>
            <a:cxnSpLocks/>
            <a:stCxn id="19" idx="3"/>
          </p:cNvCxnSpPr>
          <p:nvPr/>
        </p:nvCxnSpPr>
        <p:spPr>
          <a:xfrm flipV="1">
            <a:off x="7891697" y="1874289"/>
            <a:ext cx="1755737" cy="426562"/>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24F482F9-104A-1211-5D79-DC87D5061650}"/>
              </a:ext>
            </a:extLst>
          </p:cNvPr>
          <p:cNvCxnSpPr>
            <a:cxnSpLocks/>
          </p:cNvCxnSpPr>
          <p:nvPr/>
        </p:nvCxnSpPr>
        <p:spPr>
          <a:xfrm flipV="1">
            <a:off x="7914210" y="2207741"/>
            <a:ext cx="1670514" cy="671196"/>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sp>
        <p:nvSpPr>
          <p:cNvPr id="24" name="テキスト ボックス 2">
            <a:extLst>
              <a:ext uri="{FF2B5EF4-FFF2-40B4-BE49-F238E27FC236}">
                <a16:creationId xmlns:a16="http://schemas.microsoft.com/office/drawing/2014/main" id="{A5AB0492-F908-4AF6-F081-DF799A13BCDD}"/>
              </a:ext>
            </a:extLst>
          </p:cNvPr>
          <p:cNvSpPr txBox="1">
            <a:spLocks noChangeArrowheads="1"/>
          </p:cNvSpPr>
          <p:nvPr/>
        </p:nvSpPr>
        <p:spPr bwMode="auto">
          <a:xfrm>
            <a:off x="7454526" y="964663"/>
            <a:ext cx="459684" cy="467913"/>
          </a:xfrm>
          <a:prstGeom prst="rect">
            <a:avLst/>
          </a:prstGeom>
          <a:solidFill>
            <a:srgbClr val="FF0000"/>
          </a:solidFill>
          <a:ln w="19050">
            <a:noFill/>
            <a:miter lim="800000"/>
            <a:headEnd/>
            <a:tailEnd/>
          </a:ln>
        </p:spPr>
        <p:txBody>
          <a:bodyPr rot="0" vert="horz"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①</a:t>
            </a:r>
          </a:p>
        </p:txBody>
      </p:sp>
      <p:cxnSp>
        <p:nvCxnSpPr>
          <p:cNvPr id="25" name="直線矢印コネクタ 24">
            <a:extLst>
              <a:ext uri="{FF2B5EF4-FFF2-40B4-BE49-F238E27FC236}">
                <a16:creationId xmlns:a16="http://schemas.microsoft.com/office/drawing/2014/main" id="{B09ED489-4298-4DCF-4E2B-C9AC7A3CFE47}"/>
              </a:ext>
            </a:extLst>
          </p:cNvPr>
          <p:cNvCxnSpPr>
            <a:cxnSpLocks/>
            <a:stCxn id="24" idx="3"/>
          </p:cNvCxnSpPr>
          <p:nvPr/>
        </p:nvCxnSpPr>
        <p:spPr>
          <a:xfrm>
            <a:off x="7914210" y="1198620"/>
            <a:ext cx="1465240" cy="304295"/>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sp>
        <p:nvSpPr>
          <p:cNvPr id="26" name="テキスト ボックス 2">
            <a:extLst>
              <a:ext uri="{FF2B5EF4-FFF2-40B4-BE49-F238E27FC236}">
                <a16:creationId xmlns:a16="http://schemas.microsoft.com/office/drawing/2014/main" id="{20C4780E-1677-D6A9-A45E-6D3204A02267}"/>
              </a:ext>
            </a:extLst>
          </p:cNvPr>
          <p:cNvSpPr txBox="1">
            <a:spLocks noChangeArrowheads="1"/>
          </p:cNvSpPr>
          <p:nvPr/>
        </p:nvSpPr>
        <p:spPr bwMode="auto">
          <a:xfrm>
            <a:off x="10946176" y="1554298"/>
            <a:ext cx="459684" cy="468000"/>
          </a:xfrm>
          <a:prstGeom prst="rect">
            <a:avLst/>
          </a:prstGeom>
          <a:solidFill>
            <a:schemeClr val="accent2"/>
          </a:solidFill>
          <a:ln w="19050">
            <a:noFill/>
            <a:miter lim="800000"/>
            <a:headEnd/>
            <a:tailEnd/>
          </a:ln>
        </p:spPr>
        <p:txBody>
          <a:bodyPr rot="0" vert="horz"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⑤</a:t>
            </a:r>
          </a:p>
        </p:txBody>
      </p:sp>
      <p:cxnSp>
        <p:nvCxnSpPr>
          <p:cNvPr id="27" name="直線矢印コネクタ 26">
            <a:extLst>
              <a:ext uri="{FF2B5EF4-FFF2-40B4-BE49-F238E27FC236}">
                <a16:creationId xmlns:a16="http://schemas.microsoft.com/office/drawing/2014/main" id="{085AD021-BA29-B59A-CEB0-7AC8A874D4FF}"/>
              </a:ext>
            </a:extLst>
          </p:cNvPr>
          <p:cNvCxnSpPr>
            <a:cxnSpLocks/>
            <a:stCxn id="26" idx="1"/>
          </p:cNvCxnSpPr>
          <p:nvPr/>
        </p:nvCxnSpPr>
        <p:spPr>
          <a:xfrm flipH="1">
            <a:off x="10346724" y="1788298"/>
            <a:ext cx="599452" cy="921951"/>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13DBBD74-FC39-8225-16F1-07A5A77050C1}"/>
              </a:ext>
            </a:extLst>
          </p:cNvPr>
          <p:cNvCxnSpPr>
            <a:cxnSpLocks/>
            <a:stCxn id="26" idx="1"/>
          </p:cNvCxnSpPr>
          <p:nvPr/>
        </p:nvCxnSpPr>
        <p:spPr>
          <a:xfrm flipH="1">
            <a:off x="10070757" y="1788298"/>
            <a:ext cx="875419" cy="11670"/>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sp>
        <p:nvSpPr>
          <p:cNvPr id="40" name="テキスト ボックス 2">
            <a:extLst>
              <a:ext uri="{FF2B5EF4-FFF2-40B4-BE49-F238E27FC236}">
                <a16:creationId xmlns:a16="http://schemas.microsoft.com/office/drawing/2014/main" id="{54D1B5C1-7DD2-96B4-49AC-44F98CC2E8FC}"/>
              </a:ext>
            </a:extLst>
          </p:cNvPr>
          <p:cNvSpPr txBox="1">
            <a:spLocks noChangeArrowheads="1"/>
          </p:cNvSpPr>
          <p:nvPr/>
        </p:nvSpPr>
        <p:spPr bwMode="auto">
          <a:xfrm>
            <a:off x="10912160" y="5958493"/>
            <a:ext cx="459684" cy="468000"/>
          </a:xfrm>
          <a:prstGeom prst="rect">
            <a:avLst/>
          </a:prstGeom>
          <a:solidFill>
            <a:srgbClr val="66FF66"/>
          </a:solidFill>
          <a:ln w="19050">
            <a:noFill/>
            <a:miter lim="800000"/>
            <a:headEnd/>
            <a:tailEnd/>
          </a:ln>
        </p:spPr>
        <p:txBody>
          <a:bodyPr rot="0" vert="horz"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0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⑧</a:t>
            </a:r>
          </a:p>
        </p:txBody>
      </p:sp>
      <p:cxnSp>
        <p:nvCxnSpPr>
          <p:cNvPr id="41" name="直線矢印コネクタ 40">
            <a:extLst>
              <a:ext uri="{FF2B5EF4-FFF2-40B4-BE49-F238E27FC236}">
                <a16:creationId xmlns:a16="http://schemas.microsoft.com/office/drawing/2014/main" id="{C6D39099-1EA0-B6E4-0B9A-F54A1A2E73CD}"/>
              </a:ext>
            </a:extLst>
          </p:cNvPr>
          <p:cNvCxnSpPr>
            <a:cxnSpLocks/>
            <a:stCxn id="40" idx="1"/>
          </p:cNvCxnSpPr>
          <p:nvPr/>
        </p:nvCxnSpPr>
        <p:spPr>
          <a:xfrm flipH="1" flipV="1">
            <a:off x="9647434" y="5958493"/>
            <a:ext cx="1264726" cy="234000"/>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sp>
        <p:nvSpPr>
          <p:cNvPr id="42" name="テキスト ボックス 2">
            <a:extLst>
              <a:ext uri="{FF2B5EF4-FFF2-40B4-BE49-F238E27FC236}">
                <a16:creationId xmlns:a16="http://schemas.microsoft.com/office/drawing/2014/main" id="{6FF88972-F30D-2A6E-83CD-7015F3C73A80}"/>
              </a:ext>
            </a:extLst>
          </p:cNvPr>
          <p:cNvSpPr txBox="1">
            <a:spLocks noChangeArrowheads="1"/>
          </p:cNvSpPr>
          <p:nvPr/>
        </p:nvSpPr>
        <p:spPr bwMode="auto">
          <a:xfrm>
            <a:off x="7435122" y="4848008"/>
            <a:ext cx="459684" cy="468000"/>
          </a:xfrm>
          <a:prstGeom prst="rect">
            <a:avLst/>
          </a:prstGeom>
          <a:solidFill>
            <a:srgbClr val="FF99FF"/>
          </a:solidFill>
          <a:ln w="19050">
            <a:noFill/>
            <a:miter lim="800000"/>
            <a:headEnd/>
            <a:tailEnd/>
          </a:ln>
        </p:spPr>
        <p:txBody>
          <a:bodyPr rot="0" vert="horz"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0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⑥</a:t>
            </a:r>
          </a:p>
        </p:txBody>
      </p:sp>
      <p:cxnSp>
        <p:nvCxnSpPr>
          <p:cNvPr id="43" name="直線矢印コネクタ 42">
            <a:extLst>
              <a:ext uri="{FF2B5EF4-FFF2-40B4-BE49-F238E27FC236}">
                <a16:creationId xmlns:a16="http://schemas.microsoft.com/office/drawing/2014/main" id="{57245DEC-0B0B-4649-4D83-4A7D48DC3B14}"/>
              </a:ext>
            </a:extLst>
          </p:cNvPr>
          <p:cNvCxnSpPr>
            <a:cxnSpLocks/>
            <a:stCxn id="42" idx="3"/>
          </p:cNvCxnSpPr>
          <p:nvPr/>
        </p:nvCxnSpPr>
        <p:spPr>
          <a:xfrm>
            <a:off x="7894806" y="5082008"/>
            <a:ext cx="681126" cy="513849"/>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sp>
        <p:nvSpPr>
          <p:cNvPr id="44" name="テキスト ボックス 2">
            <a:extLst>
              <a:ext uri="{FF2B5EF4-FFF2-40B4-BE49-F238E27FC236}">
                <a16:creationId xmlns:a16="http://schemas.microsoft.com/office/drawing/2014/main" id="{500A3105-7760-94F5-3E9A-ACFFCD745E4F}"/>
              </a:ext>
            </a:extLst>
          </p:cNvPr>
          <p:cNvSpPr txBox="1">
            <a:spLocks noChangeArrowheads="1"/>
          </p:cNvSpPr>
          <p:nvPr/>
        </p:nvSpPr>
        <p:spPr bwMode="auto">
          <a:xfrm>
            <a:off x="7453706" y="5778697"/>
            <a:ext cx="459684" cy="468000"/>
          </a:xfrm>
          <a:prstGeom prst="rect">
            <a:avLst/>
          </a:prstGeom>
          <a:solidFill>
            <a:schemeClr val="accent4">
              <a:lumMod val="75000"/>
              <a:alpha val="60000"/>
            </a:schemeClr>
          </a:solidFill>
          <a:ln w="19050">
            <a:noFill/>
            <a:miter lim="800000"/>
            <a:headEnd/>
            <a:tailEnd/>
          </a:ln>
        </p:spPr>
        <p:txBody>
          <a:bodyPr rot="0" vert="horz"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0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⑦</a:t>
            </a:r>
          </a:p>
        </p:txBody>
      </p:sp>
      <p:cxnSp>
        <p:nvCxnSpPr>
          <p:cNvPr id="45" name="直線矢印コネクタ 44">
            <a:extLst>
              <a:ext uri="{FF2B5EF4-FFF2-40B4-BE49-F238E27FC236}">
                <a16:creationId xmlns:a16="http://schemas.microsoft.com/office/drawing/2014/main" id="{6364E9F2-DA33-46FC-35AA-45B0D74BCFC5}"/>
              </a:ext>
            </a:extLst>
          </p:cNvPr>
          <p:cNvCxnSpPr>
            <a:cxnSpLocks/>
            <a:stCxn id="44" idx="3"/>
          </p:cNvCxnSpPr>
          <p:nvPr/>
        </p:nvCxnSpPr>
        <p:spPr>
          <a:xfrm flipV="1">
            <a:off x="7913390" y="5788419"/>
            <a:ext cx="862505" cy="224278"/>
          </a:xfrm>
          <a:prstGeom prst="straightConnector1">
            <a:avLst/>
          </a:prstGeom>
          <a:ln w="12700">
            <a:solidFill>
              <a:schemeClr val="tx1"/>
            </a:solidFill>
            <a:headEnd w="sm" len="sm"/>
            <a:tailEnd type="oval" w="med" len="med"/>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a:extLst>
              <a:ext uri="{FF2B5EF4-FFF2-40B4-BE49-F238E27FC236}">
                <a16:creationId xmlns:a16="http://schemas.microsoft.com/office/drawing/2014/main" id="{6B820335-6EE5-9782-0485-1B06AF1185C2}"/>
              </a:ext>
            </a:extLst>
          </p:cNvPr>
          <p:cNvSpPr>
            <a:spLocks noGrp="1"/>
          </p:cNvSpPr>
          <p:nvPr>
            <p:ph type="sldNum" sz="quarter" idx="12"/>
          </p:nvPr>
        </p:nvSpPr>
        <p:spPr>
          <a:xfrm>
            <a:off x="9421354" y="6450007"/>
            <a:ext cx="2743200" cy="365125"/>
          </a:xfrm>
        </p:spPr>
        <p:txBody>
          <a:bodyPr/>
          <a:lstStyle/>
          <a:p>
            <a:fld id="{BB4348C9-A7DC-46EA-A217-75ECBE2ADFA7}" type="slidenum">
              <a:rPr kumimoji="1" lang="ja-JP" altLang="en-US" sz="2000" smtClean="0">
                <a:solidFill>
                  <a:schemeClr val="tx1"/>
                </a:solidFill>
                <a:latin typeface="HGP創英角ｺﾞｼｯｸUB" panose="020B0900000000000000" pitchFamily="50" charset="-128"/>
                <a:ea typeface="HGP創英角ｺﾞｼｯｸUB" panose="020B0900000000000000" pitchFamily="50" charset="-128"/>
              </a:rPr>
              <a:t>6</a:t>
            </a:fld>
            <a:endParaRPr kumimoji="1" lang="ja-JP" altLang="en-US" sz="2000"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977872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4B8D0AD7-EA1C-5A57-121C-14D350F23ADC}"/>
              </a:ext>
            </a:extLst>
          </p:cNvPr>
          <p:cNvGrpSpPr/>
          <p:nvPr/>
        </p:nvGrpSpPr>
        <p:grpSpPr>
          <a:xfrm>
            <a:off x="5423677" y="5463075"/>
            <a:ext cx="2028683" cy="400050"/>
            <a:chOff x="5172217" y="5462634"/>
            <a:chExt cx="2028683" cy="400050"/>
          </a:xfrm>
        </p:grpSpPr>
        <p:sp>
          <p:nvSpPr>
            <p:cNvPr id="3" name="右中かっこ 2">
              <a:extLst>
                <a:ext uri="{FF2B5EF4-FFF2-40B4-BE49-F238E27FC236}">
                  <a16:creationId xmlns:a16="http://schemas.microsoft.com/office/drawing/2014/main" id="{B2A47656-E8E8-1084-E5B2-A23A7309E3F6}"/>
                </a:ext>
              </a:extLst>
            </p:cNvPr>
            <p:cNvSpPr/>
            <p:nvPr/>
          </p:nvSpPr>
          <p:spPr>
            <a:xfrm>
              <a:off x="5172217" y="5462634"/>
              <a:ext cx="228600" cy="400050"/>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B0496BD9-14A4-0E68-D66A-160759DF3070}"/>
                </a:ext>
              </a:extLst>
            </p:cNvPr>
            <p:cNvSpPr txBox="1"/>
            <p:nvPr/>
          </p:nvSpPr>
          <p:spPr>
            <a:xfrm>
              <a:off x="5400817" y="5493382"/>
              <a:ext cx="1800083" cy="338554"/>
            </a:xfrm>
            <a:prstGeom prst="rect">
              <a:avLst/>
            </a:prstGeom>
            <a:noFill/>
          </p:spPr>
          <p:txBody>
            <a:bodyPr wrap="square" rtlCol="0">
              <a:spAutoFit/>
            </a:bodyPr>
            <a:lstStyle/>
            <a:p>
              <a:r>
                <a:rPr kumimoji="1" lang="ja-JP" altLang="en-US" sz="1600" dirty="0">
                  <a:solidFill>
                    <a:srgbClr val="C00000"/>
                  </a:solidFill>
                  <a:latin typeface="HGP創英角ｺﾞｼｯｸUB" panose="020B0900000000000000" pitchFamily="50" charset="-128"/>
                  <a:ea typeface="HGP創英角ｺﾞｼｯｸUB" panose="020B0900000000000000" pitchFamily="50" charset="-128"/>
                </a:rPr>
                <a:t>一体的に定める</a:t>
              </a:r>
            </a:p>
          </p:txBody>
        </p:sp>
      </p:grpSp>
      <p:sp>
        <p:nvSpPr>
          <p:cNvPr id="4" name="テキスト ボックス 44">
            <a:extLst>
              <a:ext uri="{FF2B5EF4-FFF2-40B4-BE49-F238E27FC236}">
                <a16:creationId xmlns:a16="http://schemas.microsoft.com/office/drawing/2014/main" id="{5E7ED00A-5C9C-1E18-DC71-A5B881E46ACD}"/>
              </a:ext>
            </a:extLst>
          </p:cNvPr>
          <p:cNvSpPr txBox="1"/>
          <p:nvPr/>
        </p:nvSpPr>
        <p:spPr>
          <a:xfrm>
            <a:off x="206152" y="938330"/>
            <a:ext cx="7504307" cy="2651591"/>
          </a:xfrm>
          <a:prstGeom prst="rect">
            <a:avLst/>
          </a:prstGeom>
          <a:solidFill>
            <a:srgbClr val="FF0000">
              <a:alpha val="40000"/>
            </a:srgb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pPr>
            <a:r>
              <a:rPr lang="ja-JP" altLang="en-US"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 及び にぎわい軸の沿道</a:t>
            </a:r>
          </a:p>
          <a:p>
            <a:pPr algn="just">
              <a:spcAft>
                <a:spcPts val="1200"/>
              </a:spcAft>
              <a:buNone/>
            </a:pPr>
            <a:r>
              <a:rPr lang="ja-JP"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①　国道２４６号沿道</a:t>
            </a:r>
            <a:r>
              <a:rPr lang="ja-JP" altLang="en-US"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駅直近</a:t>
            </a:r>
            <a:r>
              <a:rPr lang="ja-JP" altLang="en-US"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2400" kern="100" dirty="0">
                <a:solidFill>
                  <a:srgbClr val="0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商業エリア</a:t>
            </a:r>
            <a:r>
              <a:rPr lang="ja-JP" altLang="en-US" sz="24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のビジョン</a:t>
            </a:r>
            <a:endParaRPr lang="en-US" altLang="ja-JP"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endParaRPr>
          </a:p>
          <a:p>
            <a:pPr indent="273050" algn="just">
              <a:lnSpc>
                <a:spcPts val="2800"/>
              </a:lnSpc>
              <a:buNone/>
            </a:pPr>
            <a:r>
              <a:rPr lang="ja-JP"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現状の街並みを踏まえつつ、国道２４６号沿いで安全で快適な</a:t>
            </a:r>
            <a:r>
              <a:rPr lang="ja-JP" altLang="en-US"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歩行環境や、駅出入口付近の交差点待機者による混雑緩和に資する</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軒先空間などオープンスペースを確保するとともに、沿道建物の不燃化・耐震化により防災機能を強化する</a:t>
            </a:r>
            <a:endParaRPr 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5" name="タイトル 1">
            <a:extLst>
              <a:ext uri="{FF2B5EF4-FFF2-40B4-BE49-F238E27FC236}">
                <a16:creationId xmlns:a16="http://schemas.microsoft.com/office/drawing/2014/main" id="{BE856877-BC05-5427-ACCB-3F3863C0EE21}"/>
              </a:ext>
            </a:extLst>
          </p:cNvPr>
          <p:cNvSpPr txBox="1">
            <a:spLocks/>
          </p:cNvSpPr>
          <p:nvPr/>
        </p:nvSpPr>
        <p:spPr>
          <a:xfrm>
            <a:off x="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①　国道２４６号沿道（駅直近）商業エリアのビジョン</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7" name="テキスト ボックス 44">
            <a:extLst>
              <a:ext uri="{FF2B5EF4-FFF2-40B4-BE49-F238E27FC236}">
                <a16:creationId xmlns:a16="http://schemas.microsoft.com/office/drawing/2014/main" id="{59920045-7864-D36C-1C13-8397043B02F8}"/>
              </a:ext>
            </a:extLst>
          </p:cNvPr>
          <p:cNvSpPr txBox="1"/>
          <p:nvPr/>
        </p:nvSpPr>
        <p:spPr>
          <a:xfrm>
            <a:off x="8061848" y="938330"/>
            <a:ext cx="3888000" cy="720000"/>
          </a:xfrm>
          <a:prstGeom prst="roundRect">
            <a:avLst/>
          </a:prstGeom>
          <a:solidFill>
            <a:schemeClr val="lt1"/>
          </a:solidFill>
          <a:ln w="63500">
            <a:solidFill>
              <a:schemeClr val="accent6">
                <a:lumMod val="60000"/>
                <a:lumOff val="4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buNone/>
            </a:pPr>
            <a:r>
              <a:rPr lang="ja-JP" altLang="en-US"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■三軒茶屋駅周辺 及び にぎわい軸の沿道</a:t>
            </a:r>
            <a:r>
              <a:rPr 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endParaRPr lang="en-US" alt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ctr">
              <a:buNone/>
            </a:pPr>
            <a:r>
              <a:rPr lang="ja-JP" altLang="ja-JP" sz="1400"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①</a:t>
            </a:r>
            <a:r>
              <a:rPr lang="ja-JP" altLang="en-US" sz="1400"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国道２４６号沿道</a:t>
            </a:r>
            <a:r>
              <a:rPr lang="ja-JP" altLang="en-US"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駅直近</a:t>
            </a:r>
            <a:r>
              <a:rPr lang="ja-JP" altLang="en-US"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商業エリア</a:t>
            </a:r>
            <a:endParaRPr lang="en-US" alt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9" name="テキスト ボックス 44">
            <a:extLst>
              <a:ext uri="{FF2B5EF4-FFF2-40B4-BE49-F238E27FC236}">
                <a16:creationId xmlns:a16="http://schemas.microsoft.com/office/drawing/2014/main" id="{2BF1A7B0-9D7E-6E0C-5AFF-9B9BCAF7B4AE}"/>
              </a:ext>
            </a:extLst>
          </p:cNvPr>
          <p:cNvSpPr txBox="1"/>
          <p:nvPr/>
        </p:nvSpPr>
        <p:spPr>
          <a:xfrm>
            <a:off x="206152" y="3964748"/>
            <a:ext cx="7504307" cy="2433661"/>
          </a:xfrm>
          <a:prstGeom prst="rect">
            <a:avLst/>
          </a:prstGeom>
          <a:solidFill>
            <a:srgbClr val="CC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buNone/>
            </a:pPr>
            <a:r>
              <a:rPr lang="ja-JP" altLang="en-US" sz="20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20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具体的なルール案の項目＞</a:t>
            </a:r>
          </a:p>
          <a:p>
            <a:pPr algn="just">
              <a:spcAft>
                <a:spcPts val="1200"/>
              </a:spcAft>
              <a:buNone/>
            </a:pPr>
            <a:r>
              <a:rPr lang="ja-JP" altLang="en-US"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6213" algn="jus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・１階部の壁面の位置の制限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6213" algn="jus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algn="just">
              <a:spcBef>
                <a:spcPts val="1200"/>
              </a:spcBef>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endParaRPr lang="en-US" altLang="ja-JP"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74625" algn="just">
              <a:buNone/>
            </a:pPr>
            <a:r>
              <a:rPr lang="ja-JP" altLang="en-US" sz="2000" kern="100" dirty="0">
                <a:solidFill>
                  <a:srgbClr val="0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　　</a:t>
            </a:r>
          </a:p>
          <a:p>
            <a:pPr algn="just">
              <a:spcAft>
                <a:spcPts val="1200"/>
              </a:spcAft>
              <a:buNone/>
            </a:pPr>
            <a:endParaRPr lang="en-US" altLang="ja-JP" sz="2000" b="1" kern="100" dirty="0">
              <a:solidFill>
                <a:srgbClr val="000000"/>
              </a:solidFill>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10" name="スライド番号プレースホルダー 9">
            <a:extLst>
              <a:ext uri="{FF2B5EF4-FFF2-40B4-BE49-F238E27FC236}">
                <a16:creationId xmlns:a16="http://schemas.microsoft.com/office/drawing/2014/main" id="{80F4986E-DEAB-2414-8C4F-8C1C731D811F}"/>
              </a:ext>
            </a:extLst>
          </p:cNvPr>
          <p:cNvSpPr>
            <a:spLocks noGrp="1"/>
          </p:cNvSpPr>
          <p:nvPr>
            <p:ph type="sldNum" sz="quarter" idx="12"/>
          </p:nvPr>
        </p:nvSpPr>
        <p:spPr>
          <a:xfrm>
            <a:off x="9448800" y="6459844"/>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7</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14" name="グループ化 13">
            <a:extLst>
              <a:ext uri="{FF2B5EF4-FFF2-40B4-BE49-F238E27FC236}">
                <a16:creationId xmlns:a16="http://schemas.microsoft.com/office/drawing/2014/main" id="{C345B14D-F122-A969-0A39-85C7EC06EC72}"/>
              </a:ext>
            </a:extLst>
          </p:cNvPr>
          <p:cNvGrpSpPr/>
          <p:nvPr/>
        </p:nvGrpSpPr>
        <p:grpSpPr>
          <a:xfrm>
            <a:off x="8025848" y="1761781"/>
            <a:ext cx="3960000" cy="4101487"/>
            <a:chOff x="8025848" y="2333310"/>
            <a:chExt cx="3960000" cy="4101487"/>
          </a:xfrm>
        </p:grpSpPr>
        <p:pic>
          <p:nvPicPr>
            <p:cNvPr id="2" name="図 1" descr="マップ&#10;&#10;AI 生成コンテンツは誤りを含む可能性があります。">
              <a:extLst>
                <a:ext uri="{FF2B5EF4-FFF2-40B4-BE49-F238E27FC236}">
                  <a16:creationId xmlns:a16="http://schemas.microsoft.com/office/drawing/2014/main" id="{4E1F2A04-2E49-91AC-6329-CF1A252BE4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5848" y="2333310"/>
              <a:ext cx="3960000" cy="4101487"/>
            </a:xfrm>
            <a:prstGeom prst="rect">
              <a:avLst/>
            </a:prstGeom>
          </p:spPr>
        </p:pic>
        <p:sp>
          <p:nvSpPr>
            <p:cNvPr id="13" name="フリーフォーム: 図形 12">
              <a:extLst>
                <a:ext uri="{FF2B5EF4-FFF2-40B4-BE49-F238E27FC236}">
                  <a16:creationId xmlns:a16="http://schemas.microsoft.com/office/drawing/2014/main" id="{190792AD-EE7F-5C38-F729-AA0A89FCBFC7}"/>
                </a:ext>
              </a:extLst>
            </p:cNvPr>
            <p:cNvSpPr/>
            <p:nvPr/>
          </p:nvSpPr>
          <p:spPr>
            <a:xfrm>
              <a:off x="9377348" y="3741714"/>
              <a:ext cx="242485" cy="168228"/>
            </a:xfrm>
            <a:custGeom>
              <a:avLst/>
              <a:gdLst>
                <a:gd name="connsiteX0" fmla="*/ 103108 w 249629"/>
                <a:gd name="connsiteY0" fmla="*/ 0 h 168228"/>
                <a:gd name="connsiteX1" fmla="*/ 0 w 249629"/>
                <a:gd name="connsiteY1" fmla="*/ 135668 h 168228"/>
                <a:gd name="connsiteX2" fmla="*/ 165515 w 249629"/>
                <a:gd name="connsiteY2" fmla="*/ 168228 h 168228"/>
                <a:gd name="connsiteX3" fmla="*/ 249629 w 249629"/>
                <a:gd name="connsiteY3" fmla="*/ 51554 h 168228"/>
                <a:gd name="connsiteX4" fmla="*/ 103108 w 249629"/>
                <a:gd name="connsiteY4" fmla="*/ 0 h 168228"/>
                <a:gd name="connsiteX0" fmla="*/ 103108 w 249629"/>
                <a:gd name="connsiteY0" fmla="*/ 0 h 168228"/>
                <a:gd name="connsiteX1" fmla="*/ 0 w 249629"/>
                <a:gd name="connsiteY1" fmla="*/ 135668 h 168228"/>
                <a:gd name="connsiteX2" fmla="*/ 155990 w 249629"/>
                <a:gd name="connsiteY2" fmla="*/ 168228 h 168228"/>
                <a:gd name="connsiteX3" fmla="*/ 249629 w 249629"/>
                <a:gd name="connsiteY3" fmla="*/ 51554 h 168228"/>
                <a:gd name="connsiteX4" fmla="*/ 103108 w 249629"/>
                <a:gd name="connsiteY4" fmla="*/ 0 h 168228"/>
                <a:gd name="connsiteX0" fmla="*/ 103108 w 242485"/>
                <a:gd name="connsiteY0" fmla="*/ 0 h 168228"/>
                <a:gd name="connsiteX1" fmla="*/ 0 w 242485"/>
                <a:gd name="connsiteY1" fmla="*/ 135668 h 168228"/>
                <a:gd name="connsiteX2" fmla="*/ 155990 w 242485"/>
                <a:gd name="connsiteY2" fmla="*/ 168228 h 168228"/>
                <a:gd name="connsiteX3" fmla="*/ 242485 w 242485"/>
                <a:gd name="connsiteY3" fmla="*/ 44410 h 168228"/>
                <a:gd name="connsiteX4" fmla="*/ 103108 w 242485"/>
                <a:gd name="connsiteY4" fmla="*/ 0 h 168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85" h="168228">
                  <a:moveTo>
                    <a:pt x="103108" y="0"/>
                  </a:moveTo>
                  <a:lnTo>
                    <a:pt x="0" y="135668"/>
                  </a:lnTo>
                  <a:lnTo>
                    <a:pt x="155990" y="168228"/>
                  </a:lnTo>
                  <a:lnTo>
                    <a:pt x="242485" y="44410"/>
                  </a:lnTo>
                  <a:lnTo>
                    <a:pt x="103108" y="0"/>
                  </a:lnTo>
                  <a:close/>
                </a:path>
              </a:pathLst>
            </a:custGeom>
            <a:solidFill>
              <a:srgbClr val="FF0000">
                <a:alpha val="54000"/>
              </a:srgbClr>
            </a:solidFill>
            <a:ln w="127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F33494D8-7F8C-BE61-6321-6D733387CC44}"/>
                </a:ext>
              </a:extLst>
            </p:cNvPr>
            <p:cNvSpPr/>
            <p:nvPr/>
          </p:nvSpPr>
          <p:spPr>
            <a:xfrm>
              <a:off x="9477691" y="3736034"/>
              <a:ext cx="136961" cy="56146"/>
            </a:xfrm>
            <a:custGeom>
              <a:avLst/>
              <a:gdLst>
                <a:gd name="connsiteX0" fmla="*/ 26002 w 156011"/>
                <a:gd name="connsiteY0" fmla="*/ 0 h 82339"/>
                <a:gd name="connsiteX1" fmla="*/ 156011 w 156011"/>
                <a:gd name="connsiteY1" fmla="*/ 30336 h 82339"/>
                <a:gd name="connsiteX2" fmla="*/ 125676 w 156011"/>
                <a:gd name="connsiteY2" fmla="*/ 82339 h 82339"/>
                <a:gd name="connsiteX3" fmla="*/ 0 w 156011"/>
                <a:gd name="connsiteY3" fmla="*/ 47670 h 82339"/>
                <a:gd name="connsiteX4" fmla="*/ 26002 w 156011"/>
                <a:gd name="connsiteY4" fmla="*/ 0 h 82339"/>
                <a:gd name="connsiteX0" fmla="*/ 26002 w 156011"/>
                <a:gd name="connsiteY0" fmla="*/ 0 h 82339"/>
                <a:gd name="connsiteX1" fmla="*/ 156011 w 156011"/>
                <a:gd name="connsiteY1" fmla="*/ 30336 h 82339"/>
                <a:gd name="connsiteX2" fmla="*/ 125676 w 156011"/>
                <a:gd name="connsiteY2" fmla="*/ 82339 h 82339"/>
                <a:gd name="connsiteX3" fmla="*/ 0 w 156011"/>
                <a:gd name="connsiteY3" fmla="*/ 21477 h 82339"/>
                <a:gd name="connsiteX4" fmla="*/ 26002 w 156011"/>
                <a:gd name="connsiteY4" fmla="*/ 0 h 82339"/>
                <a:gd name="connsiteX0" fmla="*/ 26002 w 156011"/>
                <a:gd name="connsiteY0" fmla="*/ 0 h 60908"/>
                <a:gd name="connsiteX1" fmla="*/ 156011 w 156011"/>
                <a:gd name="connsiteY1" fmla="*/ 30336 h 60908"/>
                <a:gd name="connsiteX2" fmla="*/ 132820 w 156011"/>
                <a:gd name="connsiteY2" fmla="*/ 60908 h 60908"/>
                <a:gd name="connsiteX3" fmla="*/ 0 w 156011"/>
                <a:gd name="connsiteY3" fmla="*/ 21477 h 60908"/>
                <a:gd name="connsiteX4" fmla="*/ 26002 w 156011"/>
                <a:gd name="connsiteY4" fmla="*/ 0 h 60908"/>
                <a:gd name="connsiteX0" fmla="*/ 26002 w 136961"/>
                <a:gd name="connsiteY0" fmla="*/ 0 h 60908"/>
                <a:gd name="connsiteX1" fmla="*/ 136961 w 136961"/>
                <a:gd name="connsiteY1" fmla="*/ 44623 h 60908"/>
                <a:gd name="connsiteX2" fmla="*/ 132820 w 136961"/>
                <a:gd name="connsiteY2" fmla="*/ 60908 h 60908"/>
                <a:gd name="connsiteX3" fmla="*/ 0 w 136961"/>
                <a:gd name="connsiteY3" fmla="*/ 21477 h 60908"/>
                <a:gd name="connsiteX4" fmla="*/ 26002 w 136961"/>
                <a:gd name="connsiteY4" fmla="*/ 0 h 60908"/>
                <a:gd name="connsiteX0" fmla="*/ 16477 w 136961"/>
                <a:gd name="connsiteY0" fmla="*/ 0 h 56146"/>
                <a:gd name="connsiteX1" fmla="*/ 136961 w 136961"/>
                <a:gd name="connsiteY1" fmla="*/ 39861 h 56146"/>
                <a:gd name="connsiteX2" fmla="*/ 132820 w 136961"/>
                <a:gd name="connsiteY2" fmla="*/ 56146 h 56146"/>
                <a:gd name="connsiteX3" fmla="*/ 0 w 136961"/>
                <a:gd name="connsiteY3" fmla="*/ 16715 h 56146"/>
                <a:gd name="connsiteX4" fmla="*/ 16477 w 136961"/>
                <a:gd name="connsiteY4" fmla="*/ 0 h 56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61" h="56146">
                  <a:moveTo>
                    <a:pt x="16477" y="0"/>
                  </a:moveTo>
                  <a:lnTo>
                    <a:pt x="136961" y="39861"/>
                  </a:lnTo>
                  <a:lnTo>
                    <a:pt x="132820" y="56146"/>
                  </a:lnTo>
                  <a:lnTo>
                    <a:pt x="0" y="16715"/>
                  </a:lnTo>
                  <a:lnTo>
                    <a:pt x="16477" y="0"/>
                  </a:lnTo>
                  <a:close/>
                </a:path>
              </a:pathLst>
            </a:custGeom>
            <a:solidFill>
              <a:srgbClr val="FF0000">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033558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D894C1DF-70A9-997C-DA6D-5F15841E9EB1}"/>
              </a:ext>
            </a:extLst>
          </p:cNvPr>
          <p:cNvGrpSpPr/>
          <p:nvPr/>
        </p:nvGrpSpPr>
        <p:grpSpPr>
          <a:xfrm>
            <a:off x="381000" y="2662772"/>
            <a:ext cx="5448300" cy="3692574"/>
            <a:chOff x="381000" y="2662772"/>
            <a:chExt cx="5448300" cy="3692574"/>
          </a:xfrm>
        </p:grpSpPr>
        <p:grpSp>
          <p:nvGrpSpPr>
            <p:cNvPr id="15" name="グループ化 14">
              <a:extLst>
                <a:ext uri="{FF2B5EF4-FFF2-40B4-BE49-F238E27FC236}">
                  <a16:creationId xmlns:a16="http://schemas.microsoft.com/office/drawing/2014/main" id="{4801BBFB-79C2-4A79-A8FC-CF2F0EAE4272}"/>
                </a:ext>
              </a:extLst>
            </p:cNvPr>
            <p:cNvGrpSpPr/>
            <p:nvPr/>
          </p:nvGrpSpPr>
          <p:grpSpPr>
            <a:xfrm>
              <a:off x="725040" y="2662772"/>
              <a:ext cx="4906531" cy="3692574"/>
              <a:chOff x="1710851" y="3144722"/>
              <a:chExt cx="4906531" cy="3692574"/>
            </a:xfrm>
          </p:grpSpPr>
          <p:grpSp>
            <p:nvGrpSpPr>
              <p:cNvPr id="16" name="グループ化 15">
                <a:extLst>
                  <a:ext uri="{FF2B5EF4-FFF2-40B4-BE49-F238E27FC236}">
                    <a16:creationId xmlns:a16="http://schemas.microsoft.com/office/drawing/2014/main" id="{77DD9FA2-7CCD-A1E3-8DD4-DC219212FB45}"/>
                  </a:ext>
                </a:extLst>
              </p:cNvPr>
              <p:cNvGrpSpPr/>
              <p:nvPr/>
            </p:nvGrpSpPr>
            <p:grpSpPr>
              <a:xfrm>
                <a:off x="1710851" y="3144722"/>
                <a:ext cx="4906531" cy="3692574"/>
                <a:chOff x="7233302" y="2653551"/>
                <a:chExt cx="4906531" cy="3692574"/>
              </a:xfrm>
            </p:grpSpPr>
            <p:grpSp>
              <p:nvGrpSpPr>
                <p:cNvPr id="18" name="グループ化 17">
                  <a:extLst>
                    <a:ext uri="{FF2B5EF4-FFF2-40B4-BE49-F238E27FC236}">
                      <a16:creationId xmlns:a16="http://schemas.microsoft.com/office/drawing/2014/main" id="{DAEDA832-EB5B-9D78-DDC1-1C1599AD5188}"/>
                    </a:ext>
                  </a:extLst>
                </p:cNvPr>
                <p:cNvGrpSpPr/>
                <p:nvPr/>
              </p:nvGrpSpPr>
              <p:grpSpPr>
                <a:xfrm>
                  <a:off x="7233302" y="2653551"/>
                  <a:ext cx="4906531" cy="3692574"/>
                  <a:chOff x="6795122" y="2511196"/>
                  <a:chExt cx="4906531" cy="3692574"/>
                </a:xfrm>
              </p:grpSpPr>
              <p:grpSp>
                <p:nvGrpSpPr>
                  <p:cNvPr id="20" name="グループ化 19">
                    <a:extLst>
                      <a:ext uri="{FF2B5EF4-FFF2-40B4-BE49-F238E27FC236}">
                        <a16:creationId xmlns:a16="http://schemas.microsoft.com/office/drawing/2014/main" id="{7667E5CB-BAA1-D740-9502-ADF358960DEF}"/>
                      </a:ext>
                    </a:extLst>
                  </p:cNvPr>
                  <p:cNvGrpSpPr/>
                  <p:nvPr/>
                </p:nvGrpSpPr>
                <p:grpSpPr>
                  <a:xfrm>
                    <a:off x="6795122" y="2511196"/>
                    <a:ext cx="4906531" cy="3692574"/>
                    <a:chOff x="23286" y="1480094"/>
                    <a:chExt cx="3178632" cy="2268269"/>
                  </a:xfrm>
                </p:grpSpPr>
                <p:pic>
                  <p:nvPicPr>
                    <p:cNvPr id="22" name="図 21" descr="カレンダー&#10;&#10;自動的に生成された説明">
                      <a:extLst>
                        <a:ext uri="{FF2B5EF4-FFF2-40B4-BE49-F238E27FC236}">
                          <a16:creationId xmlns:a16="http://schemas.microsoft.com/office/drawing/2014/main" id="{B0C9F8BD-923A-08AC-601A-D42924CFB1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184" t="8963" r="33969" b="11441"/>
                    <a:stretch/>
                  </p:blipFill>
                  <p:spPr bwMode="auto">
                    <a:xfrm rot="16200000">
                      <a:off x="317942" y="1185438"/>
                      <a:ext cx="2268269" cy="2857581"/>
                    </a:xfrm>
                    <a:prstGeom prst="rect">
                      <a:avLst/>
                    </a:prstGeom>
                    <a:ln>
                      <a:noFill/>
                    </a:ln>
                    <a:extLst>
                      <a:ext uri="{53640926-AAD7-44D8-BBD7-CCE9431645EC}">
                        <a14:shadowObscured xmlns:a14="http://schemas.microsoft.com/office/drawing/2010/main"/>
                      </a:ext>
                    </a:extLst>
                  </p:spPr>
                </p:pic>
                <p:sp>
                  <p:nvSpPr>
                    <p:cNvPr id="29" name="正方形/長方形 28">
                      <a:extLst>
                        <a:ext uri="{FF2B5EF4-FFF2-40B4-BE49-F238E27FC236}">
                          <a16:creationId xmlns:a16="http://schemas.microsoft.com/office/drawing/2014/main" id="{DA406262-234C-7B21-2312-0E8F28B81623}"/>
                        </a:ext>
                      </a:extLst>
                    </p:cNvPr>
                    <p:cNvSpPr/>
                    <p:nvPr/>
                  </p:nvSpPr>
                  <p:spPr>
                    <a:xfrm>
                      <a:off x="1539469" y="2336133"/>
                      <a:ext cx="1662449" cy="13734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1" name="四角形: 1 つの角を切り取る 6">
                      <a:extLst>
                        <a:ext uri="{FF2B5EF4-FFF2-40B4-BE49-F238E27FC236}">
                          <a16:creationId xmlns:a16="http://schemas.microsoft.com/office/drawing/2014/main" id="{C5B9E2EC-EFFA-B73D-5883-B9AE29E3E579}"/>
                        </a:ext>
                      </a:extLst>
                    </p:cNvPr>
                    <p:cNvSpPr/>
                    <p:nvPr/>
                  </p:nvSpPr>
                  <p:spPr>
                    <a:xfrm rot="10800000" flipH="1">
                      <a:off x="1027458" y="1480094"/>
                      <a:ext cx="62437" cy="953212"/>
                    </a:xfrm>
                    <a:custGeom>
                      <a:avLst/>
                      <a:gdLst>
                        <a:gd name="connsiteX0" fmla="*/ 0 w 192132"/>
                        <a:gd name="connsiteY0" fmla="*/ 0 h 1912174"/>
                        <a:gd name="connsiteX1" fmla="*/ 124530 w 192132"/>
                        <a:gd name="connsiteY1" fmla="*/ 0 h 1912174"/>
                        <a:gd name="connsiteX2" fmla="*/ 192132 w 192132"/>
                        <a:gd name="connsiteY2" fmla="*/ 67602 h 1912174"/>
                        <a:gd name="connsiteX3" fmla="*/ 192132 w 192132"/>
                        <a:gd name="connsiteY3" fmla="*/ 1912174 h 1912174"/>
                        <a:gd name="connsiteX4" fmla="*/ 0 w 192132"/>
                        <a:gd name="connsiteY4" fmla="*/ 1912174 h 1912174"/>
                        <a:gd name="connsiteX5" fmla="*/ 0 w 192132"/>
                        <a:gd name="connsiteY5" fmla="*/ 0 h 1912174"/>
                        <a:gd name="connsiteX0" fmla="*/ 0 w 192132"/>
                        <a:gd name="connsiteY0" fmla="*/ 10674 h 1922848"/>
                        <a:gd name="connsiteX1" fmla="*/ 42696 w 192132"/>
                        <a:gd name="connsiteY1" fmla="*/ 0 h 1922848"/>
                        <a:gd name="connsiteX2" fmla="*/ 192132 w 192132"/>
                        <a:gd name="connsiteY2" fmla="*/ 78276 h 1922848"/>
                        <a:gd name="connsiteX3" fmla="*/ 192132 w 192132"/>
                        <a:gd name="connsiteY3" fmla="*/ 1922848 h 1922848"/>
                        <a:gd name="connsiteX4" fmla="*/ 0 w 192132"/>
                        <a:gd name="connsiteY4" fmla="*/ 1922848 h 1922848"/>
                        <a:gd name="connsiteX5" fmla="*/ 0 w 192132"/>
                        <a:gd name="connsiteY5" fmla="*/ 10674 h 1922848"/>
                        <a:gd name="connsiteX0" fmla="*/ 0 w 217038"/>
                        <a:gd name="connsiteY0" fmla="*/ 10674 h 1922848"/>
                        <a:gd name="connsiteX1" fmla="*/ 42696 w 217038"/>
                        <a:gd name="connsiteY1" fmla="*/ 0 h 1922848"/>
                        <a:gd name="connsiteX2" fmla="*/ 217038 w 217038"/>
                        <a:gd name="connsiteY2" fmla="*/ 188574 h 1922848"/>
                        <a:gd name="connsiteX3" fmla="*/ 192132 w 217038"/>
                        <a:gd name="connsiteY3" fmla="*/ 1922848 h 1922848"/>
                        <a:gd name="connsiteX4" fmla="*/ 0 w 217038"/>
                        <a:gd name="connsiteY4" fmla="*/ 1922848 h 1922848"/>
                        <a:gd name="connsiteX5" fmla="*/ 0 w 217038"/>
                        <a:gd name="connsiteY5" fmla="*/ 10674 h 1922848"/>
                        <a:gd name="connsiteX0" fmla="*/ 0 w 217038"/>
                        <a:gd name="connsiteY0" fmla="*/ 0 h 1912174"/>
                        <a:gd name="connsiteX1" fmla="*/ 60486 w 217038"/>
                        <a:gd name="connsiteY1" fmla="*/ 0 h 1912174"/>
                        <a:gd name="connsiteX2" fmla="*/ 217038 w 217038"/>
                        <a:gd name="connsiteY2" fmla="*/ 177900 h 1912174"/>
                        <a:gd name="connsiteX3" fmla="*/ 192132 w 217038"/>
                        <a:gd name="connsiteY3" fmla="*/ 1912174 h 1912174"/>
                        <a:gd name="connsiteX4" fmla="*/ 0 w 217038"/>
                        <a:gd name="connsiteY4" fmla="*/ 1912174 h 1912174"/>
                        <a:gd name="connsiteX5" fmla="*/ 0 w 217038"/>
                        <a:gd name="connsiteY5" fmla="*/ 0 h 191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038" h="1912174">
                          <a:moveTo>
                            <a:pt x="0" y="0"/>
                          </a:moveTo>
                          <a:lnTo>
                            <a:pt x="60486" y="0"/>
                          </a:lnTo>
                          <a:lnTo>
                            <a:pt x="217038" y="177900"/>
                          </a:lnTo>
                          <a:lnTo>
                            <a:pt x="192132" y="1912174"/>
                          </a:lnTo>
                          <a:lnTo>
                            <a:pt x="0" y="1912174"/>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21" name="四角形: 角を丸くする 20">
                    <a:extLst>
                      <a:ext uri="{FF2B5EF4-FFF2-40B4-BE49-F238E27FC236}">
                        <a16:creationId xmlns:a16="http://schemas.microsoft.com/office/drawing/2014/main" id="{F0F4BA96-2505-AE7E-D59D-61AFDC900D41}"/>
                      </a:ext>
                    </a:extLst>
                  </p:cNvPr>
                  <p:cNvSpPr/>
                  <p:nvPr/>
                </p:nvSpPr>
                <p:spPr>
                  <a:xfrm>
                    <a:off x="8585059" y="2584341"/>
                    <a:ext cx="369003" cy="2749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19" name="テキスト ボックス 18">
                  <a:extLst>
                    <a:ext uri="{FF2B5EF4-FFF2-40B4-BE49-F238E27FC236}">
                      <a16:creationId xmlns:a16="http://schemas.microsoft.com/office/drawing/2014/main" id="{F838D710-42EC-8091-C70E-00DD3C2B9736}"/>
                    </a:ext>
                  </a:extLst>
                </p:cNvPr>
                <p:cNvSpPr txBox="1">
                  <a:spLocks noChangeArrowheads="1"/>
                </p:cNvSpPr>
                <p:nvPr/>
              </p:nvSpPr>
              <p:spPr bwMode="auto">
                <a:xfrm>
                  <a:off x="7608687" y="5472673"/>
                  <a:ext cx="1694048" cy="244093"/>
                </a:xfrm>
                <a:prstGeom prst="rect">
                  <a:avLst/>
                </a:prstGeom>
                <a:solidFill>
                  <a:schemeClr val="bg1"/>
                </a:solidFill>
                <a:ln w="19050">
                  <a:noFill/>
                  <a:miter lim="800000"/>
                  <a:headEnd/>
                  <a:tailEnd/>
                </a:ln>
              </p:spPr>
              <p:txBody>
                <a:bodyPr rot="0" vert="horz" wrap="square" lIns="91440" tIns="0" rIns="91440" bIns="0" anchor="t" anchorCtr="0">
                  <a:noAutofit/>
                </a:bodyPr>
                <a:lstStyle/>
                <a:p>
                  <a:pPr algn="ctr"/>
                  <a:r>
                    <a:rPr lang="en-US" altLang="ja-JP" sz="1400" kern="1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0.5</a:t>
                  </a:r>
                  <a:r>
                    <a:rPr lang="ja-JP" altLang="en-US"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ｍ以上後退する</a:t>
                  </a:r>
                  <a:endParaRPr lang="ja-JP" sz="1400" kern="100" dirty="0">
                    <a:solidFill>
                      <a:srgbClr val="C0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grpSp>
          <p:sp>
            <p:nvSpPr>
              <p:cNvPr id="17" name="テキスト ボックス 16">
                <a:extLst>
                  <a:ext uri="{FF2B5EF4-FFF2-40B4-BE49-F238E27FC236}">
                    <a16:creationId xmlns:a16="http://schemas.microsoft.com/office/drawing/2014/main" id="{24202847-60B5-0094-AF89-94CBA5D3B67E}"/>
                  </a:ext>
                </a:extLst>
              </p:cNvPr>
              <p:cNvSpPr txBox="1">
                <a:spLocks noChangeArrowheads="1"/>
              </p:cNvSpPr>
              <p:nvPr/>
            </p:nvSpPr>
            <p:spPr bwMode="auto">
              <a:xfrm>
                <a:off x="3500787" y="4642286"/>
                <a:ext cx="1073337" cy="244093"/>
              </a:xfrm>
              <a:prstGeom prst="rect">
                <a:avLst/>
              </a:prstGeom>
              <a:solidFill>
                <a:schemeClr val="bg1"/>
              </a:solidFill>
              <a:ln w="19050">
                <a:noFill/>
                <a:miter lim="800000"/>
                <a:headEnd/>
                <a:tailEnd/>
              </a:ln>
            </p:spPr>
            <p:txBody>
              <a:bodyPr rot="0" vert="horz" wrap="square" lIns="91440" tIns="0" rIns="0" bIns="0" anchor="t" anchorCtr="0">
                <a:noAutofit/>
              </a:bodyPr>
              <a:lstStyle/>
              <a:p>
                <a:pPr marL="635"/>
                <a:r>
                  <a:rPr lang="ja-JP" altLang="en-US" sz="1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国道２４６号</a:t>
                </a:r>
                <a:endParaRPr lang="ja-JP" sz="1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grpSp>
        <p:sp>
          <p:nvSpPr>
            <p:cNvPr id="32" name="正方形/長方形 31">
              <a:extLst>
                <a:ext uri="{FF2B5EF4-FFF2-40B4-BE49-F238E27FC236}">
                  <a16:creationId xmlns:a16="http://schemas.microsoft.com/office/drawing/2014/main" id="{D1E070F8-C774-B86A-16D4-9DFB3FC6A621}"/>
                </a:ext>
              </a:extLst>
            </p:cNvPr>
            <p:cNvSpPr/>
            <p:nvPr/>
          </p:nvSpPr>
          <p:spPr>
            <a:xfrm>
              <a:off x="381000" y="3253943"/>
              <a:ext cx="5448300" cy="1916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タイトル 1">
            <a:extLst>
              <a:ext uri="{FF2B5EF4-FFF2-40B4-BE49-F238E27FC236}">
                <a16:creationId xmlns:a16="http://schemas.microsoft.com/office/drawing/2014/main" id="{2F45EA3B-00F1-FE03-6144-4C07139F9BD6}"/>
              </a:ext>
            </a:extLst>
          </p:cNvPr>
          <p:cNvSpPr txBox="1">
            <a:spLocks/>
          </p:cNvSpPr>
          <p:nvPr/>
        </p:nvSpPr>
        <p:spPr>
          <a:xfrm>
            <a:off x="12000" y="-7263"/>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①　国道２４６号沿道（駅直近）商業エリアの具体的なルール案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6" name="図 5">
            <a:extLst>
              <a:ext uri="{FF2B5EF4-FFF2-40B4-BE49-F238E27FC236}">
                <a16:creationId xmlns:a16="http://schemas.microsoft.com/office/drawing/2014/main" id="{E46991FF-5676-E350-062A-5094EF90A163}"/>
              </a:ext>
            </a:extLst>
          </p:cNvPr>
          <p:cNvPicPr>
            <a:picLocks noChangeAspect="1"/>
          </p:cNvPicPr>
          <p:nvPr/>
        </p:nvPicPr>
        <p:blipFill>
          <a:blip r:embed="rId4"/>
          <a:stretch>
            <a:fillRect/>
          </a:stretch>
        </p:blipFill>
        <p:spPr>
          <a:xfrm>
            <a:off x="6888738" y="700014"/>
            <a:ext cx="4975271" cy="919694"/>
          </a:xfrm>
          <a:prstGeom prst="rect">
            <a:avLst/>
          </a:prstGeom>
        </p:spPr>
      </p:pic>
      <p:sp>
        <p:nvSpPr>
          <p:cNvPr id="23" name="四角形: 角を丸くする 22">
            <a:extLst>
              <a:ext uri="{FF2B5EF4-FFF2-40B4-BE49-F238E27FC236}">
                <a16:creationId xmlns:a16="http://schemas.microsoft.com/office/drawing/2014/main" id="{7E19459C-D2D5-3AF3-2925-33FCA8F36001}"/>
              </a:ext>
            </a:extLst>
          </p:cNvPr>
          <p:cNvSpPr/>
          <p:nvPr/>
        </p:nvSpPr>
        <p:spPr>
          <a:xfrm>
            <a:off x="6167019" y="3548812"/>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24" name="四角形: 角を丸くする 23">
            <a:extLst>
              <a:ext uri="{FF2B5EF4-FFF2-40B4-BE49-F238E27FC236}">
                <a16:creationId xmlns:a16="http://schemas.microsoft.com/office/drawing/2014/main" id="{162634C3-6CB3-2F2B-B76F-57B25A93EC4E}"/>
              </a:ext>
            </a:extLst>
          </p:cNvPr>
          <p:cNvSpPr/>
          <p:nvPr/>
        </p:nvSpPr>
        <p:spPr>
          <a:xfrm>
            <a:off x="6143974" y="844063"/>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34" name="スライド番号プレースホルダー 33">
            <a:extLst>
              <a:ext uri="{FF2B5EF4-FFF2-40B4-BE49-F238E27FC236}">
                <a16:creationId xmlns:a16="http://schemas.microsoft.com/office/drawing/2014/main" id="{0D3CCA14-4F0A-6E3F-A3C9-E8355C6B5DC2}"/>
              </a:ext>
            </a:extLst>
          </p:cNvPr>
          <p:cNvSpPr>
            <a:spLocks noGrp="1"/>
          </p:cNvSpPr>
          <p:nvPr>
            <p:ph type="sldNum" sz="quarter" idx="12"/>
          </p:nvPr>
        </p:nvSpPr>
        <p:spPr>
          <a:xfrm>
            <a:off x="9472800" y="6450224"/>
            <a:ext cx="2743200" cy="365125"/>
          </a:xfrm>
        </p:spPr>
        <p:txBody>
          <a:bodyPr/>
          <a:lstStyle/>
          <a:p>
            <a:fld id="{BB4348C9-A7DC-46EA-A217-75ECBE2ADFA7}" type="slidenum">
              <a:rPr kumimoji="1" lang="ja-JP" altLang="en-US" sz="1800" b="1" smtClean="0">
                <a:solidFill>
                  <a:schemeClr val="tx1"/>
                </a:solidFill>
                <a:latin typeface="HGP創英角ｺﾞｼｯｸUB" panose="020B0900000000000000" pitchFamily="50" charset="-128"/>
                <a:ea typeface="HGP創英角ｺﾞｼｯｸUB" panose="020B0900000000000000" pitchFamily="50" charset="-128"/>
              </a:rPr>
              <a:t>8</a:t>
            </a:fld>
            <a:endParaRPr kumimoji="1" lang="ja-JP" altLang="en-US" sz="1800" b="1"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8" name="グループ化 7">
            <a:extLst>
              <a:ext uri="{FF2B5EF4-FFF2-40B4-BE49-F238E27FC236}">
                <a16:creationId xmlns:a16="http://schemas.microsoft.com/office/drawing/2014/main" id="{BBC8A67C-685B-B716-7C25-1F3ABBD6D4C4}"/>
              </a:ext>
            </a:extLst>
          </p:cNvPr>
          <p:cNvGrpSpPr/>
          <p:nvPr/>
        </p:nvGrpSpPr>
        <p:grpSpPr>
          <a:xfrm>
            <a:off x="2338810" y="1759030"/>
            <a:ext cx="3861013" cy="4691194"/>
            <a:chOff x="7445803" y="1640570"/>
            <a:chExt cx="3861013" cy="4691194"/>
          </a:xfrm>
        </p:grpSpPr>
        <p:sp>
          <p:nvSpPr>
            <p:cNvPr id="13" name="フリーフォーム: 図形 12">
              <a:extLst>
                <a:ext uri="{FF2B5EF4-FFF2-40B4-BE49-F238E27FC236}">
                  <a16:creationId xmlns:a16="http://schemas.microsoft.com/office/drawing/2014/main" id="{DAC4BC04-EBDB-71D0-9799-5DA30062FAD8}"/>
                </a:ext>
              </a:extLst>
            </p:cNvPr>
            <p:cNvSpPr/>
            <p:nvPr/>
          </p:nvSpPr>
          <p:spPr>
            <a:xfrm>
              <a:off x="7673322" y="1788343"/>
              <a:ext cx="1802032" cy="3616125"/>
            </a:xfrm>
            <a:custGeom>
              <a:avLst/>
              <a:gdLst>
                <a:gd name="csX0" fmla="*/ 0 w 1502229"/>
                <a:gd name="csY0" fmla="*/ 13063 h 2586445"/>
                <a:gd name="csX1" fmla="*/ 1476103 w 1502229"/>
                <a:gd name="csY1" fmla="*/ 0 h 2586445"/>
                <a:gd name="csX2" fmla="*/ 1502229 w 1502229"/>
                <a:gd name="csY2" fmla="*/ 1724297 h 2586445"/>
                <a:gd name="csX3" fmla="*/ 979715 w 1502229"/>
                <a:gd name="csY3" fmla="*/ 1724297 h 2586445"/>
                <a:gd name="csX4" fmla="*/ 1005840 w 1502229"/>
                <a:gd name="csY4" fmla="*/ 2586445 h 2586445"/>
                <a:gd name="csX0" fmla="*/ 0 w 1502229"/>
                <a:gd name="csY0" fmla="*/ 13063 h 2646679"/>
                <a:gd name="csX1" fmla="*/ 1476103 w 1502229"/>
                <a:gd name="csY1" fmla="*/ 0 h 2646679"/>
                <a:gd name="csX2" fmla="*/ 1502229 w 1502229"/>
                <a:gd name="csY2" fmla="*/ 1724297 h 2646679"/>
                <a:gd name="csX3" fmla="*/ 979715 w 1502229"/>
                <a:gd name="csY3" fmla="*/ 1724297 h 2646679"/>
                <a:gd name="csX4" fmla="*/ 1005840 w 1502229"/>
                <a:gd name="csY4" fmla="*/ 2586445 h 2646679"/>
                <a:gd name="csX5" fmla="*/ 966652 w 1502229"/>
                <a:gd name="csY5" fmla="*/ 2573383 h 2646679"/>
                <a:gd name="csX0" fmla="*/ 65314 w 1567543"/>
                <a:gd name="csY0" fmla="*/ 13063 h 2653584"/>
                <a:gd name="csX1" fmla="*/ 1541417 w 1567543"/>
                <a:gd name="csY1" fmla="*/ 0 h 2653584"/>
                <a:gd name="csX2" fmla="*/ 1567543 w 1567543"/>
                <a:gd name="csY2" fmla="*/ 1724297 h 2653584"/>
                <a:gd name="csX3" fmla="*/ 1045029 w 1567543"/>
                <a:gd name="csY3" fmla="*/ 1724297 h 2653584"/>
                <a:gd name="csX4" fmla="*/ 1071154 w 1567543"/>
                <a:gd name="csY4" fmla="*/ 2586445 h 2653584"/>
                <a:gd name="csX5" fmla="*/ 0 w 1567543"/>
                <a:gd name="csY5" fmla="*/ 2599509 h 2653584"/>
                <a:gd name="csX0" fmla="*/ 65314 w 1567543"/>
                <a:gd name="csY0" fmla="*/ 13063 h 2608024"/>
                <a:gd name="csX1" fmla="*/ 1541417 w 1567543"/>
                <a:gd name="csY1" fmla="*/ 0 h 2608024"/>
                <a:gd name="csX2" fmla="*/ 1567543 w 1567543"/>
                <a:gd name="csY2" fmla="*/ 1724297 h 2608024"/>
                <a:gd name="csX3" fmla="*/ 1045029 w 1567543"/>
                <a:gd name="csY3" fmla="*/ 1724297 h 2608024"/>
                <a:gd name="csX4" fmla="*/ 1071154 w 1567543"/>
                <a:gd name="csY4" fmla="*/ 2586445 h 2608024"/>
                <a:gd name="csX5" fmla="*/ 0 w 1567543"/>
                <a:gd name="csY5" fmla="*/ 2599509 h 2608024"/>
                <a:gd name="csX0" fmla="*/ 0 w 1502229"/>
                <a:gd name="csY0" fmla="*/ 13063 h 2608024"/>
                <a:gd name="csX1" fmla="*/ 1476103 w 1502229"/>
                <a:gd name="csY1" fmla="*/ 0 h 2608024"/>
                <a:gd name="csX2" fmla="*/ 1502229 w 1502229"/>
                <a:gd name="csY2" fmla="*/ 1724297 h 2608024"/>
                <a:gd name="csX3" fmla="*/ 979715 w 1502229"/>
                <a:gd name="csY3" fmla="*/ 1724297 h 2608024"/>
                <a:gd name="csX4" fmla="*/ 1005840 w 1502229"/>
                <a:gd name="csY4" fmla="*/ 2586445 h 2608024"/>
                <a:gd name="csX5" fmla="*/ 300446 w 1502229"/>
                <a:gd name="csY5" fmla="*/ 2599509 h 2608024"/>
                <a:gd name="csX0" fmla="*/ 26125 w 1528354"/>
                <a:gd name="csY0" fmla="*/ 13063 h 2615265"/>
                <a:gd name="csX1" fmla="*/ 1502228 w 1528354"/>
                <a:gd name="csY1" fmla="*/ 0 h 2615265"/>
                <a:gd name="csX2" fmla="*/ 1528354 w 1528354"/>
                <a:gd name="csY2" fmla="*/ 1724297 h 2615265"/>
                <a:gd name="csX3" fmla="*/ 1005840 w 1528354"/>
                <a:gd name="csY3" fmla="*/ 1724297 h 2615265"/>
                <a:gd name="csX4" fmla="*/ 1031965 w 1528354"/>
                <a:gd name="csY4" fmla="*/ 2586445 h 2615265"/>
                <a:gd name="csX5" fmla="*/ 0 w 1528354"/>
                <a:gd name="csY5" fmla="*/ 2612572 h 2615265"/>
                <a:gd name="csX0" fmla="*/ 26125 w 1528354"/>
                <a:gd name="csY0" fmla="*/ 13063 h 2626403"/>
                <a:gd name="csX1" fmla="*/ 1502228 w 1528354"/>
                <a:gd name="csY1" fmla="*/ 0 h 2626403"/>
                <a:gd name="csX2" fmla="*/ 1528354 w 1528354"/>
                <a:gd name="csY2" fmla="*/ 1724297 h 2626403"/>
                <a:gd name="csX3" fmla="*/ 1005840 w 1528354"/>
                <a:gd name="csY3" fmla="*/ 1724297 h 2626403"/>
                <a:gd name="csX4" fmla="*/ 1021207 w 1528354"/>
                <a:gd name="csY4" fmla="*/ 2607961 h 2626403"/>
                <a:gd name="csX5" fmla="*/ 0 w 1528354"/>
                <a:gd name="csY5" fmla="*/ 2612572 h 2626403"/>
                <a:gd name="csX0" fmla="*/ 26125 w 1528354"/>
                <a:gd name="csY0" fmla="*/ 13063 h 2617160"/>
                <a:gd name="csX1" fmla="*/ 1502228 w 1528354"/>
                <a:gd name="csY1" fmla="*/ 0 h 2617160"/>
                <a:gd name="csX2" fmla="*/ 1528354 w 1528354"/>
                <a:gd name="csY2" fmla="*/ 1724297 h 2617160"/>
                <a:gd name="csX3" fmla="*/ 1005840 w 1528354"/>
                <a:gd name="csY3" fmla="*/ 1724297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027355 w 1528354"/>
                <a:gd name="csY3" fmla="*/ 1724297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011219 w 1528354"/>
                <a:gd name="csY3" fmla="*/ 1729675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021207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317043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301675 w 1528354"/>
                <a:gd name="csY3" fmla="*/ 1729676 h 2617160"/>
                <a:gd name="csX4" fmla="*/ 1284770 w 1528354"/>
                <a:gd name="csY4" fmla="*/ 2607961 h 2617160"/>
                <a:gd name="csX5" fmla="*/ 0 w 1528354"/>
                <a:gd name="csY5" fmla="*/ 2612572 h 2617160"/>
                <a:gd name="csX0" fmla="*/ 26125 w 1528354"/>
                <a:gd name="csY0" fmla="*/ 13063 h 2617160"/>
                <a:gd name="csX1" fmla="*/ 1502228 w 1528354"/>
                <a:gd name="csY1" fmla="*/ 0 h 2617160"/>
                <a:gd name="csX2" fmla="*/ 1528354 w 1528354"/>
                <a:gd name="csY2" fmla="*/ 1724297 h 2617160"/>
                <a:gd name="csX3" fmla="*/ 1285539 w 1528354"/>
                <a:gd name="csY3" fmla="*/ 1729677 h 2617160"/>
                <a:gd name="csX4" fmla="*/ 1284770 w 1528354"/>
                <a:gd name="csY4" fmla="*/ 2607961 h 2617160"/>
                <a:gd name="csX5" fmla="*/ 0 w 1528354"/>
                <a:gd name="csY5" fmla="*/ 2612572 h 2617160"/>
                <a:gd name="csX0" fmla="*/ 26125 w 1529122"/>
                <a:gd name="csY0" fmla="*/ 940938 h 3545035"/>
                <a:gd name="csX1" fmla="*/ 1529122 w 1529122"/>
                <a:gd name="csY1" fmla="*/ 0 h 3545035"/>
                <a:gd name="csX2" fmla="*/ 1528354 w 1529122"/>
                <a:gd name="csY2" fmla="*/ 2652172 h 3545035"/>
                <a:gd name="csX3" fmla="*/ 1285539 w 1529122"/>
                <a:gd name="csY3" fmla="*/ 2657552 h 3545035"/>
                <a:gd name="csX4" fmla="*/ 1284770 w 1529122"/>
                <a:gd name="csY4" fmla="*/ 3535836 h 3545035"/>
                <a:gd name="csX5" fmla="*/ 0 w 1529122"/>
                <a:gd name="csY5" fmla="*/ 3540447 h 3545035"/>
                <a:gd name="csX0" fmla="*/ 53019 w 1529122"/>
                <a:gd name="csY0" fmla="*/ 13063 h 3545035"/>
                <a:gd name="csX1" fmla="*/ 1529122 w 1529122"/>
                <a:gd name="csY1" fmla="*/ 0 h 3545035"/>
                <a:gd name="csX2" fmla="*/ 1528354 w 1529122"/>
                <a:gd name="csY2" fmla="*/ 2652172 h 3545035"/>
                <a:gd name="csX3" fmla="*/ 1285539 w 1529122"/>
                <a:gd name="csY3" fmla="*/ 2657552 h 3545035"/>
                <a:gd name="csX4" fmla="*/ 1284770 w 1529122"/>
                <a:gd name="csY4" fmla="*/ 3535836 h 3545035"/>
                <a:gd name="csX5" fmla="*/ 0 w 1529122"/>
                <a:gd name="csY5" fmla="*/ 3540447 h 3545035"/>
                <a:gd name="csX0" fmla="*/ 53019 w 1529122"/>
                <a:gd name="csY0" fmla="*/ 0 h 3531972"/>
                <a:gd name="csX1" fmla="*/ 1529122 w 1529122"/>
                <a:gd name="csY1" fmla="*/ 2753 h 3531972"/>
                <a:gd name="csX2" fmla="*/ 1528354 w 1529122"/>
                <a:gd name="csY2" fmla="*/ 2639109 h 3531972"/>
                <a:gd name="csX3" fmla="*/ 1285539 w 1529122"/>
                <a:gd name="csY3" fmla="*/ 2644489 h 3531972"/>
                <a:gd name="csX4" fmla="*/ 1284770 w 1529122"/>
                <a:gd name="csY4" fmla="*/ 3522773 h 3531972"/>
                <a:gd name="csX5" fmla="*/ 0 w 1529122"/>
                <a:gd name="csY5" fmla="*/ 3527384 h 3531972"/>
                <a:gd name="csX0" fmla="*/ 53019 w 1529122"/>
                <a:gd name="csY0" fmla="*/ 13064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53019 w 1529122"/>
                <a:gd name="csY0" fmla="*/ 0 h 3537243"/>
                <a:gd name="csX1" fmla="*/ 1529122 w 1529122"/>
                <a:gd name="csY1" fmla="*/ 8024 h 3537243"/>
                <a:gd name="csX2" fmla="*/ 1528354 w 1529122"/>
                <a:gd name="csY2" fmla="*/ 2644380 h 3537243"/>
                <a:gd name="csX3" fmla="*/ 1285539 w 1529122"/>
                <a:gd name="csY3" fmla="*/ 2649760 h 3537243"/>
                <a:gd name="csX4" fmla="*/ 1284770 w 1529122"/>
                <a:gd name="csY4" fmla="*/ 3528044 h 3537243"/>
                <a:gd name="csX5" fmla="*/ 0 w 1529122"/>
                <a:gd name="csY5" fmla="*/ 3532655 h 3537243"/>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29122"/>
                <a:gd name="csY0" fmla="*/ 2520 h 3529219"/>
                <a:gd name="csX1" fmla="*/ 1529122 w 1529122"/>
                <a:gd name="csY1" fmla="*/ 0 h 3529219"/>
                <a:gd name="csX2" fmla="*/ 1528354 w 1529122"/>
                <a:gd name="csY2" fmla="*/ 2636356 h 3529219"/>
                <a:gd name="csX3" fmla="*/ 1285539 w 1529122"/>
                <a:gd name="csY3" fmla="*/ 2641736 h 3529219"/>
                <a:gd name="csX4" fmla="*/ 1284770 w 1529122"/>
                <a:gd name="csY4" fmla="*/ 3520020 h 3529219"/>
                <a:gd name="csX5" fmla="*/ 0 w 1529122"/>
                <a:gd name="csY5" fmla="*/ 3524631 h 3529219"/>
                <a:gd name="csX0" fmla="*/ 128322 w 1531265"/>
                <a:gd name="csY0" fmla="*/ 2520 h 3529219"/>
                <a:gd name="csX1" fmla="*/ 1529122 w 1531265"/>
                <a:gd name="csY1" fmla="*/ 0 h 3529219"/>
                <a:gd name="csX2" fmla="*/ 1528354 w 1531265"/>
                <a:gd name="csY2" fmla="*/ 2636356 h 3529219"/>
                <a:gd name="csX3" fmla="*/ 1285539 w 1531265"/>
                <a:gd name="csY3" fmla="*/ 2641736 h 3529219"/>
                <a:gd name="csX4" fmla="*/ 1284770 w 1531265"/>
                <a:gd name="csY4" fmla="*/ 3520020 h 3529219"/>
                <a:gd name="csX5" fmla="*/ 0 w 1531265"/>
                <a:gd name="csY5" fmla="*/ 3524631 h 3529219"/>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0 h 3532064"/>
                <a:gd name="csX5" fmla="*/ 770 w 1402943"/>
                <a:gd name="csY5" fmla="*/ 3529903 h 3532064"/>
                <a:gd name="csX0" fmla="*/ 0 w 1402943"/>
                <a:gd name="csY0" fmla="*/ 2520 h 3525195"/>
                <a:gd name="csX1" fmla="*/ 1400800 w 1402943"/>
                <a:gd name="csY1" fmla="*/ 0 h 3525195"/>
                <a:gd name="csX2" fmla="*/ 1400032 w 1402943"/>
                <a:gd name="csY2" fmla="*/ 2636356 h 3525195"/>
                <a:gd name="csX3" fmla="*/ 1157217 w 1402943"/>
                <a:gd name="csY3" fmla="*/ 2641736 h 3525195"/>
                <a:gd name="csX4" fmla="*/ 1156448 w 1402943"/>
                <a:gd name="csY4" fmla="*/ 3520020 h 3525195"/>
                <a:gd name="csX5" fmla="*/ 770 w 1402943"/>
                <a:gd name="csY5" fmla="*/ 3508814 h 3525195"/>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0 h 3532064"/>
                <a:gd name="csX5" fmla="*/ 6024 w 1402943"/>
                <a:gd name="csY5" fmla="*/ 3529903 h 3532064"/>
                <a:gd name="csX0" fmla="*/ 0 w 1402943"/>
                <a:gd name="csY0" fmla="*/ 2520 h 3541913"/>
                <a:gd name="csX1" fmla="*/ 1400800 w 1402943"/>
                <a:gd name="csY1" fmla="*/ 0 h 3541913"/>
                <a:gd name="csX2" fmla="*/ 1400032 w 1402943"/>
                <a:gd name="csY2" fmla="*/ 2636356 h 3541913"/>
                <a:gd name="csX3" fmla="*/ 1157217 w 1402943"/>
                <a:gd name="csY3" fmla="*/ 2641736 h 3541913"/>
                <a:gd name="csX4" fmla="*/ 1156448 w 1402943"/>
                <a:gd name="csY4" fmla="*/ 3535837 h 3541913"/>
                <a:gd name="csX5" fmla="*/ 6024 w 1402943"/>
                <a:gd name="csY5" fmla="*/ 3529903 h 3541913"/>
                <a:gd name="csX0" fmla="*/ 0 w 1402943"/>
                <a:gd name="csY0" fmla="*/ 2520 h 3532064"/>
                <a:gd name="csX1" fmla="*/ 1400800 w 1402943"/>
                <a:gd name="csY1" fmla="*/ 0 h 3532064"/>
                <a:gd name="csX2" fmla="*/ 1400032 w 1402943"/>
                <a:gd name="csY2" fmla="*/ 2636356 h 3532064"/>
                <a:gd name="csX3" fmla="*/ 1157217 w 1402943"/>
                <a:gd name="csY3" fmla="*/ 2641736 h 3532064"/>
                <a:gd name="csX4" fmla="*/ 1156448 w 1402943"/>
                <a:gd name="csY4" fmla="*/ 3520021 h 3532064"/>
                <a:gd name="csX5" fmla="*/ 6024 w 1402943"/>
                <a:gd name="csY5" fmla="*/ 3529903 h 3532064"/>
                <a:gd name="csX0" fmla="*/ 0 w 1402943"/>
                <a:gd name="csY0" fmla="*/ 2520 h 3541913"/>
                <a:gd name="csX1" fmla="*/ 1400800 w 1402943"/>
                <a:gd name="csY1" fmla="*/ 0 h 3541913"/>
                <a:gd name="csX2" fmla="*/ 1400032 w 1402943"/>
                <a:gd name="csY2" fmla="*/ 2636356 h 3541913"/>
                <a:gd name="csX3" fmla="*/ 1157217 w 1402943"/>
                <a:gd name="csY3" fmla="*/ 2641736 h 3541913"/>
                <a:gd name="csX4" fmla="*/ 1161703 w 1402943"/>
                <a:gd name="csY4" fmla="*/ 3535837 h 3541913"/>
                <a:gd name="csX5" fmla="*/ 6024 w 1402943"/>
                <a:gd name="csY5" fmla="*/ 3529903 h 3541913"/>
                <a:gd name="csX0" fmla="*/ 0 w 1402943"/>
                <a:gd name="csY0" fmla="*/ 2520 h 3535837"/>
                <a:gd name="csX1" fmla="*/ 1400800 w 1402943"/>
                <a:gd name="csY1" fmla="*/ 0 h 3535837"/>
                <a:gd name="csX2" fmla="*/ 1400032 w 1402943"/>
                <a:gd name="csY2" fmla="*/ 2636356 h 3535837"/>
                <a:gd name="csX3" fmla="*/ 1157217 w 1402943"/>
                <a:gd name="csY3" fmla="*/ 2641736 h 3535837"/>
                <a:gd name="csX4" fmla="*/ 1161703 w 1402943"/>
                <a:gd name="csY4" fmla="*/ 3535837 h 3535837"/>
                <a:gd name="csX5" fmla="*/ 6024 w 1402943"/>
                <a:gd name="csY5" fmla="*/ 3529903 h 3535837"/>
                <a:gd name="csX0" fmla="*/ 0 w 1402943"/>
                <a:gd name="csY0" fmla="*/ 2520 h 3537399"/>
                <a:gd name="csX1" fmla="*/ 1400800 w 1402943"/>
                <a:gd name="csY1" fmla="*/ 0 h 3537399"/>
                <a:gd name="csX2" fmla="*/ 1400032 w 1402943"/>
                <a:gd name="csY2" fmla="*/ 2636356 h 3537399"/>
                <a:gd name="csX3" fmla="*/ 1157217 w 1402943"/>
                <a:gd name="csY3" fmla="*/ 2641736 h 3537399"/>
                <a:gd name="csX4" fmla="*/ 1161703 w 1402943"/>
                <a:gd name="csY4" fmla="*/ 3535837 h 3537399"/>
                <a:gd name="csX5" fmla="*/ 6024 w 1402943"/>
                <a:gd name="csY5" fmla="*/ 3529903 h 3537399"/>
                <a:gd name="csX0" fmla="*/ 0 w 1402943"/>
                <a:gd name="csY0" fmla="*/ 2520 h 3578354"/>
                <a:gd name="csX1" fmla="*/ 1400800 w 1402943"/>
                <a:gd name="csY1" fmla="*/ 0 h 3578354"/>
                <a:gd name="csX2" fmla="*/ 1400032 w 1402943"/>
                <a:gd name="csY2" fmla="*/ 2636356 h 3578354"/>
                <a:gd name="csX3" fmla="*/ 1157217 w 1402943"/>
                <a:gd name="csY3" fmla="*/ 2641736 h 3578354"/>
                <a:gd name="csX4" fmla="*/ 1161703 w 1402943"/>
                <a:gd name="csY4" fmla="*/ 3578012 h 3578354"/>
                <a:gd name="csX5" fmla="*/ 6024 w 1402943"/>
                <a:gd name="csY5" fmla="*/ 3529903 h 3578354"/>
                <a:gd name="csX0" fmla="*/ 0 w 1402943"/>
                <a:gd name="csY0" fmla="*/ 2520 h 3603711"/>
                <a:gd name="csX1" fmla="*/ 1400800 w 1402943"/>
                <a:gd name="csY1" fmla="*/ 0 h 3603711"/>
                <a:gd name="csX2" fmla="*/ 1400032 w 1402943"/>
                <a:gd name="csY2" fmla="*/ 2636356 h 3603711"/>
                <a:gd name="csX3" fmla="*/ 1157217 w 1402943"/>
                <a:gd name="csY3" fmla="*/ 2641736 h 3603711"/>
                <a:gd name="csX4" fmla="*/ 1161703 w 1402943"/>
                <a:gd name="csY4" fmla="*/ 3578012 h 3603711"/>
                <a:gd name="csX5" fmla="*/ 6024 w 1402943"/>
                <a:gd name="csY5" fmla="*/ 3603711 h 3603711"/>
                <a:gd name="csX0" fmla="*/ 0 w 1402943"/>
                <a:gd name="csY0" fmla="*/ 2520 h 3587894"/>
                <a:gd name="csX1" fmla="*/ 1400800 w 1402943"/>
                <a:gd name="csY1" fmla="*/ 0 h 3587894"/>
                <a:gd name="csX2" fmla="*/ 1400032 w 1402943"/>
                <a:gd name="csY2" fmla="*/ 2636356 h 3587894"/>
                <a:gd name="csX3" fmla="*/ 1157217 w 1402943"/>
                <a:gd name="csY3" fmla="*/ 2641736 h 3587894"/>
                <a:gd name="csX4" fmla="*/ 1161703 w 1402943"/>
                <a:gd name="csY4" fmla="*/ 3578012 h 3587894"/>
                <a:gd name="csX5" fmla="*/ 6024 w 1402943"/>
                <a:gd name="csY5" fmla="*/ 3587894 h 3587894"/>
                <a:gd name="csX0" fmla="*/ 0 w 1402943"/>
                <a:gd name="csY0" fmla="*/ 2520 h 3587894"/>
                <a:gd name="csX1" fmla="*/ 1400800 w 1402943"/>
                <a:gd name="csY1" fmla="*/ 0 h 3587894"/>
                <a:gd name="csX2" fmla="*/ 1400032 w 1402943"/>
                <a:gd name="csY2" fmla="*/ 2636356 h 3587894"/>
                <a:gd name="csX3" fmla="*/ 1157217 w 1402943"/>
                <a:gd name="csY3" fmla="*/ 2641736 h 3587894"/>
                <a:gd name="csX4" fmla="*/ 1161703 w 1402943"/>
                <a:gd name="csY4" fmla="*/ 3578012 h 3587894"/>
                <a:gd name="csX5" fmla="*/ 6024 w 1402943"/>
                <a:gd name="csY5" fmla="*/ 3587894 h 3587894"/>
                <a:gd name="csX0" fmla="*/ 0 w 1402943"/>
                <a:gd name="csY0" fmla="*/ 2520 h 3578012"/>
                <a:gd name="csX1" fmla="*/ 1400800 w 1402943"/>
                <a:gd name="csY1" fmla="*/ 0 h 3578012"/>
                <a:gd name="csX2" fmla="*/ 1400032 w 1402943"/>
                <a:gd name="csY2" fmla="*/ 2636356 h 3578012"/>
                <a:gd name="csX3" fmla="*/ 1157217 w 1402943"/>
                <a:gd name="csY3" fmla="*/ 2641736 h 3578012"/>
                <a:gd name="csX4" fmla="*/ 1161703 w 1402943"/>
                <a:gd name="csY4" fmla="*/ 3578012 h 3578012"/>
                <a:gd name="csX5" fmla="*/ 769 w 1402943"/>
                <a:gd name="csY5" fmla="*/ 3566805 h 3578012"/>
                <a:gd name="csX0" fmla="*/ 0 w 1402943"/>
                <a:gd name="csY0" fmla="*/ 2520 h 3566805"/>
                <a:gd name="csX1" fmla="*/ 1400800 w 1402943"/>
                <a:gd name="csY1" fmla="*/ 0 h 3566805"/>
                <a:gd name="csX2" fmla="*/ 1400032 w 1402943"/>
                <a:gd name="csY2" fmla="*/ 2636356 h 3566805"/>
                <a:gd name="csX3" fmla="*/ 1157217 w 1402943"/>
                <a:gd name="csY3" fmla="*/ 2641736 h 3566805"/>
                <a:gd name="csX4" fmla="*/ 1156449 w 1402943"/>
                <a:gd name="csY4" fmla="*/ 3562196 h 3566805"/>
                <a:gd name="csX5" fmla="*/ 769 w 1402943"/>
                <a:gd name="csY5" fmla="*/ 3566805 h 3566805"/>
                <a:gd name="csX0" fmla="*/ 0 w 1402943"/>
                <a:gd name="csY0" fmla="*/ 2520 h 3566805"/>
                <a:gd name="csX1" fmla="*/ 1400800 w 1402943"/>
                <a:gd name="csY1" fmla="*/ 0 h 3566805"/>
                <a:gd name="csX2" fmla="*/ 1400032 w 1402943"/>
                <a:gd name="csY2" fmla="*/ 2636356 h 3566805"/>
                <a:gd name="csX3" fmla="*/ 1157217 w 1402943"/>
                <a:gd name="csY3" fmla="*/ 2641736 h 3566805"/>
                <a:gd name="csX4" fmla="*/ 1156449 w 1402943"/>
                <a:gd name="csY4" fmla="*/ 3562196 h 3566805"/>
                <a:gd name="csX5" fmla="*/ 769 w 1402943"/>
                <a:gd name="csY5" fmla="*/ 3566805 h 3566805"/>
                <a:gd name="csX0" fmla="*/ 0 w 1402943"/>
                <a:gd name="csY0" fmla="*/ 2520 h 3567910"/>
                <a:gd name="csX1" fmla="*/ 1400800 w 1402943"/>
                <a:gd name="csY1" fmla="*/ 0 h 3567910"/>
                <a:gd name="csX2" fmla="*/ 1400032 w 1402943"/>
                <a:gd name="csY2" fmla="*/ 2636356 h 3567910"/>
                <a:gd name="csX3" fmla="*/ 1157217 w 1402943"/>
                <a:gd name="csY3" fmla="*/ 2641736 h 3567910"/>
                <a:gd name="csX4" fmla="*/ 1156449 w 1402943"/>
                <a:gd name="csY4" fmla="*/ 3562196 h 3567910"/>
                <a:gd name="csX5" fmla="*/ 769 w 1402943"/>
                <a:gd name="csY5" fmla="*/ 3566805 h 3567910"/>
                <a:gd name="csX0" fmla="*/ 0 w 1402943"/>
                <a:gd name="csY0" fmla="*/ 2520 h 3567910"/>
                <a:gd name="csX1" fmla="*/ 1400800 w 1402943"/>
                <a:gd name="csY1" fmla="*/ 0 h 3567910"/>
                <a:gd name="csX2" fmla="*/ 1400032 w 1402943"/>
                <a:gd name="csY2" fmla="*/ 2636356 h 3567910"/>
                <a:gd name="csX3" fmla="*/ 1003186 w 1402943"/>
                <a:gd name="csY3" fmla="*/ 2641736 h 3567910"/>
                <a:gd name="csX4" fmla="*/ 1156449 w 1402943"/>
                <a:gd name="csY4" fmla="*/ 3562196 h 3567910"/>
                <a:gd name="csX5" fmla="*/ 769 w 1402943"/>
                <a:gd name="csY5" fmla="*/ 3566805 h 3567910"/>
                <a:gd name="csX0" fmla="*/ 0 w 1402943"/>
                <a:gd name="csY0" fmla="*/ 2520 h 3567175"/>
                <a:gd name="csX1" fmla="*/ 1400800 w 1402943"/>
                <a:gd name="csY1" fmla="*/ 0 h 3567175"/>
                <a:gd name="csX2" fmla="*/ 1400032 w 1402943"/>
                <a:gd name="csY2" fmla="*/ 2636356 h 3567175"/>
                <a:gd name="csX3" fmla="*/ 1003186 w 1402943"/>
                <a:gd name="csY3" fmla="*/ 2641736 h 3567175"/>
                <a:gd name="csX4" fmla="*/ 1010524 w 1402943"/>
                <a:gd name="csY4" fmla="*/ 3543328 h 3567175"/>
                <a:gd name="csX5" fmla="*/ 769 w 1402943"/>
                <a:gd name="csY5" fmla="*/ 3566805 h 3567175"/>
                <a:gd name="csX0" fmla="*/ 0 w 1402943"/>
                <a:gd name="csY0" fmla="*/ 2520 h 3567361"/>
                <a:gd name="csX1" fmla="*/ 1400800 w 1402943"/>
                <a:gd name="csY1" fmla="*/ 0 h 3567361"/>
                <a:gd name="csX2" fmla="*/ 1400032 w 1402943"/>
                <a:gd name="csY2" fmla="*/ 2636356 h 3567361"/>
                <a:gd name="csX3" fmla="*/ 1003186 w 1402943"/>
                <a:gd name="csY3" fmla="*/ 2641736 h 3567361"/>
                <a:gd name="csX4" fmla="*/ 986204 w 1402943"/>
                <a:gd name="csY4" fmla="*/ 3552762 h 3567361"/>
                <a:gd name="csX5" fmla="*/ 769 w 1402943"/>
                <a:gd name="csY5" fmla="*/ 3566805 h 3567361"/>
                <a:gd name="csX0" fmla="*/ 0 w 1402943"/>
                <a:gd name="csY0" fmla="*/ 2520 h 3567361"/>
                <a:gd name="csX1" fmla="*/ 1400800 w 1402943"/>
                <a:gd name="csY1" fmla="*/ 0 h 3567361"/>
                <a:gd name="csX2" fmla="*/ 1400032 w 1402943"/>
                <a:gd name="csY2" fmla="*/ 2636356 h 3567361"/>
                <a:gd name="csX3" fmla="*/ 970758 w 1402943"/>
                <a:gd name="csY3" fmla="*/ 2641736 h 3567361"/>
                <a:gd name="csX4" fmla="*/ 986204 w 1402943"/>
                <a:gd name="csY4" fmla="*/ 3552762 h 3567361"/>
                <a:gd name="csX5" fmla="*/ 769 w 1402943"/>
                <a:gd name="csY5" fmla="*/ 3566805 h 3567361"/>
                <a:gd name="csX0" fmla="*/ 0 w 1402943"/>
                <a:gd name="csY0" fmla="*/ 2520 h 3567361"/>
                <a:gd name="csX1" fmla="*/ 1400800 w 1402943"/>
                <a:gd name="csY1" fmla="*/ 0 h 3567361"/>
                <a:gd name="csX2" fmla="*/ 1400032 w 1402943"/>
                <a:gd name="csY2" fmla="*/ 2636356 h 3567361"/>
                <a:gd name="csX3" fmla="*/ 995079 w 1402943"/>
                <a:gd name="csY3" fmla="*/ 2641736 h 3567361"/>
                <a:gd name="csX4" fmla="*/ 986204 w 1402943"/>
                <a:gd name="csY4" fmla="*/ 3552762 h 3567361"/>
                <a:gd name="csX5" fmla="*/ 769 w 1402943"/>
                <a:gd name="csY5" fmla="*/ 3566805 h 3567361"/>
                <a:gd name="csX0" fmla="*/ 0 w 1402943"/>
                <a:gd name="csY0" fmla="*/ 2520 h 3552896"/>
                <a:gd name="csX1" fmla="*/ 1400800 w 1402943"/>
                <a:gd name="csY1" fmla="*/ 0 h 3552896"/>
                <a:gd name="csX2" fmla="*/ 1400032 w 1402943"/>
                <a:gd name="csY2" fmla="*/ 2636356 h 3552896"/>
                <a:gd name="csX3" fmla="*/ 995079 w 1402943"/>
                <a:gd name="csY3" fmla="*/ 2641736 h 3552896"/>
                <a:gd name="csX4" fmla="*/ 986204 w 1402943"/>
                <a:gd name="csY4" fmla="*/ 3552762 h 3552896"/>
                <a:gd name="csX5" fmla="*/ 769 w 1402943"/>
                <a:gd name="csY5" fmla="*/ 3538503 h 3552896"/>
                <a:gd name="csX0" fmla="*/ 0 w 1402943"/>
                <a:gd name="csY0" fmla="*/ 2520 h 3552896"/>
                <a:gd name="csX1" fmla="*/ 1400800 w 1402943"/>
                <a:gd name="csY1" fmla="*/ 0 h 3552896"/>
                <a:gd name="csX2" fmla="*/ 1400032 w 1402943"/>
                <a:gd name="csY2" fmla="*/ 2636356 h 3552896"/>
                <a:gd name="csX3" fmla="*/ 995079 w 1402943"/>
                <a:gd name="csY3" fmla="*/ 2641736 h 3552896"/>
                <a:gd name="csX4" fmla="*/ 986204 w 1402943"/>
                <a:gd name="csY4" fmla="*/ 3552762 h 3552896"/>
                <a:gd name="csX5" fmla="*/ 769 w 1402943"/>
                <a:gd name="csY5" fmla="*/ 3538503 h 3552896"/>
                <a:gd name="csX0" fmla="*/ 0 w 1402943"/>
                <a:gd name="csY0" fmla="*/ 2520 h 3552896"/>
                <a:gd name="csX1" fmla="*/ 1400800 w 1402943"/>
                <a:gd name="csY1" fmla="*/ 0 h 3552896"/>
                <a:gd name="csX2" fmla="*/ 1400032 w 1402943"/>
                <a:gd name="csY2" fmla="*/ 2636356 h 3552896"/>
                <a:gd name="csX3" fmla="*/ 1020841 w 1402943"/>
                <a:gd name="csY3" fmla="*/ 2641736 h 3552896"/>
                <a:gd name="csX4" fmla="*/ 986204 w 1402943"/>
                <a:gd name="csY4" fmla="*/ 3552762 h 3552896"/>
                <a:gd name="csX5" fmla="*/ 769 w 1402943"/>
                <a:gd name="csY5" fmla="*/ 3538503 h 3552896"/>
                <a:gd name="csX0" fmla="*/ 0 w 1402943"/>
                <a:gd name="csY0" fmla="*/ 2520 h 3552896"/>
                <a:gd name="csX1" fmla="*/ 1400800 w 1402943"/>
                <a:gd name="csY1" fmla="*/ 0 h 3552896"/>
                <a:gd name="csX2" fmla="*/ 1400032 w 1402943"/>
                <a:gd name="csY2" fmla="*/ 2636356 h 3552896"/>
                <a:gd name="csX3" fmla="*/ 1011473 w 1402943"/>
                <a:gd name="csY3" fmla="*/ 2641736 h 3552896"/>
                <a:gd name="csX4" fmla="*/ 986204 w 1402943"/>
                <a:gd name="csY4" fmla="*/ 3552762 h 3552896"/>
                <a:gd name="csX5" fmla="*/ 769 w 1402943"/>
                <a:gd name="csY5" fmla="*/ 3538503 h 3552896"/>
                <a:gd name="csX0" fmla="*/ 0 w 1402943"/>
                <a:gd name="csY0" fmla="*/ 2520 h 3546846"/>
                <a:gd name="csX1" fmla="*/ 1400800 w 1402943"/>
                <a:gd name="csY1" fmla="*/ 0 h 3546846"/>
                <a:gd name="csX2" fmla="*/ 1400032 w 1402943"/>
                <a:gd name="csY2" fmla="*/ 2636356 h 3546846"/>
                <a:gd name="csX3" fmla="*/ 1011473 w 1402943"/>
                <a:gd name="csY3" fmla="*/ 2641736 h 3546846"/>
                <a:gd name="csX4" fmla="*/ 1018991 w 1402943"/>
                <a:gd name="csY4" fmla="*/ 3546846 h 3546846"/>
                <a:gd name="csX5" fmla="*/ 769 w 1402943"/>
                <a:gd name="csY5" fmla="*/ 3538503 h 3546846"/>
                <a:gd name="csX0" fmla="*/ 0 w 1402943"/>
                <a:gd name="csY0" fmla="*/ 2520 h 3546846"/>
                <a:gd name="csX1" fmla="*/ 1400800 w 1402943"/>
                <a:gd name="csY1" fmla="*/ 0 h 3546846"/>
                <a:gd name="csX2" fmla="*/ 1400032 w 1402943"/>
                <a:gd name="csY2" fmla="*/ 2636356 h 3546846"/>
                <a:gd name="csX3" fmla="*/ 1020841 w 1402943"/>
                <a:gd name="csY3" fmla="*/ 2632862 h 3546846"/>
                <a:gd name="csX4" fmla="*/ 1018991 w 1402943"/>
                <a:gd name="csY4" fmla="*/ 3546846 h 3546846"/>
                <a:gd name="csX5" fmla="*/ 769 w 1402943"/>
                <a:gd name="csY5" fmla="*/ 3538503 h 3546846"/>
                <a:gd name="csX0" fmla="*/ 0 w 1402943"/>
                <a:gd name="csY0" fmla="*/ 2520 h 3546846"/>
                <a:gd name="csX1" fmla="*/ 1400800 w 1402943"/>
                <a:gd name="csY1" fmla="*/ 0 h 3546846"/>
                <a:gd name="csX2" fmla="*/ 1400032 w 1402943"/>
                <a:gd name="csY2" fmla="*/ 2630440 h 3546846"/>
                <a:gd name="csX3" fmla="*/ 1020841 w 1402943"/>
                <a:gd name="csY3" fmla="*/ 2632862 h 3546846"/>
                <a:gd name="csX4" fmla="*/ 1018991 w 1402943"/>
                <a:gd name="csY4" fmla="*/ 3546846 h 3546846"/>
                <a:gd name="csX5" fmla="*/ 769 w 1402943"/>
                <a:gd name="csY5" fmla="*/ 3538503 h 3546846"/>
                <a:gd name="csX0" fmla="*/ 0 w 1402943"/>
                <a:gd name="csY0" fmla="*/ 2520 h 3546846"/>
                <a:gd name="csX1" fmla="*/ 1400800 w 1402943"/>
                <a:gd name="csY1" fmla="*/ 0 h 3546846"/>
                <a:gd name="csX2" fmla="*/ 1400032 w 1402943"/>
                <a:gd name="csY2" fmla="*/ 2630440 h 3546846"/>
                <a:gd name="csX3" fmla="*/ 1020841 w 1402943"/>
                <a:gd name="csY3" fmla="*/ 2623988 h 3546846"/>
                <a:gd name="csX4" fmla="*/ 1018991 w 1402943"/>
                <a:gd name="csY4" fmla="*/ 3546846 h 3546846"/>
                <a:gd name="csX5" fmla="*/ 769 w 1402943"/>
                <a:gd name="csY5" fmla="*/ 3538503 h 3546846"/>
                <a:gd name="csX0" fmla="*/ 0 w 1402943"/>
                <a:gd name="csY0" fmla="*/ 2520 h 3546846"/>
                <a:gd name="csX1" fmla="*/ 1400800 w 1402943"/>
                <a:gd name="csY1" fmla="*/ 0 h 3546846"/>
                <a:gd name="csX2" fmla="*/ 1400032 w 1402943"/>
                <a:gd name="csY2" fmla="*/ 2630440 h 3546846"/>
                <a:gd name="csX3" fmla="*/ 1020841 w 1402943"/>
                <a:gd name="csY3" fmla="*/ 2629904 h 3546846"/>
                <a:gd name="csX4" fmla="*/ 1018991 w 1402943"/>
                <a:gd name="csY4" fmla="*/ 3546846 h 3546846"/>
                <a:gd name="csX5" fmla="*/ 769 w 1402943"/>
                <a:gd name="csY5" fmla="*/ 3538503 h 3546846"/>
                <a:gd name="csX0" fmla="*/ 0 w 1402943"/>
                <a:gd name="csY0" fmla="*/ 2520 h 3546846"/>
                <a:gd name="csX1" fmla="*/ 1400800 w 1402943"/>
                <a:gd name="csY1" fmla="*/ 0 h 3546846"/>
                <a:gd name="csX2" fmla="*/ 1400032 w 1402943"/>
                <a:gd name="csY2" fmla="*/ 2630440 h 3546846"/>
                <a:gd name="csX3" fmla="*/ 1020841 w 1402943"/>
                <a:gd name="csY3" fmla="*/ 2629904 h 3546846"/>
                <a:gd name="csX4" fmla="*/ 1018991 w 1402943"/>
                <a:gd name="csY4" fmla="*/ 3546846 h 3546846"/>
                <a:gd name="csX5" fmla="*/ 769 w 1402943"/>
                <a:gd name="csY5" fmla="*/ 3538503 h 3546846"/>
                <a:gd name="csX0" fmla="*/ 0 w 1402943"/>
                <a:gd name="csY0" fmla="*/ 2520 h 3546846"/>
                <a:gd name="csX1" fmla="*/ 1400800 w 1402943"/>
                <a:gd name="csY1" fmla="*/ 0 h 3546846"/>
                <a:gd name="csX2" fmla="*/ 1400032 w 1402943"/>
                <a:gd name="csY2" fmla="*/ 2630440 h 3546846"/>
                <a:gd name="csX3" fmla="*/ 1020841 w 1402943"/>
                <a:gd name="csY3" fmla="*/ 2629904 h 3546846"/>
                <a:gd name="csX4" fmla="*/ 1018991 w 1402943"/>
                <a:gd name="csY4" fmla="*/ 3546846 h 3546846"/>
                <a:gd name="csX5" fmla="*/ 769 w 1402943"/>
                <a:gd name="csY5" fmla="*/ 3538503 h 3546846"/>
                <a:gd name="csX0" fmla="*/ 0 w 1400914"/>
                <a:gd name="csY0" fmla="*/ 2520 h 3546846"/>
                <a:gd name="csX1" fmla="*/ 1400800 w 1400914"/>
                <a:gd name="csY1" fmla="*/ 0 h 3546846"/>
                <a:gd name="csX2" fmla="*/ 1400032 w 1400914"/>
                <a:gd name="csY2" fmla="*/ 2630440 h 3546846"/>
                <a:gd name="csX3" fmla="*/ 1020841 w 1400914"/>
                <a:gd name="csY3" fmla="*/ 2629904 h 3546846"/>
                <a:gd name="csX4" fmla="*/ 1018991 w 1400914"/>
                <a:gd name="csY4" fmla="*/ 3546846 h 3546846"/>
                <a:gd name="csX5" fmla="*/ 769 w 1400914"/>
                <a:gd name="csY5" fmla="*/ 3538503 h 3546846"/>
                <a:gd name="csX0" fmla="*/ 0 w 1400824"/>
                <a:gd name="csY0" fmla="*/ 2520 h 3546846"/>
                <a:gd name="csX1" fmla="*/ 1400800 w 1400824"/>
                <a:gd name="csY1" fmla="*/ 0 h 3546846"/>
                <a:gd name="csX2" fmla="*/ 1400032 w 1400824"/>
                <a:gd name="csY2" fmla="*/ 2630440 h 3546846"/>
                <a:gd name="csX3" fmla="*/ 1020841 w 1400824"/>
                <a:gd name="csY3" fmla="*/ 2629904 h 3546846"/>
                <a:gd name="csX4" fmla="*/ 1018991 w 1400824"/>
                <a:gd name="csY4" fmla="*/ 3546846 h 3546846"/>
                <a:gd name="csX5" fmla="*/ 769 w 1400824"/>
                <a:gd name="csY5" fmla="*/ 3538503 h 3546846"/>
                <a:gd name="csX0" fmla="*/ 0 w 1400800"/>
                <a:gd name="csY0" fmla="*/ 2520 h 3546846"/>
                <a:gd name="csX1" fmla="*/ 1400800 w 1400800"/>
                <a:gd name="csY1" fmla="*/ 0 h 3546846"/>
                <a:gd name="csX2" fmla="*/ 1400032 w 1400800"/>
                <a:gd name="csY2" fmla="*/ 2630440 h 3546846"/>
                <a:gd name="csX3" fmla="*/ 1020841 w 1400800"/>
                <a:gd name="csY3" fmla="*/ 2629904 h 3546846"/>
                <a:gd name="csX4" fmla="*/ 1018991 w 1400800"/>
                <a:gd name="csY4" fmla="*/ 3546846 h 3546846"/>
                <a:gd name="csX5" fmla="*/ 769 w 1400800"/>
                <a:gd name="csY5" fmla="*/ 3538503 h 3546846"/>
                <a:gd name="csX0" fmla="*/ 0 w 1400032"/>
                <a:gd name="csY0" fmla="*/ 2520 h 3546846"/>
                <a:gd name="csX1" fmla="*/ 1391432 w 1400032"/>
                <a:gd name="csY1" fmla="*/ 0 h 3546846"/>
                <a:gd name="csX2" fmla="*/ 1400032 w 1400032"/>
                <a:gd name="csY2" fmla="*/ 2630440 h 3546846"/>
                <a:gd name="csX3" fmla="*/ 1020841 w 1400032"/>
                <a:gd name="csY3" fmla="*/ 2629904 h 3546846"/>
                <a:gd name="csX4" fmla="*/ 1018991 w 1400032"/>
                <a:gd name="csY4" fmla="*/ 3546846 h 3546846"/>
                <a:gd name="csX5" fmla="*/ 769 w 1400032"/>
                <a:gd name="csY5" fmla="*/ 3538503 h 3546846"/>
                <a:gd name="csX0" fmla="*/ 0 w 1400032"/>
                <a:gd name="csY0" fmla="*/ 5478 h 3549804"/>
                <a:gd name="csX1" fmla="*/ 1398457 w 1400032"/>
                <a:gd name="csY1" fmla="*/ 0 h 3549804"/>
                <a:gd name="csX2" fmla="*/ 1400032 w 1400032"/>
                <a:gd name="csY2" fmla="*/ 2633398 h 3549804"/>
                <a:gd name="csX3" fmla="*/ 1020841 w 1400032"/>
                <a:gd name="csY3" fmla="*/ 2632862 h 3549804"/>
                <a:gd name="csX4" fmla="*/ 1018991 w 1400032"/>
                <a:gd name="csY4" fmla="*/ 3549804 h 3549804"/>
                <a:gd name="csX5" fmla="*/ 769 w 1400032"/>
                <a:gd name="csY5" fmla="*/ 3541461 h 3549804"/>
                <a:gd name="csX0" fmla="*/ 0 w 1400032"/>
                <a:gd name="csY0" fmla="*/ 0 h 3544326"/>
                <a:gd name="csX1" fmla="*/ 1398457 w 1400032"/>
                <a:gd name="csY1" fmla="*/ 3395 h 3544326"/>
                <a:gd name="csX2" fmla="*/ 1400032 w 1400032"/>
                <a:gd name="csY2" fmla="*/ 2627920 h 3544326"/>
                <a:gd name="csX3" fmla="*/ 1020841 w 1400032"/>
                <a:gd name="csY3" fmla="*/ 2627384 h 3544326"/>
                <a:gd name="csX4" fmla="*/ 1018991 w 1400032"/>
                <a:gd name="csY4" fmla="*/ 3544326 h 3544326"/>
                <a:gd name="csX5" fmla="*/ 769 w 1400032"/>
                <a:gd name="csY5" fmla="*/ 3535983 h 3544326"/>
                <a:gd name="csX0" fmla="*/ 0 w 1400032"/>
                <a:gd name="csY0" fmla="*/ 0 h 3544326"/>
                <a:gd name="csX1" fmla="*/ 1398457 w 1400032"/>
                <a:gd name="csY1" fmla="*/ 3395 h 3544326"/>
                <a:gd name="csX2" fmla="*/ 1400032 w 1400032"/>
                <a:gd name="csY2" fmla="*/ 2627920 h 3544326"/>
                <a:gd name="csX3" fmla="*/ 1020841 w 1400032"/>
                <a:gd name="csY3" fmla="*/ 2627384 h 3544326"/>
                <a:gd name="csX4" fmla="*/ 1018991 w 1400032"/>
                <a:gd name="csY4" fmla="*/ 3544326 h 3544326"/>
                <a:gd name="csX5" fmla="*/ 769 w 1400032"/>
                <a:gd name="csY5" fmla="*/ 3535983 h 3544326"/>
                <a:gd name="csX0" fmla="*/ 0 w 1398457"/>
                <a:gd name="csY0" fmla="*/ 0 h 3544326"/>
                <a:gd name="csX1" fmla="*/ 1398457 w 1398457"/>
                <a:gd name="csY1" fmla="*/ 3395 h 3544326"/>
                <a:gd name="csX2" fmla="*/ 1395349 w 1398457"/>
                <a:gd name="csY2" fmla="*/ 2627920 h 3544326"/>
                <a:gd name="csX3" fmla="*/ 1020841 w 1398457"/>
                <a:gd name="csY3" fmla="*/ 2627384 h 3544326"/>
                <a:gd name="csX4" fmla="*/ 1018991 w 1398457"/>
                <a:gd name="csY4" fmla="*/ 3544326 h 3544326"/>
                <a:gd name="csX5" fmla="*/ 769 w 1398457"/>
                <a:gd name="csY5" fmla="*/ 3535983 h 3544326"/>
                <a:gd name="csX0" fmla="*/ 0 w 1398457"/>
                <a:gd name="csY0" fmla="*/ 0 h 3544326"/>
                <a:gd name="csX1" fmla="*/ 1398457 w 1398457"/>
                <a:gd name="csY1" fmla="*/ 3395 h 3544326"/>
                <a:gd name="csX2" fmla="*/ 1395349 w 1398457"/>
                <a:gd name="csY2" fmla="*/ 2627920 h 3544326"/>
                <a:gd name="csX3" fmla="*/ 1020841 w 1398457"/>
                <a:gd name="csY3" fmla="*/ 2627384 h 3544326"/>
                <a:gd name="csX4" fmla="*/ 1018991 w 1398457"/>
                <a:gd name="csY4" fmla="*/ 3544326 h 3544326"/>
                <a:gd name="csX5" fmla="*/ 769 w 1398457"/>
                <a:gd name="csY5" fmla="*/ 3535983 h 3544326"/>
                <a:gd name="csX0" fmla="*/ 0 w 1398457"/>
                <a:gd name="csY0" fmla="*/ 0 h 3544326"/>
                <a:gd name="csX1" fmla="*/ 1398457 w 1398457"/>
                <a:gd name="csY1" fmla="*/ 3395 h 3544326"/>
                <a:gd name="csX2" fmla="*/ 1395349 w 1398457"/>
                <a:gd name="csY2" fmla="*/ 2627920 h 3544326"/>
                <a:gd name="csX3" fmla="*/ 1020841 w 1398457"/>
                <a:gd name="csY3" fmla="*/ 2627384 h 3544326"/>
                <a:gd name="csX4" fmla="*/ 1018991 w 1398457"/>
                <a:gd name="csY4" fmla="*/ 3544326 h 3544326"/>
                <a:gd name="csX5" fmla="*/ 769 w 1398457"/>
                <a:gd name="csY5" fmla="*/ 3535983 h 3544326"/>
                <a:gd name="csX0" fmla="*/ 0 w 1398457"/>
                <a:gd name="csY0" fmla="*/ 0 h 3544326"/>
                <a:gd name="csX1" fmla="*/ 1398457 w 1398457"/>
                <a:gd name="csY1" fmla="*/ 3395 h 3544326"/>
                <a:gd name="csX2" fmla="*/ 1395349 w 1398457"/>
                <a:gd name="csY2" fmla="*/ 2627920 h 3544326"/>
                <a:gd name="csX3" fmla="*/ 1020841 w 1398457"/>
                <a:gd name="csY3" fmla="*/ 2627384 h 3544326"/>
                <a:gd name="csX4" fmla="*/ 1018991 w 1398457"/>
                <a:gd name="csY4" fmla="*/ 3544326 h 3544326"/>
                <a:gd name="csX5" fmla="*/ 769 w 1398457"/>
                <a:gd name="csY5" fmla="*/ 3535983 h 3544326"/>
                <a:gd name="csX0" fmla="*/ 0 w 1398457"/>
                <a:gd name="csY0" fmla="*/ 0 h 3544326"/>
                <a:gd name="csX1" fmla="*/ 1398457 w 1398457"/>
                <a:gd name="csY1" fmla="*/ 3395 h 3544326"/>
                <a:gd name="csX2" fmla="*/ 1395349 w 1398457"/>
                <a:gd name="csY2" fmla="*/ 2627920 h 3544326"/>
                <a:gd name="csX3" fmla="*/ 1020841 w 1398457"/>
                <a:gd name="csY3" fmla="*/ 2627384 h 3544326"/>
                <a:gd name="csX4" fmla="*/ 1018991 w 1398457"/>
                <a:gd name="csY4" fmla="*/ 3544326 h 3544326"/>
                <a:gd name="csX5" fmla="*/ 769 w 1398457"/>
                <a:gd name="csY5" fmla="*/ 3535983 h 3544326"/>
                <a:gd name="csX0" fmla="*/ 0 w 1398457"/>
                <a:gd name="csY0" fmla="*/ 0 h 3544326"/>
                <a:gd name="csX1" fmla="*/ 1398457 w 1398457"/>
                <a:gd name="csY1" fmla="*/ 3395 h 3544326"/>
                <a:gd name="csX2" fmla="*/ 1395349 w 1398457"/>
                <a:gd name="csY2" fmla="*/ 2627920 h 3544326"/>
                <a:gd name="csX3" fmla="*/ 1020841 w 1398457"/>
                <a:gd name="csY3" fmla="*/ 2627384 h 3544326"/>
                <a:gd name="csX4" fmla="*/ 1018991 w 1398457"/>
                <a:gd name="csY4" fmla="*/ 3544326 h 3544326"/>
                <a:gd name="csX5" fmla="*/ 769 w 1398457"/>
                <a:gd name="csY5" fmla="*/ 3535983 h 3544326"/>
                <a:gd name="csX0" fmla="*/ 0 w 1398457"/>
                <a:gd name="csY0" fmla="*/ 0 h 3544326"/>
                <a:gd name="csX1" fmla="*/ 1398457 w 1398457"/>
                <a:gd name="csY1" fmla="*/ 3395 h 3544326"/>
                <a:gd name="csX2" fmla="*/ 1395349 w 1398457"/>
                <a:gd name="csY2" fmla="*/ 2627920 h 3544326"/>
                <a:gd name="csX3" fmla="*/ 1020841 w 1398457"/>
                <a:gd name="csY3" fmla="*/ 2627384 h 3544326"/>
                <a:gd name="csX4" fmla="*/ 1018991 w 1398457"/>
                <a:gd name="csY4" fmla="*/ 3544326 h 3544326"/>
                <a:gd name="csX5" fmla="*/ 769 w 1398457"/>
                <a:gd name="csY5" fmla="*/ 3535983 h 3544326"/>
                <a:gd name="csX0" fmla="*/ 0 w 1398457"/>
                <a:gd name="csY0" fmla="*/ 0 h 3544326"/>
                <a:gd name="csX1" fmla="*/ 1398457 w 1398457"/>
                <a:gd name="csY1" fmla="*/ 3395 h 3544326"/>
                <a:gd name="csX2" fmla="*/ 1395349 w 1398457"/>
                <a:gd name="csY2" fmla="*/ 2627920 h 3544326"/>
                <a:gd name="csX3" fmla="*/ 1020841 w 1398457"/>
                <a:gd name="csY3" fmla="*/ 2627384 h 3544326"/>
                <a:gd name="csX4" fmla="*/ 1018991 w 1398457"/>
                <a:gd name="csY4" fmla="*/ 3544326 h 3544326"/>
                <a:gd name="csX5" fmla="*/ 769 w 1398457"/>
                <a:gd name="csY5" fmla="*/ 3535983 h 3544326"/>
              </a:gdLst>
              <a:ahLst/>
              <a:cxnLst>
                <a:cxn ang="0">
                  <a:pos x="csX0" y="csY0"/>
                </a:cxn>
                <a:cxn ang="0">
                  <a:pos x="csX1" y="csY1"/>
                </a:cxn>
                <a:cxn ang="0">
                  <a:pos x="csX2" y="csY2"/>
                </a:cxn>
                <a:cxn ang="0">
                  <a:pos x="csX3" y="csY3"/>
                </a:cxn>
                <a:cxn ang="0">
                  <a:pos x="csX4" y="csY4"/>
                </a:cxn>
                <a:cxn ang="0">
                  <a:pos x="csX5" y="csY5"/>
                </a:cxn>
              </a:cxnLst>
              <a:rect l="l" t="t" r="r" b="b"/>
              <a:pathLst>
                <a:path w="1398457" h="3544326">
                  <a:moveTo>
                    <a:pt x="0" y="0"/>
                  </a:moveTo>
                  <a:lnTo>
                    <a:pt x="1398457" y="3395"/>
                  </a:lnTo>
                  <a:cubicBezTo>
                    <a:pt x="1396555" y="910732"/>
                    <a:pt x="1393263" y="1252206"/>
                    <a:pt x="1395349" y="2627920"/>
                  </a:cubicBezTo>
                  <a:lnTo>
                    <a:pt x="1020841" y="2627384"/>
                  </a:lnTo>
                  <a:cubicBezTo>
                    <a:pt x="1018792" y="2921939"/>
                    <a:pt x="1021040" y="3234982"/>
                    <a:pt x="1018991" y="3544326"/>
                  </a:cubicBezTo>
                  <a:lnTo>
                    <a:pt x="769" y="3535983"/>
                  </a:lnTo>
                </a:path>
              </a:pathLst>
            </a:custGeom>
            <a:solidFill>
              <a:schemeClr val="accent2">
                <a:lumMod val="40000"/>
                <a:lumOff val="60000"/>
              </a:schemeClr>
            </a:solidFill>
            <a:ln w="412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正方形/長方形 34">
              <a:extLst>
                <a:ext uri="{FF2B5EF4-FFF2-40B4-BE49-F238E27FC236}">
                  <a16:creationId xmlns:a16="http://schemas.microsoft.com/office/drawing/2014/main" id="{370B0C7D-AB81-9F75-748E-6D259F20C7F7}"/>
                </a:ext>
              </a:extLst>
            </p:cNvPr>
            <p:cNvSpPr/>
            <p:nvPr/>
          </p:nvSpPr>
          <p:spPr>
            <a:xfrm>
              <a:off x="7600757" y="4660779"/>
              <a:ext cx="1256822" cy="35869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7AB67E74-7D64-40B2-5B51-9CDAF98BA1EC}"/>
                </a:ext>
              </a:extLst>
            </p:cNvPr>
            <p:cNvSpPr/>
            <p:nvPr/>
          </p:nvSpPr>
          <p:spPr>
            <a:xfrm>
              <a:off x="7699002" y="5389390"/>
              <a:ext cx="1800000" cy="942374"/>
            </a:xfrm>
            <a:prstGeom prst="rect">
              <a:avLst/>
            </a:prstGeom>
            <a:solidFill>
              <a:schemeClr val="accent6">
                <a:lumMod val="60000"/>
                <a:lumOff val="4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03E1A7C6-0FD5-C4FF-E126-31A1807ADD4E}"/>
                </a:ext>
              </a:extLst>
            </p:cNvPr>
            <p:cNvSpPr/>
            <p:nvPr/>
          </p:nvSpPr>
          <p:spPr>
            <a:xfrm>
              <a:off x="9506816" y="5368950"/>
              <a:ext cx="1800000" cy="285268"/>
            </a:xfrm>
            <a:prstGeom prst="rect">
              <a:avLst/>
            </a:prstGeom>
            <a:solidFill>
              <a:schemeClr val="tx1">
                <a:lumMod val="65000"/>
                <a:lumOff val="3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コネクタ 37">
              <a:extLst>
                <a:ext uri="{FF2B5EF4-FFF2-40B4-BE49-F238E27FC236}">
                  <a16:creationId xmlns:a16="http://schemas.microsoft.com/office/drawing/2014/main" id="{146F01A2-778D-D067-2B6E-C45301DBE99D}"/>
                </a:ext>
              </a:extLst>
            </p:cNvPr>
            <p:cNvCxnSpPr>
              <a:cxnSpLocks/>
            </p:cNvCxnSpPr>
            <p:nvPr/>
          </p:nvCxnSpPr>
          <p:spPr>
            <a:xfrm>
              <a:off x="9016038" y="4502543"/>
              <a:ext cx="108000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6E032D61-0910-7305-B06C-B01AA5CC1251}"/>
                </a:ext>
              </a:extLst>
            </p:cNvPr>
            <p:cNvCxnSpPr/>
            <p:nvPr/>
          </p:nvCxnSpPr>
          <p:spPr>
            <a:xfrm>
              <a:off x="9016038" y="4502542"/>
              <a:ext cx="0" cy="1656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C62214DF-8AB0-E351-F9EA-2DA41ED1F49B}"/>
                </a:ext>
              </a:extLst>
            </p:cNvPr>
            <p:cNvCxnSpPr>
              <a:cxnSpLocks/>
            </p:cNvCxnSpPr>
            <p:nvPr/>
          </p:nvCxnSpPr>
          <p:spPr>
            <a:xfrm>
              <a:off x="7709760" y="5386489"/>
              <a:ext cx="1800000"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18905D4F-E6E5-CEF3-32EF-FDCEC2CC96E1}"/>
                </a:ext>
              </a:extLst>
            </p:cNvPr>
            <p:cNvSpPr/>
            <p:nvPr/>
          </p:nvSpPr>
          <p:spPr>
            <a:xfrm>
              <a:off x="8691546" y="3395802"/>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8FC0763A-89FE-697C-4E22-83B2C869449B}"/>
                </a:ext>
              </a:extLst>
            </p:cNvPr>
            <p:cNvSpPr/>
            <p:nvPr/>
          </p:nvSpPr>
          <p:spPr>
            <a:xfrm>
              <a:off x="8055151" y="3412565"/>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CCC9A897-67C5-C383-BB85-72028030AB5A}"/>
                </a:ext>
              </a:extLst>
            </p:cNvPr>
            <p:cNvSpPr/>
            <p:nvPr/>
          </p:nvSpPr>
          <p:spPr>
            <a:xfrm>
              <a:off x="8691546" y="2187972"/>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62EAA9BA-CDEB-93F8-6E49-F92E6B62E9BD}"/>
                </a:ext>
              </a:extLst>
            </p:cNvPr>
            <p:cNvSpPr/>
            <p:nvPr/>
          </p:nvSpPr>
          <p:spPr>
            <a:xfrm>
              <a:off x="8055151" y="2187972"/>
              <a:ext cx="505045"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コネクタ 44">
              <a:extLst>
                <a:ext uri="{FF2B5EF4-FFF2-40B4-BE49-F238E27FC236}">
                  <a16:creationId xmlns:a16="http://schemas.microsoft.com/office/drawing/2014/main" id="{D8C13066-F799-536F-8BA2-069A78F3A8A7}"/>
                </a:ext>
              </a:extLst>
            </p:cNvPr>
            <p:cNvCxnSpPr>
              <a:cxnSpLocks/>
            </p:cNvCxnSpPr>
            <p:nvPr/>
          </p:nvCxnSpPr>
          <p:spPr>
            <a:xfrm>
              <a:off x="9511274" y="1724786"/>
              <a:ext cx="0" cy="4425356"/>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98A3FCE1-E4F1-F846-054E-8A62B89B7560}"/>
                </a:ext>
              </a:extLst>
            </p:cNvPr>
            <p:cNvCxnSpPr>
              <a:cxnSpLocks/>
            </p:cNvCxnSpPr>
            <p:nvPr/>
          </p:nvCxnSpPr>
          <p:spPr>
            <a:xfrm flipH="1">
              <a:off x="9031002" y="5986017"/>
              <a:ext cx="468000" cy="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6849B5C0-F715-3F7F-300D-E64D108D302D}"/>
                </a:ext>
              </a:extLst>
            </p:cNvPr>
            <p:cNvCxnSpPr>
              <a:cxnSpLocks/>
            </p:cNvCxnSpPr>
            <p:nvPr/>
          </p:nvCxnSpPr>
          <p:spPr>
            <a:xfrm flipV="1">
              <a:off x="9721172" y="4518115"/>
              <a:ext cx="0" cy="864000"/>
            </a:xfrm>
            <a:prstGeom prst="straightConnector1">
              <a:avLst/>
            </a:prstGeom>
            <a:ln w="15875">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CAD2B0DD-D34A-B444-9EEA-11FD554BF1FF}"/>
                </a:ext>
              </a:extLst>
            </p:cNvPr>
            <p:cNvSpPr txBox="1"/>
            <p:nvPr/>
          </p:nvSpPr>
          <p:spPr>
            <a:xfrm>
              <a:off x="9528897" y="2544105"/>
              <a:ext cx="184666" cy="879100"/>
            </a:xfrm>
            <a:prstGeom prst="rect">
              <a:avLst/>
            </a:prstGeom>
            <a:noFill/>
          </p:spPr>
          <p:txBody>
            <a:bodyPr vert="eaVert" wrap="square" lIns="0" tIns="0" rIns="0" bIns="0" rtlCol="0">
              <a:spAutoFit/>
            </a:bodyPr>
            <a:lstStyle/>
            <a:p>
              <a:r>
                <a:rPr kumimoji="1" lang="ja-JP" altLang="en-US" sz="1200" b="1" dirty="0">
                  <a:latin typeface="BIZ UDPゴシック" panose="020B0400000000000000" pitchFamily="50" charset="-128"/>
                  <a:ea typeface="BIZ UDPゴシック" panose="020B0400000000000000" pitchFamily="50" charset="-128"/>
                </a:rPr>
                <a:t>道路境界線</a:t>
              </a:r>
            </a:p>
          </p:txBody>
        </p:sp>
        <p:sp>
          <p:nvSpPr>
            <p:cNvPr id="54" name="テキスト ボックス 53">
              <a:extLst>
                <a:ext uri="{FF2B5EF4-FFF2-40B4-BE49-F238E27FC236}">
                  <a16:creationId xmlns:a16="http://schemas.microsoft.com/office/drawing/2014/main" id="{CD0F068A-A683-160E-BE9B-07809839C5DF}"/>
                </a:ext>
              </a:extLst>
            </p:cNvPr>
            <p:cNvSpPr txBox="1"/>
            <p:nvPr/>
          </p:nvSpPr>
          <p:spPr>
            <a:xfrm>
              <a:off x="9781596" y="5642411"/>
              <a:ext cx="1290079" cy="646331"/>
            </a:xfrm>
            <a:prstGeom prst="rect">
              <a:avLst/>
            </a:prstGeom>
            <a:noFill/>
          </p:spPr>
          <p:txBody>
            <a:bodyPr vert="horz" wrap="square" lIns="0" tIns="0" rIns="0" bIns="0"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道路</a:t>
              </a:r>
              <a:endParaRPr kumimoji="1" lang="en-US" altLang="ja-JP" sz="1400" b="1" dirty="0">
                <a:latin typeface="BIZ UDPゴシック" panose="020B0400000000000000" pitchFamily="50" charset="-128"/>
                <a:ea typeface="BIZ UDPゴシック" panose="020B0400000000000000" pitchFamily="50" charset="-128"/>
              </a:endParaRPr>
            </a:p>
            <a:p>
              <a:pPr algn="ctr"/>
              <a:r>
                <a:rPr kumimoji="1" lang="ja-JP" altLang="en-US" sz="1400" b="1" dirty="0">
                  <a:latin typeface="BIZ UDPゴシック" panose="020B0400000000000000" pitchFamily="50" charset="-128"/>
                  <a:ea typeface="BIZ UDPゴシック" panose="020B0400000000000000" pitchFamily="50" charset="-128"/>
                </a:rPr>
                <a:t>（国道２４６号</a:t>
              </a:r>
            </a:p>
            <a:p>
              <a:pPr algn="ctr"/>
              <a:r>
                <a:rPr kumimoji="1" lang="ja-JP" altLang="en-US" sz="1400" b="1" dirty="0">
                  <a:latin typeface="BIZ UDPゴシック" panose="020B0400000000000000" pitchFamily="50" charset="-128"/>
                  <a:ea typeface="BIZ UDPゴシック" panose="020B0400000000000000" pitchFamily="50" charset="-128"/>
                </a:rPr>
                <a:t>の</a:t>
              </a:r>
              <a:r>
                <a:rPr lang="ja-JP" altLang="en-US" sz="1400" b="1" dirty="0">
                  <a:latin typeface="BIZ UDPゴシック" panose="020B0400000000000000" pitchFamily="50" charset="-128"/>
                  <a:ea typeface="BIZ UDPゴシック" panose="020B0400000000000000" pitchFamily="50" charset="-128"/>
                </a:rPr>
                <a:t>歩道</a:t>
              </a:r>
              <a:r>
                <a:rPr kumimoji="1" lang="ja-JP" altLang="en-US" sz="1400" b="1" dirty="0">
                  <a:latin typeface="BIZ UDPゴシック" panose="020B0400000000000000" pitchFamily="50" charset="-128"/>
                  <a:ea typeface="BIZ UDPゴシック" panose="020B0400000000000000" pitchFamily="50" charset="-128"/>
                </a:rPr>
                <a:t>）</a:t>
              </a:r>
            </a:p>
          </p:txBody>
        </p:sp>
        <p:sp>
          <p:nvSpPr>
            <p:cNvPr id="55" name="テキスト ボックス 54">
              <a:extLst>
                <a:ext uri="{FF2B5EF4-FFF2-40B4-BE49-F238E27FC236}">
                  <a16:creationId xmlns:a16="http://schemas.microsoft.com/office/drawing/2014/main" id="{1E1B984B-1811-F4F3-5B5D-612911BE5D92}"/>
                </a:ext>
              </a:extLst>
            </p:cNvPr>
            <p:cNvSpPr txBox="1"/>
            <p:nvPr/>
          </p:nvSpPr>
          <p:spPr>
            <a:xfrm>
              <a:off x="8152361" y="5778766"/>
              <a:ext cx="502018" cy="215444"/>
            </a:xfrm>
            <a:prstGeom prst="rect">
              <a:avLst/>
            </a:prstGeom>
            <a:noFill/>
          </p:spPr>
          <p:txBody>
            <a:bodyPr vert="horz" wrap="square" lIns="0" tIns="0" rIns="0" bIns="0" rtlCol="0">
              <a:spAutoFit/>
            </a:bodyPr>
            <a:lstStyle/>
            <a:p>
              <a:pPr algn="ctr"/>
              <a:r>
                <a:rPr kumimoji="1" lang="ja-JP" altLang="en-US" sz="1400" b="1" dirty="0">
                  <a:latin typeface="BIZ UDPゴシック" panose="020B0400000000000000" pitchFamily="50" charset="-128"/>
                  <a:ea typeface="BIZ UDPゴシック" panose="020B0400000000000000" pitchFamily="50" charset="-128"/>
                </a:rPr>
                <a:t>敷地</a:t>
              </a:r>
            </a:p>
          </p:txBody>
        </p:sp>
        <p:sp>
          <p:nvSpPr>
            <p:cNvPr id="57" name="テキスト ボックス 56">
              <a:extLst>
                <a:ext uri="{FF2B5EF4-FFF2-40B4-BE49-F238E27FC236}">
                  <a16:creationId xmlns:a16="http://schemas.microsoft.com/office/drawing/2014/main" id="{95013EAC-3DA7-40CA-4AB2-451235A74D6A}"/>
                </a:ext>
              </a:extLst>
            </p:cNvPr>
            <p:cNvSpPr txBox="1"/>
            <p:nvPr/>
          </p:nvSpPr>
          <p:spPr>
            <a:xfrm>
              <a:off x="9106338" y="6018509"/>
              <a:ext cx="510351" cy="184666"/>
            </a:xfrm>
            <a:prstGeom prst="rect">
              <a:avLst/>
            </a:prstGeom>
            <a:noFill/>
          </p:spPr>
          <p:txBody>
            <a:bodyPr vert="horz" wrap="square" lIns="0" tIns="0" rIns="0" bIns="0" rtlCol="0">
              <a:spAutoFit/>
            </a:bodyPr>
            <a:lstStyle/>
            <a:p>
              <a:r>
                <a:rPr kumimoji="1" lang="en-US" altLang="ja-JP" sz="1200" b="1" dirty="0">
                  <a:latin typeface="BIZ UDPゴシック" panose="020B0400000000000000" pitchFamily="50" charset="-128"/>
                  <a:ea typeface="BIZ UDPゴシック" panose="020B0400000000000000" pitchFamily="50" charset="-128"/>
                </a:rPr>
                <a:t>1.0m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63" name="テキスト ボックス 62">
              <a:extLst>
                <a:ext uri="{FF2B5EF4-FFF2-40B4-BE49-F238E27FC236}">
                  <a16:creationId xmlns:a16="http://schemas.microsoft.com/office/drawing/2014/main" id="{A193F1B0-512E-E3D8-3F8D-2F0050AE7225}"/>
                </a:ext>
              </a:extLst>
            </p:cNvPr>
            <p:cNvSpPr txBox="1"/>
            <p:nvPr/>
          </p:nvSpPr>
          <p:spPr>
            <a:xfrm>
              <a:off x="8525686" y="4392713"/>
              <a:ext cx="397248" cy="184666"/>
            </a:xfrm>
            <a:prstGeom prst="rect">
              <a:avLst/>
            </a:prstGeom>
            <a:noFill/>
          </p:spPr>
          <p:txBody>
            <a:bodyPr vert="horz" wrap="square" lIns="0" tIns="0" rIns="0" bIns="0" rtlCol="0">
              <a:spAutoFit/>
            </a:bodyPr>
            <a:lstStyle/>
            <a:p>
              <a:r>
                <a:rPr lang="ja-JP" altLang="en-US" sz="1200" b="1" dirty="0">
                  <a:latin typeface="BIZ UDPゴシック" panose="020B0400000000000000" pitchFamily="50" charset="-128"/>
                  <a:ea typeface="BIZ UDPゴシック" panose="020B0400000000000000" pitchFamily="50" charset="-128"/>
                </a:rPr>
                <a:t>１階</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48" name="テキスト ボックス 47">
              <a:extLst>
                <a:ext uri="{FF2B5EF4-FFF2-40B4-BE49-F238E27FC236}">
                  <a16:creationId xmlns:a16="http://schemas.microsoft.com/office/drawing/2014/main" id="{E8E717E8-F356-3FEA-A727-4EFD15536DA6}"/>
                </a:ext>
              </a:extLst>
            </p:cNvPr>
            <p:cNvSpPr txBox="1"/>
            <p:nvPr/>
          </p:nvSpPr>
          <p:spPr>
            <a:xfrm>
              <a:off x="9746852" y="4872925"/>
              <a:ext cx="510351" cy="184666"/>
            </a:xfrm>
            <a:prstGeom prst="rect">
              <a:avLst/>
            </a:prstGeom>
            <a:noFill/>
          </p:spPr>
          <p:txBody>
            <a:bodyPr vert="horz" wrap="square" lIns="0" tIns="0" rIns="0" bIns="0" rtlCol="0">
              <a:spAutoFit/>
            </a:bodyPr>
            <a:lstStyle/>
            <a:p>
              <a:r>
                <a:rPr lang="ja-JP" altLang="en-US" sz="1200" b="1" dirty="0">
                  <a:latin typeface="BIZ UDPゴシック" panose="020B0400000000000000" pitchFamily="50" charset="-128"/>
                  <a:ea typeface="BIZ UDPゴシック" panose="020B0400000000000000" pitchFamily="50" charset="-128"/>
                </a:rPr>
                <a:t>２</a:t>
              </a:r>
              <a:r>
                <a:rPr kumimoji="1" lang="en-US" altLang="ja-JP" sz="1200" b="1" dirty="0">
                  <a:latin typeface="BIZ UDPゴシック" panose="020B0400000000000000" pitchFamily="50" charset="-128"/>
                  <a:ea typeface="BIZ UDPゴシック" panose="020B0400000000000000" pitchFamily="50" charset="-128"/>
                </a:rPr>
                <a:t>.5m</a:t>
              </a:r>
              <a:endParaRPr kumimoji="1" lang="ja-JP" altLang="en-US" sz="1200" b="1" dirty="0">
                <a:latin typeface="BIZ UDPゴシック" panose="020B0400000000000000" pitchFamily="50" charset="-128"/>
                <a:ea typeface="BIZ UDPゴシック" panose="020B0400000000000000" pitchFamily="50" charset="-128"/>
              </a:endParaRPr>
            </a:p>
          </p:txBody>
        </p:sp>
        <p:sp>
          <p:nvSpPr>
            <p:cNvPr id="49" name="正方形/長方形 48">
              <a:extLst>
                <a:ext uri="{FF2B5EF4-FFF2-40B4-BE49-F238E27FC236}">
                  <a16:creationId xmlns:a16="http://schemas.microsoft.com/office/drawing/2014/main" id="{C0D08CA7-691F-ACCB-01A6-48A8CE8C655D}"/>
                </a:ext>
              </a:extLst>
            </p:cNvPr>
            <p:cNvSpPr/>
            <p:nvPr/>
          </p:nvSpPr>
          <p:spPr>
            <a:xfrm>
              <a:off x="7498128" y="3412565"/>
              <a:ext cx="404068"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5813F946-3487-B03D-474E-DFCA3877944E}"/>
                </a:ext>
              </a:extLst>
            </p:cNvPr>
            <p:cNvSpPr/>
            <p:nvPr/>
          </p:nvSpPr>
          <p:spPr>
            <a:xfrm>
              <a:off x="7463425" y="2204735"/>
              <a:ext cx="438771" cy="502469"/>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039651D3-4090-4B1D-C83E-602B1E50BBDA}"/>
                </a:ext>
              </a:extLst>
            </p:cNvPr>
            <p:cNvSpPr/>
            <p:nvPr/>
          </p:nvSpPr>
          <p:spPr>
            <a:xfrm>
              <a:off x="7445803" y="1640570"/>
              <a:ext cx="263957" cy="46911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descr="シャツ が含まれている画像&#10;&#10;AI 生成コンテンツは誤りを含む可能性があります。">
              <a:extLst>
                <a:ext uri="{FF2B5EF4-FFF2-40B4-BE49-F238E27FC236}">
                  <a16:creationId xmlns:a16="http://schemas.microsoft.com/office/drawing/2014/main" id="{89AE3D73-16E2-F380-B6D9-98A2F6EEFFBF}"/>
                </a:ext>
              </a:extLst>
            </p:cNvPr>
            <p:cNvPicPr>
              <a:picLocks noChangeAspect="1"/>
            </p:cNvPicPr>
            <p:nvPr/>
          </p:nvPicPr>
          <p:blipFill>
            <a:blip r:embed="rId5">
              <a:clrChange>
                <a:clrFrom>
                  <a:srgbClr val="FFFFFF"/>
                </a:clrFrom>
                <a:clrTo>
                  <a:srgbClr val="FFFFFF">
                    <a:alpha val="0"/>
                  </a:srgbClr>
                </a:clrTo>
              </a:clrChange>
            </a:blip>
            <a:srcRect l="7586" t="9073" r="13684"/>
            <a:stretch>
              <a:fillRect/>
            </a:stretch>
          </p:blipFill>
          <p:spPr>
            <a:xfrm>
              <a:off x="9095557" y="4757451"/>
              <a:ext cx="364136" cy="612000"/>
            </a:xfrm>
            <a:prstGeom prst="rect">
              <a:avLst/>
            </a:prstGeom>
          </p:spPr>
        </p:pic>
        <p:sp>
          <p:nvSpPr>
            <p:cNvPr id="56" name="正方形/長方形 55">
              <a:extLst>
                <a:ext uri="{FF2B5EF4-FFF2-40B4-BE49-F238E27FC236}">
                  <a16:creationId xmlns:a16="http://schemas.microsoft.com/office/drawing/2014/main" id="{5105797B-F769-5C52-4165-DBC0BD65F099}"/>
                </a:ext>
              </a:extLst>
            </p:cNvPr>
            <p:cNvSpPr/>
            <p:nvPr/>
          </p:nvSpPr>
          <p:spPr>
            <a:xfrm>
              <a:off x="7600758" y="1710294"/>
              <a:ext cx="2102112" cy="127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8" name="図 57">
            <a:extLst>
              <a:ext uri="{FF2B5EF4-FFF2-40B4-BE49-F238E27FC236}">
                <a16:creationId xmlns:a16="http://schemas.microsoft.com/office/drawing/2014/main" id="{5ECFEDA0-5937-9BEC-AB9D-3D42085CBD59}"/>
              </a:ext>
            </a:extLst>
          </p:cNvPr>
          <p:cNvPicPr>
            <a:picLocks noChangeAspect="1"/>
          </p:cNvPicPr>
          <p:nvPr/>
        </p:nvPicPr>
        <p:blipFill>
          <a:blip r:embed="rId6"/>
          <a:srcRect t="2297" b="1"/>
          <a:stretch>
            <a:fillRect/>
          </a:stretch>
        </p:blipFill>
        <p:spPr>
          <a:xfrm>
            <a:off x="7550780" y="3626120"/>
            <a:ext cx="2651488" cy="3188109"/>
          </a:xfrm>
          <a:prstGeom prst="rect">
            <a:avLst/>
          </a:prstGeom>
        </p:spPr>
      </p:pic>
      <p:sp>
        <p:nvSpPr>
          <p:cNvPr id="59" name="正方形/長方形 58">
            <a:extLst>
              <a:ext uri="{FF2B5EF4-FFF2-40B4-BE49-F238E27FC236}">
                <a16:creationId xmlns:a16="http://schemas.microsoft.com/office/drawing/2014/main" id="{67B3F483-3491-47CF-6F6D-FEC2769ABF4D}"/>
              </a:ext>
            </a:extLst>
          </p:cNvPr>
          <p:cNvSpPr/>
          <p:nvPr/>
        </p:nvSpPr>
        <p:spPr>
          <a:xfrm>
            <a:off x="1747564" y="3356163"/>
            <a:ext cx="3450955" cy="671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44">
            <a:extLst>
              <a:ext uri="{FF2B5EF4-FFF2-40B4-BE49-F238E27FC236}">
                <a16:creationId xmlns:a16="http://schemas.microsoft.com/office/drawing/2014/main" id="{914F2EDD-9F7D-AF01-14F1-CD885FEDA33B}"/>
              </a:ext>
            </a:extLst>
          </p:cNvPr>
          <p:cNvSpPr txBox="1"/>
          <p:nvPr/>
        </p:nvSpPr>
        <p:spPr>
          <a:xfrm>
            <a:off x="147317" y="867853"/>
            <a:ext cx="6155364" cy="2507222"/>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　</a:t>
            </a: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建築物等の用途の制限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sz="2000" kern="100" dirty="0">
                <a:effectLst/>
                <a:latin typeface="Century" panose="02040604050505020304" pitchFamily="18" charset="0"/>
                <a:ea typeface="BIZ UDPゴシック" panose="020B0400000000000000" pitchFamily="50" charset="-128"/>
                <a:cs typeface="Times New Roman" panose="02020603050405020304" pitchFamily="18" charset="0"/>
              </a:rPr>
              <a:t>駅前にふさわしいにぎわいある商業地とするため、国道２４６号に面する建築物の１</a:t>
            </a:r>
            <a:r>
              <a:rPr lang="ja-JP"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階は店舗等とします。</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2800"/>
              </a:lnSpc>
              <a:spcAft>
                <a:spcPts val="600"/>
              </a:spcAft>
              <a:buNone/>
            </a:pPr>
            <a:r>
              <a:rPr lang="en-US"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 </a:t>
            </a:r>
            <a:r>
              <a:rPr lang="ja-JP" sz="2000" kern="100" dirty="0">
                <a:effectLst/>
                <a:latin typeface="Segoe UI Symbol" panose="020B0502040204020203" pitchFamily="34" charset="0"/>
                <a:ea typeface="BIZ UDPゴシック" panose="020B0400000000000000" pitchFamily="50" charset="-128"/>
                <a:cs typeface="Times New Roman" panose="02020603050405020304" pitchFamily="18" charset="0"/>
              </a:rPr>
              <a:t>また、健全で良好な商業地を形成するため、馬券投票券販売所や性風俗関連特殊営業の用に供する施設は建築できないこととします。</a:t>
            </a:r>
            <a:endParaRPr lang="ja-JP" sz="2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 name="テキスト ボックス 44">
            <a:extLst>
              <a:ext uri="{FF2B5EF4-FFF2-40B4-BE49-F238E27FC236}">
                <a16:creationId xmlns:a16="http://schemas.microsoft.com/office/drawing/2014/main" id="{CBC5FB7F-8787-D1CE-74A8-989DF674B3AC}"/>
              </a:ext>
            </a:extLst>
          </p:cNvPr>
          <p:cNvSpPr txBox="1"/>
          <p:nvPr/>
        </p:nvSpPr>
        <p:spPr>
          <a:xfrm>
            <a:off x="147317" y="3514263"/>
            <a:ext cx="6155363" cy="3138958"/>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１階部</a:t>
            </a:r>
            <a:r>
              <a:rPr lang="ja-JP" altLang="ja-JP"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の</a:t>
            </a: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壁面の位置の制限</a:t>
            </a:r>
            <a:r>
              <a:rPr lang="ja-JP" altLang="en-US" sz="2400" kern="100" dirty="0">
                <a:solidFill>
                  <a:srgbClr val="FFFFFF"/>
                </a:solidFill>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及び</a:t>
            </a:r>
            <a:endParaRPr lang="en-US" altLang="ja-JP"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273050" indent="-9525" algn="just">
              <a:spcAft>
                <a:spcPts val="1200"/>
              </a:spcAft>
              <a:buNone/>
            </a:pPr>
            <a:r>
              <a:rPr lang="ja-JP"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壁面後退区域における工作物の設置の制限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buNone/>
            </a:pP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国道２４６号に沿ってにぎわいの軸にふさわしい</a:t>
            </a:r>
            <a:r>
              <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安全で快適な歩行環境の確保や、駅出入口付近の</a:t>
            </a:r>
            <a:r>
              <a:rPr lang="en-US"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混雑緩和に資するため、建築物の１階部分（高さ２．５</a:t>
            </a:r>
            <a:r>
              <a:rPr 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以下）は国道２４６号の歩道から１．０</a:t>
            </a:r>
            <a:r>
              <a:rPr lang="en-US"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m</a:t>
            </a:r>
            <a:r>
              <a:rPr 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以上後退するとともに、壁面後退区域内には門、フェンス等の工作物等を設置できないこととします。</a:t>
            </a:r>
          </a:p>
        </p:txBody>
      </p:sp>
      <p:grpSp>
        <p:nvGrpSpPr>
          <p:cNvPr id="64" name="グループ化 63">
            <a:extLst>
              <a:ext uri="{FF2B5EF4-FFF2-40B4-BE49-F238E27FC236}">
                <a16:creationId xmlns:a16="http://schemas.microsoft.com/office/drawing/2014/main" id="{EEB3DAE0-AECF-74F3-D4BB-8C9D63E8EF32}"/>
              </a:ext>
            </a:extLst>
          </p:cNvPr>
          <p:cNvGrpSpPr/>
          <p:nvPr/>
        </p:nvGrpSpPr>
        <p:grpSpPr>
          <a:xfrm>
            <a:off x="8813924" y="4544401"/>
            <a:ext cx="3160823" cy="1894064"/>
            <a:chOff x="8813924" y="4544401"/>
            <a:chExt cx="3160823" cy="1894064"/>
          </a:xfrm>
        </p:grpSpPr>
        <p:sp>
          <p:nvSpPr>
            <p:cNvPr id="11" name="テキスト ボックス 10">
              <a:extLst>
                <a:ext uri="{FF2B5EF4-FFF2-40B4-BE49-F238E27FC236}">
                  <a16:creationId xmlns:a16="http://schemas.microsoft.com/office/drawing/2014/main" id="{B4697A34-D270-6786-93E5-0FF799A8D126}"/>
                </a:ext>
              </a:extLst>
            </p:cNvPr>
            <p:cNvSpPr txBox="1"/>
            <p:nvPr/>
          </p:nvSpPr>
          <p:spPr>
            <a:xfrm>
              <a:off x="10030747" y="4544401"/>
              <a:ext cx="1944000" cy="622021"/>
            </a:xfrm>
            <a:prstGeom prst="rect">
              <a:avLst/>
            </a:prstGeom>
            <a:solidFill>
              <a:srgbClr val="CCECFF"/>
            </a:solidFill>
          </p:spPr>
          <p:txBody>
            <a:bodyPr vert="horz" wrap="square" lIns="36000" tIns="36000" rIns="36000" bIns="36000" rtlCol="0" anchor="ctr" anchorCtr="0">
              <a:spAutoFit/>
            </a:bodyPr>
            <a:lstStyle/>
            <a:p>
              <a:pPr>
                <a:lnSpc>
                  <a:spcPts val="1500"/>
                </a:lnSpc>
              </a:pPr>
              <a:r>
                <a:rPr lang="ja-JP" altLang="en-US" sz="1100" dirty="0">
                  <a:latin typeface="BIZ UDPゴシック" panose="020B0400000000000000" pitchFamily="50" charset="-128"/>
                  <a:ea typeface="BIZ UDPゴシック" panose="020B0400000000000000" pitchFamily="50" charset="-128"/>
                </a:rPr>
                <a:t>道路境界線と壁面線の間には、フェンス、車止め等の工作物は設置できません。</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829B6C92-C353-9C6D-615D-990C36C56761}"/>
                </a:ext>
              </a:extLst>
            </p:cNvPr>
            <p:cNvSpPr txBox="1"/>
            <p:nvPr/>
          </p:nvSpPr>
          <p:spPr>
            <a:xfrm>
              <a:off x="10030747" y="5449002"/>
              <a:ext cx="1944000" cy="429660"/>
            </a:xfrm>
            <a:prstGeom prst="rect">
              <a:avLst/>
            </a:prstGeom>
            <a:solidFill>
              <a:srgbClr val="CCECFF"/>
            </a:solidFill>
          </p:spPr>
          <p:txBody>
            <a:bodyPr vert="horz" wrap="square" lIns="36000" tIns="36000" rIns="36000" bIns="36000" rtlCol="0" anchor="ctr" anchorCtr="0">
              <a:spAutoFit/>
            </a:bodyPr>
            <a:lstStyle/>
            <a:p>
              <a:pPr>
                <a:lnSpc>
                  <a:spcPts val="1500"/>
                </a:lnSpc>
              </a:pPr>
              <a:r>
                <a:rPr kumimoji="1" lang="ja-JP" altLang="en-US" sz="1100" dirty="0">
                  <a:latin typeface="BIZ UDPゴシック" panose="020B0400000000000000" pitchFamily="50" charset="-128"/>
                  <a:ea typeface="BIZ UDPゴシック" panose="020B0400000000000000" pitchFamily="50" charset="-128"/>
                </a:rPr>
                <a:t>国道２４６号に面する建築物の１階部分は</a:t>
              </a:r>
              <a:r>
                <a:rPr kumimoji="1" lang="en-US" altLang="ja-JP" sz="1100" dirty="0">
                  <a:latin typeface="BIZ UDPゴシック" panose="020B0400000000000000" pitchFamily="50" charset="-128"/>
                  <a:ea typeface="BIZ UDPゴシック" panose="020B0400000000000000" pitchFamily="50" charset="-128"/>
                </a:rPr>
                <a:t>1.0m</a:t>
              </a:r>
              <a:r>
                <a:rPr kumimoji="1" lang="ja-JP" altLang="en-US" sz="1100" dirty="0">
                  <a:latin typeface="BIZ UDPゴシック" panose="020B0400000000000000" pitchFamily="50" charset="-128"/>
                  <a:ea typeface="BIZ UDPゴシック" panose="020B0400000000000000" pitchFamily="50" charset="-128"/>
                </a:rPr>
                <a:t>以上後退する。</a:t>
              </a:r>
            </a:p>
          </p:txBody>
        </p:sp>
        <p:cxnSp>
          <p:nvCxnSpPr>
            <p:cNvPr id="60" name="直線矢印コネクタ 59">
              <a:extLst>
                <a:ext uri="{FF2B5EF4-FFF2-40B4-BE49-F238E27FC236}">
                  <a16:creationId xmlns:a16="http://schemas.microsoft.com/office/drawing/2014/main" id="{C228B1EA-4C42-FB14-CE81-3A2F8DE2FE02}"/>
                </a:ext>
              </a:extLst>
            </p:cNvPr>
            <p:cNvCxnSpPr>
              <a:cxnSpLocks/>
            </p:cNvCxnSpPr>
            <p:nvPr/>
          </p:nvCxnSpPr>
          <p:spPr>
            <a:xfrm flipH="1">
              <a:off x="8813924" y="4855411"/>
              <a:ext cx="1216823" cy="774633"/>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1C96E313-9544-4090-A782-F83FC055C54C}"/>
                </a:ext>
              </a:extLst>
            </p:cNvPr>
            <p:cNvCxnSpPr>
              <a:cxnSpLocks/>
            </p:cNvCxnSpPr>
            <p:nvPr/>
          </p:nvCxnSpPr>
          <p:spPr>
            <a:xfrm flipH="1">
              <a:off x="8813924" y="5663832"/>
              <a:ext cx="1216823" cy="774633"/>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grpSp>
      <p:grpSp>
        <p:nvGrpSpPr>
          <p:cNvPr id="66" name="グループ化 65">
            <a:extLst>
              <a:ext uri="{FF2B5EF4-FFF2-40B4-BE49-F238E27FC236}">
                <a16:creationId xmlns:a16="http://schemas.microsoft.com/office/drawing/2014/main" id="{21D69856-1104-E615-5899-A71065E89973}"/>
              </a:ext>
            </a:extLst>
          </p:cNvPr>
          <p:cNvGrpSpPr/>
          <p:nvPr/>
        </p:nvGrpSpPr>
        <p:grpSpPr>
          <a:xfrm>
            <a:off x="6851824" y="1785433"/>
            <a:ext cx="5014991" cy="2020172"/>
            <a:chOff x="6868881" y="2144806"/>
            <a:chExt cx="5014991" cy="2020172"/>
          </a:xfrm>
        </p:grpSpPr>
        <p:pic>
          <p:nvPicPr>
            <p:cNvPr id="7" name="図 6">
              <a:extLst>
                <a:ext uri="{FF2B5EF4-FFF2-40B4-BE49-F238E27FC236}">
                  <a16:creationId xmlns:a16="http://schemas.microsoft.com/office/drawing/2014/main" id="{47690363-618A-F25A-E335-0D933B0596B5}"/>
                </a:ext>
              </a:extLst>
            </p:cNvPr>
            <p:cNvPicPr>
              <a:picLocks noChangeAspect="1"/>
            </p:cNvPicPr>
            <p:nvPr/>
          </p:nvPicPr>
          <p:blipFill>
            <a:blip r:embed="rId7"/>
            <a:stretch>
              <a:fillRect/>
            </a:stretch>
          </p:blipFill>
          <p:spPr>
            <a:xfrm rot="10800000" flipH="1" flipV="1">
              <a:off x="6868881" y="2152818"/>
              <a:ext cx="5014991" cy="1316580"/>
            </a:xfrm>
            <a:prstGeom prst="rect">
              <a:avLst/>
            </a:prstGeom>
          </p:spPr>
        </p:pic>
        <p:grpSp>
          <p:nvGrpSpPr>
            <p:cNvPr id="28" name="グループ化 27">
              <a:extLst>
                <a:ext uri="{FF2B5EF4-FFF2-40B4-BE49-F238E27FC236}">
                  <a16:creationId xmlns:a16="http://schemas.microsoft.com/office/drawing/2014/main" id="{EEDF972D-E149-5318-7738-904DE4D33477}"/>
                </a:ext>
              </a:extLst>
            </p:cNvPr>
            <p:cNvGrpSpPr/>
            <p:nvPr/>
          </p:nvGrpSpPr>
          <p:grpSpPr>
            <a:xfrm>
              <a:off x="10243499" y="2144806"/>
              <a:ext cx="1219360" cy="1316581"/>
              <a:chOff x="10243499" y="2144806"/>
              <a:chExt cx="1219360" cy="1316581"/>
            </a:xfrm>
          </p:grpSpPr>
          <p:pic>
            <p:nvPicPr>
              <p:cNvPr id="25" name="Picture 4" descr="ホテルのイラスト（小） | かわいいフリー素材集 いらすとや">
                <a:extLst>
                  <a:ext uri="{FF2B5EF4-FFF2-40B4-BE49-F238E27FC236}">
                    <a16:creationId xmlns:a16="http://schemas.microsoft.com/office/drawing/2014/main" id="{122712B8-FB07-3984-59F9-B573E8F51BE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243499" y="2144806"/>
                <a:ext cx="1219360" cy="1316581"/>
              </a:xfrm>
              <a:prstGeom prst="rect">
                <a:avLst/>
              </a:prstGeom>
              <a:noFill/>
              <a:extLst>
                <a:ext uri="{909E8E84-426E-40DD-AFC4-6F175D3DCCD1}">
                  <a14:hiddenFill xmlns:a14="http://schemas.microsoft.com/office/drawing/2010/main">
                    <a:solidFill>
                      <a:srgbClr val="FFFFFF"/>
                    </a:solidFill>
                  </a14:hiddenFill>
                </a:ext>
              </a:extLst>
            </p:spPr>
          </p:pic>
          <p:sp>
            <p:nvSpPr>
              <p:cNvPr id="26" name="ハート 25">
                <a:extLst>
                  <a:ext uri="{FF2B5EF4-FFF2-40B4-BE49-F238E27FC236}">
                    <a16:creationId xmlns:a16="http://schemas.microsoft.com/office/drawing/2014/main" id="{BBC0E812-41A5-B3AB-7FC8-85009043FAA4}"/>
                  </a:ext>
                </a:extLst>
              </p:cNvPr>
              <p:cNvSpPr/>
              <p:nvPr/>
            </p:nvSpPr>
            <p:spPr>
              <a:xfrm rot="833479">
                <a:off x="10937408" y="3118161"/>
                <a:ext cx="130679" cy="121877"/>
              </a:xfrm>
              <a:prstGeom prst="heart">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ハート 26">
                <a:extLst>
                  <a:ext uri="{FF2B5EF4-FFF2-40B4-BE49-F238E27FC236}">
                    <a16:creationId xmlns:a16="http://schemas.microsoft.com/office/drawing/2014/main" id="{1ABF0420-A327-8D27-8882-363FF0868DE0}"/>
                  </a:ext>
                </a:extLst>
              </p:cNvPr>
              <p:cNvSpPr/>
              <p:nvPr/>
            </p:nvSpPr>
            <p:spPr>
              <a:xfrm rot="833479">
                <a:off x="10592873" y="3118163"/>
                <a:ext cx="130679" cy="121877"/>
              </a:xfrm>
              <a:prstGeom prst="heart">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四角形: 角を丸くする 13">
              <a:extLst>
                <a:ext uri="{FF2B5EF4-FFF2-40B4-BE49-F238E27FC236}">
                  <a16:creationId xmlns:a16="http://schemas.microsoft.com/office/drawing/2014/main" id="{E0E27145-A43A-CB1C-6EC4-E6B60FB75834}"/>
                </a:ext>
              </a:extLst>
            </p:cNvPr>
            <p:cNvSpPr/>
            <p:nvPr/>
          </p:nvSpPr>
          <p:spPr>
            <a:xfrm>
              <a:off x="8130381" y="3141785"/>
              <a:ext cx="1710001" cy="319602"/>
            </a:xfrm>
            <a:prstGeom prst="roundRect">
              <a:avLst>
                <a:gd name="adj" fmla="val 36682"/>
              </a:avLst>
            </a:prstGeom>
            <a:noFill/>
            <a:ln w="66675">
              <a:solidFill>
                <a:schemeClr val="accent4">
                  <a:lumMod val="60000"/>
                  <a:lumOff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十字形 60">
              <a:extLst>
                <a:ext uri="{FF2B5EF4-FFF2-40B4-BE49-F238E27FC236}">
                  <a16:creationId xmlns:a16="http://schemas.microsoft.com/office/drawing/2014/main" id="{B6E6B900-87A2-7035-B14A-276AC87250EA}"/>
                </a:ext>
              </a:extLst>
            </p:cNvPr>
            <p:cNvSpPr>
              <a:spLocks noChangeAspect="1"/>
            </p:cNvSpPr>
            <p:nvPr/>
          </p:nvSpPr>
          <p:spPr>
            <a:xfrm rot="2615863">
              <a:off x="8839014" y="2925600"/>
              <a:ext cx="695382" cy="692573"/>
            </a:xfrm>
            <a:prstGeom prst="plus">
              <a:avLst>
                <a:gd name="adj" fmla="val 43556"/>
              </a:avLst>
            </a:prstGeom>
            <a:solidFill>
              <a:srgbClr val="FF0000">
                <a:alpha val="7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3291F2FC-EB9C-BEDD-67ED-6090968EF2A7}"/>
                </a:ext>
              </a:extLst>
            </p:cNvPr>
            <p:cNvSpPr txBox="1"/>
            <p:nvPr/>
          </p:nvSpPr>
          <p:spPr>
            <a:xfrm>
              <a:off x="9480305" y="3518647"/>
              <a:ext cx="981188" cy="646331"/>
            </a:xfrm>
            <a:prstGeom prst="wedgeRectCallout">
              <a:avLst>
                <a:gd name="adj1" fmla="val -38630"/>
                <a:gd name="adj2" fmla="val -77902"/>
              </a:avLst>
            </a:prstGeom>
            <a:noFill/>
            <a:ln w="19050">
              <a:solidFill>
                <a:srgbClr val="FF0000"/>
              </a:solidFill>
            </a:ln>
          </p:spPr>
          <p:txBody>
            <a:bodyPr wrap="square" rtlCol="0">
              <a:spAutoFit/>
            </a:bodyPr>
            <a:lstStyle/>
            <a:p>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階の住宅の居室は</a:t>
              </a:r>
              <a:r>
                <a:rPr kumimoji="1" lang="ja-JP" altLang="en-US" sz="1200" dirty="0">
                  <a:solidFill>
                    <a:srgbClr val="FF0000"/>
                  </a:solidFill>
                  <a:latin typeface="HGP創英角ﾎﾟｯﾌﾟ体" panose="040B0A00000000000000" pitchFamily="50" charset="-128"/>
                  <a:ea typeface="HGP創英角ﾎﾟｯﾌﾟ体" panose="040B0A00000000000000" pitchFamily="50" charset="-128"/>
                </a:rPr>
                <a:t>✕</a:t>
              </a:r>
            </a:p>
            <a:p>
              <a:r>
                <a:rPr lang="ja-JP" altLang="en-US" sz="1050" dirty="0">
                  <a:latin typeface="BIZ UDPゴシック" panose="020B0400000000000000" pitchFamily="50" charset="-128"/>
                  <a:ea typeface="BIZ UDPゴシック" panose="020B0400000000000000" pitchFamily="50" charset="-128"/>
                </a:rPr>
                <a:t>（共用部除く）</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67" name="テキスト ボックス 66">
              <a:extLst>
                <a:ext uri="{FF2B5EF4-FFF2-40B4-BE49-F238E27FC236}">
                  <a16:creationId xmlns:a16="http://schemas.microsoft.com/office/drawing/2014/main" id="{A5D192E5-7102-1E93-6C63-68E0D481298E}"/>
                </a:ext>
              </a:extLst>
            </p:cNvPr>
            <p:cNvSpPr txBox="1"/>
            <p:nvPr/>
          </p:nvSpPr>
          <p:spPr>
            <a:xfrm>
              <a:off x="10785055" y="3531599"/>
              <a:ext cx="981188" cy="461665"/>
            </a:xfrm>
            <a:prstGeom prst="wedgeRectCallout">
              <a:avLst>
                <a:gd name="adj1" fmla="val -40372"/>
                <a:gd name="adj2" fmla="val -100644"/>
              </a:avLst>
            </a:prstGeom>
            <a:noFill/>
            <a:ln w="19050">
              <a:solidFill>
                <a:srgbClr val="FF0000"/>
              </a:solidFill>
            </a:ln>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ラブホテルは</a:t>
              </a:r>
              <a:r>
                <a:rPr kumimoji="1" lang="ja-JP" altLang="en-US" sz="1200" dirty="0">
                  <a:solidFill>
                    <a:srgbClr val="FF0000"/>
                  </a:solidFill>
                  <a:latin typeface="HGP創英角ﾎﾟｯﾌﾟ体" panose="040B0A00000000000000" pitchFamily="50" charset="-128"/>
                  <a:ea typeface="HGP創英角ﾎﾟｯﾌﾟ体" panose="040B0A00000000000000" pitchFamily="50" charset="-128"/>
                </a:rPr>
                <a:t>✕</a:t>
              </a:r>
            </a:p>
          </p:txBody>
        </p:sp>
        <p:sp>
          <p:nvSpPr>
            <p:cNvPr id="68" name="十字形 67">
              <a:extLst>
                <a:ext uri="{FF2B5EF4-FFF2-40B4-BE49-F238E27FC236}">
                  <a16:creationId xmlns:a16="http://schemas.microsoft.com/office/drawing/2014/main" id="{F8FCD444-3432-5836-EA43-7D71DFE3F6F1}"/>
                </a:ext>
              </a:extLst>
            </p:cNvPr>
            <p:cNvSpPr>
              <a:spLocks noChangeAspect="1"/>
            </p:cNvSpPr>
            <p:nvPr/>
          </p:nvSpPr>
          <p:spPr>
            <a:xfrm rot="2615863">
              <a:off x="10513765" y="2470586"/>
              <a:ext cx="695382" cy="692573"/>
            </a:xfrm>
            <a:prstGeom prst="plus">
              <a:avLst>
                <a:gd name="adj" fmla="val 43556"/>
              </a:avLst>
            </a:prstGeom>
            <a:solidFill>
              <a:srgbClr val="FF0000">
                <a:alpha val="7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347626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44">
            <a:extLst>
              <a:ext uri="{FF2B5EF4-FFF2-40B4-BE49-F238E27FC236}">
                <a16:creationId xmlns:a16="http://schemas.microsoft.com/office/drawing/2014/main" id="{67B04E45-39F2-7B87-DE54-0241C20A2E2B}"/>
              </a:ext>
            </a:extLst>
          </p:cNvPr>
          <p:cNvSpPr txBox="1"/>
          <p:nvPr/>
        </p:nvSpPr>
        <p:spPr>
          <a:xfrm>
            <a:off x="177776" y="870408"/>
            <a:ext cx="6155364" cy="2558592"/>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建築物等の形態又は色彩の制限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建築物等の色彩は原色を避け、周辺の環境と調和したものとします。</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また、屋外広告物の形態、意匠、色彩は、周辺の街並みに配慮したものとし、腐食、破損しやすい材料を使用してはならないこととします。</a:t>
            </a:r>
          </a:p>
        </p:txBody>
      </p:sp>
      <p:sp>
        <p:nvSpPr>
          <p:cNvPr id="5" name="タイトル 1">
            <a:extLst>
              <a:ext uri="{FF2B5EF4-FFF2-40B4-BE49-F238E27FC236}">
                <a16:creationId xmlns:a16="http://schemas.microsoft.com/office/drawing/2014/main" id="{7FDA8777-30EB-0927-66AE-665BC1883B00}"/>
              </a:ext>
            </a:extLst>
          </p:cNvPr>
          <p:cNvSpPr txBox="1">
            <a:spLocks/>
          </p:cNvSpPr>
          <p:nvPr/>
        </p:nvSpPr>
        <p:spPr>
          <a:xfrm>
            <a:off x="6000" y="0"/>
            <a:ext cx="12204000" cy="720000"/>
          </a:xfrm>
          <a:prstGeom prst="rect">
            <a:avLst/>
          </a:prstGeom>
          <a:solidFill>
            <a:srgbClr val="00CCFF"/>
          </a:solidFill>
        </p:spPr>
        <p:txBody>
          <a:bodyPr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dirty="0">
                <a:solidFill>
                  <a:schemeClr val="bg1"/>
                </a:solidFill>
                <a:latin typeface="HGP創英角ｺﾞｼｯｸUB" panose="020B0900000000000000" pitchFamily="50" charset="-128"/>
                <a:ea typeface="HGP創英角ｺﾞｼｯｸUB" panose="020B0900000000000000" pitchFamily="50" charset="-128"/>
              </a:rPr>
              <a:t>①　国道２４６号沿道（駅直近）商業エリアの具体的なルール案</a:t>
            </a:r>
            <a:endParaRPr lang="en-US" altLang="ja-JP" sz="30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7" name="テキスト ボックス 44">
            <a:extLst>
              <a:ext uri="{FF2B5EF4-FFF2-40B4-BE49-F238E27FC236}">
                <a16:creationId xmlns:a16="http://schemas.microsoft.com/office/drawing/2014/main" id="{7356A367-AA81-E5E4-7259-553C59C930C0}"/>
              </a:ext>
            </a:extLst>
          </p:cNvPr>
          <p:cNvSpPr txBox="1"/>
          <p:nvPr/>
        </p:nvSpPr>
        <p:spPr>
          <a:xfrm>
            <a:off x="177776" y="3892059"/>
            <a:ext cx="6155364" cy="218509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1200"/>
              </a:spcAft>
              <a:buNone/>
            </a:pPr>
            <a:r>
              <a:rPr lang="ja-JP" altLang="en-US" sz="1200"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sz="1200" kern="100" dirty="0">
                <a:effectLst/>
                <a:latin typeface="Century" panose="02040604050505020304" pitchFamily="18" charset="0"/>
                <a:ea typeface="BIZ UDPゴシック" panose="020B0400000000000000" pitchFamily="50" charset="-128"/>
                <a:cs typeface="Times New Roman" panose="02020603050405020304" pitchFamily="18" charset="0"/>
              </a:rPr>
              <a:t>具体的なルールの提案</a:t>
            </a:r>
            <a:r>
              <a:rPr lang="ja-JP" altLang="en-US" sz="1200" kern="100" dirty="0">
                <a:effectLst/>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2400" kern="100" dirty="0">
                <a:solidFill>
                  <a:srgbClr val="FFFFFF"/>
                </a:solidFill>
                <a:effectLst/>
                <a:highlight>
                  <a:srgbClr val="000000"/>
                </a:highlight>
                <a:latin typeface="HGP創英角ｺﾞｼｯｸUB" panose="020B0900000000000000" pitchFamily="50" charset="-128"/>
                <a:ea typeface="HGP創英角ｺﾞｼｯｸUB" panose="020B0900000000000000" pitchFamily="50" charset="-128"/>
                <a:cs typeface="Times New Roman" panose="02020603050405020304" pitchFamily="18" charset="0"/>
              </a:rPr>
              <a:t>垣又はさくの構造の制限</a:t>
            </a:r>
            <a:r>
              <a:rPr lang="ja-JP" sz="24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防災性の向上を図るため、道路に面して設けるコンクリートブロック塀等は築造できない。</a:t>
            </a:r>
          </a:p>
          <a:p>
            <a:pPr indent="273050" algn="just">
              <a:lnSpc>
                <a:spcPts val="2800"/>
              </a:lnSpc>
              <a:spcAft>
                <a:spcPts val="1200"/>
              </a:spcAft>
              <a:buNone/>
            </a:pPr>
            <a:r>
              <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rPr>
              <a:t>ただし、地盤面からの高さが０．６ｍ以下の部分に　ついてはこの限りではありません。</a:t>
            </a:r>
          </a:p>
          <a:p>
            <a:pPr indent="273050" algn="just">
              <a:spcAft>
                <a:spcPts val="1200"/>
              </a:spcAft>
              <a:buNone/>
            </a:pPr>
            <a:endParaRPr lang="ja-JP" altLang="en-US" sz="2000" kern="100" dirty="0">
              <a:effectLst/>
              <a:latin typeface="Century" panose="02040604050505020304" pitchFamily="18" charset="0"/>
              <a:ea typeface="BIZ UDPゴシック" panose="020B0400000000000000" pitchFamily="50" charset="-128"/>
              <a:cs typeface="Times New Roman" panose="02020603050405020304" pitchFamily="18" charset="0"/>
            </a:endParaRPr>
          </a:p>
        </p:txBody>
      </p:sp>
      <p:sp>
        <p:nvSpPr>
          <p:cNvPr id="9" name="四角形: 角を丸くする 8">
            <a:extLst>
              <a:ext uri="{FF2B5EF4-FFF2-40B4-BE49-F238E27FC236}">
                <a16:creationId xmlns:a16="http://schemas.microsoft.com/office/drawing/2014/main" id="{48ECA486-3CEA-826E-F738-53B21B6364AB}"/>
              </a:ext>
            </a:extLst>
          </p:cNvPr>
          <p:cNvSpPr/>
          <p:nvPr/>
        </p:nvSpPr>
        <p:spPr>
          <a:xfrm>
            <a:off x="6264773" y="870408"/>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sp>
        <p:nvSpPr>
          <p:cNvPr id="10" name="四角形: 角を丸くする 9">
            <a:extLst>
              <a:ext uri="{FF2B5EF4-FFF2-40B4-BE49-F238E27FC236}">
                <a16:creationId xmlns:a16="http://schemas.microsoft.com/office/drawing/2014/main" id="{12CEDE59-3594-A7C7-4DCD-3D887B866FB4}"/>
              </a:ext>
            </a:extLst>
          </p:cNvPr>
          <p:cNvSpPr/>
          <p:nvPr/>
        </p:nvSpPr>
        <p:spPr>
          <a:xfrm>
            <a:off x="6264773" y="3932777"/>
            <a:ext cx="964624" cy="30777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r>
              <a:rPr lang="en-US" altLang="ja-JP" sz="2000" dirty="0">
                <a:solidFill>
                  <a:schemeClr val="tx1"/>
                </a:solidFill>
                <a:latin typeface="BIZ UDゴシック" panose="020B0400000000000000" pitchFamily="49" charset="-128"/>
                <a:ea typeface="BIZ UDゴシック" panose="020B0400000000000000" pitchFamily="49" charset="-128"/>
              </a:rPr>
              <a:t>〔</a:t>
            </a:r>
            <a:r>
              <a:rPr lang="ja-JP" altLang="en-US" sz="2000" dirty="0">
                <a:solidFill>
                  <a:schemeClr val="tx1"/>
                </a:solidFill>
                <a:latin typeface="BIZ UDゴシック" panose="020B0400000000000000" pitchFamily="49" charset="-128"/>
                <a:ea typeface="BIZ UDゴシック" panose="020B0400000000000000" pitchFamily="49" charset="-128"/>
              </a:rPr>
              <a:t>例</a:t>
            </a:r>
            <a:r>
              <a:rPr lang="en-US" altLang="ja-JP" sz="2000" dirty="0">
                <a:solidFill>
                  <a:schemeClr val="tx1"/>
                </a:solidFill>
                <a:latin typeface="BIZ UDゴシック" panose="020B0400000000000000" pitchFamily="49" charset="-128"/>
                <a:ea typeface="BIZ UDゴシック" panose="020B0400000000000000" pitchFamily="49" charset="-128"/>
              </a:rPr>
              <a:t>〕</a:t>
            </a:r>
            <a:endParaRPr kumimoji="1" lang="ja-JP" altLang="en-US" sz="2000" dirty="0">
              <a:solidFill>
                <a:schemeClr val="tx1"/>
              </a:solidFill>
            </a:endParaRPr>
          </a:p>
        </p:txBody>
      </p:sp>
      <p:grpSp>
        <p:nvGrpSpPr>
          <p:cNvPr id="11" name="グループ化 10">
            <a:extLst>
              <a:ext uri="{FF2B5EF4-FFF2-40B4-BE49-F238E27FC236}">
                <a16:creationId xmlns:a16="http://schemas.microsoft.com/office/drawing/2014/main" id="{D42BD362-D382-B65A-C7B7-5A096CC71F43}"/>
              </a:ext>
            </a:extLst>
          </p:cNvPr>
          <p:cNvGrpSpPr/>
          <p:nvPr/>
        </p:nvGrpSpPr>
        <p:grpSpPr>
          <a:xfrm>
            <a:off x="7427851" y="1150378"/>
            <a:ext cx="3201498" cy="2180501"/>
            <a:chOff x="8955095" y="4446736"/>
            <a:chExt cx="3201498" cy="2180501"/>
          </a:xfrm>
        </p:grpSpPr>
        <p:pic>
          <p:nvPicPr>
            <p:cNvPr id="12" name="図 11" descr="カレンダー&#10;&#10;自動的に生成された説明">
              <a:extLst>
                <a:ext uri="{FF2B5EF4-FFF2-40B4-BE49-F238E27FC236}">
                  <a16:creationId xmlns:a16="http://schemas.microsoft.com/office/drawing/2014/main" id="{770F6C04-C0EE-59CA-E578-589213685FC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2176" t="48739" r="18870" b="25165"/>
            <a:stretch/>
          </p:blipFill>
          <p:spPr bwMode="auto">
            <a:xfrm rot="16200000">
              <a:off x="8474863" y="4926968"/>
              <a:ext cx="2180501" cy="1220038"/>
            </a:xfrm>
            <a:prstGeom prst="rect">
              <a:avLst/>
            </a:prstGeom>
            <a:ln>
              <a:noFill/>
            </a:ln>
            <a:extLst>
              <a:ext uri="{53640926-AAD7-44D8-BBD7-CCE9431645EC}">
                <a14:shadowObscured xmlns:a14="http://schemas.microsoft.com/office/drawing/2010/main"/>
              </a:ext>
            </a:extLst>
          </p:spPr>
        </p:pic>
        <p:sp>
          <p:nvSpPr>
            <p:cNvPr id="13" name="テキスト ボックス 12">
              <a:extLst>
                <a:ext uri="{FF2B5EF4-FFF2-40B4-BE49-F238E27FC236}">
                  <a16:creationId xmlns:a16="http://schemas.microsoft.com/office/drawing/2014/main" id="{4ED19041-4369-2FE1-5229-3F21F812A9FD}"/>
                </a:ext>
              </a:extLst>
            </p:cNvPr>
            <p:cNvSpPr txBox="1"/>
            <p:nvPr/>
          </p:nvSpPr>
          <p:spPr>
            <a:xfrm>
              <a:off x="10175133" y="4966646"/>
              <a:ext cx="1981460" cy="1238801"/>
            </a:xfrm>
            <a:prstGeom prst="rect">
              <a:avLst/>
            </a:prstGeom>
            <a:solidFill>
              <a:schemeClr val="bg1"/>
            </a:solidFill>
          </p:spPr>
          <p:txBody>
            <a:bodyPr wrap="square" rtlCol="0">
              <a:spAutoFit/>
            </a:bodyPr>
            <a:lstStyle/>
            <a:p>
              <a:r>
                <a:rPr lang="ja-JP" altLang="en-US" sz="1600" dirty="0">
                  <a:latin typeface="BIZ UDPゴシック" panose="020B0400000000000000" pitchFamily="50" charset="-128"/>
                  <a:ea typeface="BIZ UDPゴシック" panose="020B0400000000000000" pitchFamily="50" charset="-128"/>
                </a:rPr>
                <a:t>原色の屋根や外壁</a:t>
              </a:r>
              <a:endParaRPr lang="en-US" altLang="ja-JP" sz="1600" dirty="0">
                <a:latin typeface="BIZ UDPゴシック" panose="020B0400000000000000" pitchFamily="50" charset="-128"/>
                <a:ea typeface="BIZ UDPゴシック" panose="020B0400000000000000" pitchFamily="50" charset="-128"/>
              </a:endParaRPr>
            </a:p>
            <a:p>
              <a:endParaRPr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腐食、破損しやすい材料の使用</a:t>
              </a:r>
            </a:p>
            <a:p>
              <a:endParaRPr kumimoji="1" lang="ja-JP" altLang="en-US" sz="1050" dirty="0">
                <a:latin typeface="BIZ UDPゴシック" panose="020B0400000000000000" pitchFamily="50" charset="-128"/>
                <a:ea typeface="BIZ UDPゴシック" panose="020B0400000000000000" pitchFamily="50" charset="-128"/>
              </a:endParaRPr>
            </a:p>
          </p:txBody>
        </p:sp>
      </p:grpSp>
      <p:grpSp>
        <p:nvGrpSpPr>
          <p:cNvPr id="14" name="グループ化 13">
            <a:extLst>
              <a:ext uri="{FF2B5EF4-FFF2-40B4-BE49-F238E27FC236}">
                <a16:creationId xmlns:a16="http://schemas.microsoft.com/office/drawing/2014/main" id="{F391E4B4-E483-F714-93AA-B1A945F06372}"/>
              </a:ext>
            </a:extLst>
          </p:cNvPr>
          <p:cNvGrpSpPr/>
          <p:nvPr/>
        </p:nvGrpSpPr>
        <p:grpSpPr>
          <a:xfrm>
            <a:off x="7427850" y="3932777"/>
            <a:ext cx="4262669" cy="2855117"/>
            <a:chOff x="7294593" y="3588942"/>
            <a:chExt cx="4797025" cy="3198952"/>
          </a:xfrm>
        </p:grpSpPr>
        <p:pic>
          <p:nvPicPr>
            <p:cNvPr id="15" name="図 14" descr="カレンダー&#10;&#10;自動的に生成された説明">
              <a:extLst>
                <a:ext uri="{FF2B5EF4-FFF2-40B4-BE49-F238E27FC236}">
                  <a16:creationId xmlns:a16="http://schemas.microsoft.com/office/drawing/2014/main" id="{05B5B38E-4C37-0A64-B9F3-1DD51E15D83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797" t="3306" r="56678" b="22167"/>
            <a:stretch/>
          </p:blipFill>
          <p:spPr bwMode="auto">
            <a:xfrm rot="16200000">
              <a:off x="8796807" y="2086728"/>
              <a:ext cx="1575759" cy="4580188"/>
            </a:xfrm>
            <a:prstGeom prst="rect">
              <a:avLst/>
            </a:prstGeom>
            <a:ln>
              <a:noFill/>
            </a:ln>
            <a:extLst>
              <a:ext uri="{53640926-AAD7-44D8-BBD7-CCE9431645EC}">
                <a14:shadowObscured xmlns:a14="http://schemas.microsoft.com/office/drawing/2010/main"/>
              </a:ext>
            </a:extLst>
          </p:spPr>
        </p:pic>
        <p:grpSp>
          <p:nvGrpSpPr>
            <p:cNvPr id="16" name="グループ化 15">
              <a:extLst>
                <a:ext uri="{FF2B5EF4-FFF2-40B4-BE49-F238E27FC236}">
                  <a16:creationId xmlns:a16="http://schemas.microsoft.com/office/drawing/2014/main" id="{52A199CF-9370-C771-8662-147AC3A15E66}"/>
                </a:ext>
              </a:extLst>
            </p:cNvPr>
            <p:cNvGrpSpPr/>
            <p:nvPr/>
          </p:nvGrpSpPr>
          <p:grpSpPr>
            <a:xfrm>
              <a:off x="8955449" y="4767441"/>
              <a:ext cx="3136169" cy="2020453"/>
              <a:chOff x="8932589" y="4414344"/>
              <a:chExt cx="3136169" cy="2020453"/>
            </a:xfrm>
          </p:grpSpPr>
          <p:pic>
            <p:nvPicPr>
              <p:cNvPr id="18" name="図 17" descr="カレンダー&#10;&#10;自動的に生成された説明">
                <a:extLst>
                  <a:ext uri="{FF2B5EF4-FFF2-40B4-BE49-F238E27FC236}">
                    <a16:creationId xmlns:a16="http://schemas.microsoft.com/office/drawing/2014/main" id="{2964981F-6E86-C0C9-C8C4-08CFC0AA867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rot="16200000">
                <a:off x="9305392" y="4544305"/>
                <a:ext cx="1517689" cy="2263295"/>
              </a:xfrm>
              <a:prstGeom prst="rect">
                <a:avLst/>
              </a:prstGeom>
              <a:ln w="41275">
                <a:solidFill>
                  <a:srgbClr val="C00000"/>
                </a:solidFill>
              </a:ln>
              <a:extLst>
                <a:ext uri="{53640926-AAD7-44D8-BBD7-CCE9431645EC}">
                  <a14:shadowObscured xmlns:a14="http://schemas.microsoft.com/office/drawing/2010/main"/>
                </a:ext>
              </a:extLst>
            </p:spPr>
          </p:pic>
          <p:sp>
            <p:nvSpPr>
              <p:cNvPr id="19" name="フリーフォーム: 図形 18">
                <a:extLst>
                  <a:ext uri="{FF2B5EF4-FFF2-40B4-BE49-F238E27FC236}">
                    <a16:creationId xmlns:a16="http://schemas.microsoft.com/office/drawing/2014/main" id="{11E8CB39-F587-84C1-C335-11AA1F47EE46}"/>
                  </a:ext>
                </a:extLst>
              </p:cNvPr>
              <p:cNvSpPr/>
              <p:nvPr/>
            </p:nvSpPr>
            <p:spPr>
              <a:xfrm>
                <a:off x="11183008" y="4414344"/>
                <a:ext cx="885750" cy="1334815"/>
              </a:xfrm>
              <a:custGeom>
                <a:avLst/>
                <a:gdLst>
                  <a:gd name="connsiteX0" fmla="*/ 704193 w 882869"/>
                  <a:gd name="connsiteY0" fmla="*/ 0 h 1355835"/>
                  <a:gd name="connsiteX1" fmla="*/ 882869 w 882869"/>
                  <a:gd name="connsiteY1" fmla="*/ 788276 h 1355835"/>
                  <a:gd name="connsiteX2" fmla="*/ 704193 w 882869"/>
                  <a:gd name="connsiteY2" fmla="*/ 1355835 h 1355835"/>
                  <a:gd name="connsiteX3" fmla="*/ 0 w 882869"/>
                  <a:gd name="connsiteY3" fmla="*/ 1345325 h 1355835"/>
                  <a:gd name="connsiteX0" fmla="*/ 620111 w 882869"/>
                  <a:gd name="connsiteY0" fmla="*/ 0 h 1051035"/>
                  <a:gd name="connsiteX1" fmla="*/ 882869 w 882869"/>
                  <a:gd name="connsiteY1" fmla="*/ 483476 h 1051035"/>
                  <a:gd name="connsiteX2" fmla="*/ 704193 w 882869"/>
                  <a:gd name="connsiteY2" fmla="*/ 1051035 h 1051035"/>
                  <a:gd name="connsiteX3" fmla="*/ 0 w 882869"/>
                  <a:gd name="connsiteY3" fmla="*/ 1040525 h 1051035"/>
                  <a:gd name="connsiteX0" fmla="*/ 620111 w 861848"/>
                  <a:gd name="connsiteY0" fmla="*/ 0 h 1051035"/>
                  <a:gd name="connsiteX1" fmla="*/ 861848 w 861848"/>
                  <a:gd name="connsiteY1" fmla="*/ 620111 h 1051035"/>
                  <a:gd name="connsiteX2" fmla="*/ 704193 w 861848"/>
                  <a:gd name="connsiteY2" fmla="*/ 1051035 h 1051035"/>
                  <a:gd name="connsiteX3" fmla="*/ 0 w 861848"/>
                  <a:gd name="connsiteY3" fmla="*/ 1040525 h 1051035"/>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13794"/>
                  <a:gd name="connsiteX1" fmla="*/ 861848 w 861848"/>
                  <a:gd name="connsiteY1" fmla="*/ 882870 h 1313794"/>
                  <a:gd name="connsiteX2" fmla="*/ 704193 w 861848"/>
                  <a:gd name="connsiteY2" fmla="*/ 1313794 h 1313794"/>
                  <a:gd name="connsiteX3" fmla="*/ 0 w 861848"/>
                  <a:gd name="connsiteY3" fmla="*/ 1303284 h 131379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61848"/>
                  <a:gd name="connsiteY0" fmla="*/ 0 h 1303284"/>
                  <a:gd name="connsiteX1" fmla="*/ 861848 w 861848"/>
                  <a:gd name="connsiteY1" fmla="*/ 882870 h 1303284"/>
                  <a:gd name="connsiteX2" fmla="*/ 0 w 861848"/>
                  <a:gd name="connsiteY2" fmla="*/ 1303284 h 1303284"/>
                  <a:gd name="connsiteX0" fmla="*/ 662152 w 871386"/>
                  <a:gd name="connsiteY0" fmla="*/ 0 h 1303284"/>
                  <a:gd name="connsiteX1" fmla="*/ 861848 w 871386"/>
                  <a:gd name="connsiteY1" fmla="*/ 882870 h 1303284"/>
                  <a:gd name="connsiteX2" fmla="*/ 0 w 871386"/>
                  <a:gd name="connsiteY2" fmla="*/ 1303284 h 1303284"/>
                  <a:gd name="connsiteX0" fmla="*/ 599090 w 866944"/>
                  <a:gd name="connsiteY0" fmla="*/ 0 h 1345326"/>
                  <a:gd name="connsiteX1" fmla="*/ 861848 w 866944"/>
                  <a:gd name="connsiteY1" fmla="*/ 924912 h 1345326"/>
                  <a:gd name="connsiteX2" fmla="*/ 0 w 866944"/>
                  <a:gd name="connsiteY2" fmla="*/ 1345326 h 1345326"/>
                  <a:gd name="connsiteX0" fmla="*/ 599090 w 873114"/>
                  <a:gd name="connsiteY0" fmla="*/ 0 h 1345326"/>
                  <a:gd name="connsiteX1" fmla="*/ 861848 w 873114"/>
                  <a:gd name="connsiteY1" fmla="*/ 924912 h 1345326"/>
                  <a:gd name="connsiteX2" fmla="*/ 0 w 873114"/>
                  <a:gd name="connsiteY2" fmla="*/ 1345326 h 1345326"/>
                  <a:gd name="connsiteX0" fmla="*/ 641132 w 880963"/>
                  <a:gd name="connsiteY0" fmla="*/ 0 h 1334815"/>
                  <a:gd name="connsiteX1" fmla="*/ 861848 w 880963"/>
                  <a:gd name="connsiteY1" fmla="*/ 914401 h 1334815"/>
                  <a:gd name="connsiteX2" fmla="*/ 0 w 880963"/>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 name="connsiteX0" fmla="*/ 641132 w 885750"/>
                  <a:gd name="connsiteY0" fmla="*/ 0 h 1334815"/>
                  <a:gd name="connsiteX1" fmla="*/ 861848 w 885750"/>
                  <a:gd name="connsiteY1" fmla="*/ 914401 h 1334815"/>
                  <a:gd name="connsiteX2" fmla="*/ 0 w 885750"/>
                  <a:gd name="connsiteY2" fmla="*/ 1334815 h 1334815"/>
                </a:gdLst>
                <a:ahLst/>
                <a:cxnLst>
                  <a:cxn ang="0">
                    <a:pos x="connsiteX0" y="connsiteY0"/>
                  </a:cxn>
                  <a:cxn ang="0">
                    <a:pos x="connsiteX1" y="connsiteY1"/>
                  </a:cxn>
                  <a:cxn ang="0">
                    <a:pos x="connsiteX2" y="connsiteY2"/>
                  </a:cxn>
                </a:cxnLst>
                <a:rect l="l" t="t" r="r" b="b"/>
                <a:pathLst>
                  <a:path w="885750" h="1334815">
                    <a:moveTo>
                      <a:pt x="641132" y="0"/>
                    </a:moveTo>
                    <a:cubicBezTo>
                      <a:pt x="949436" y="315311"/>
                      <a:pt x="889876" y="472967"/>
                      <a:pt x="861848" y="914401"/>
                    </a:cubicBezTo>
                    <a:cubicBezTo>
                      <a:pt x="667406" y="1446926"/>
                      <a:pt x="410778" y="1299781"/>
                      <a:pt x="0" y="1334815"/>
                    </a:cubicBezTo>
                  </a:path>
                </a:pathLst>
              </a:custGeom>
              <a:noFill/>
              <a:ln w="34925">
                <a:solidFill>
                  <a:srgbClr val="C00000"/>
                </a:solidFill>
                <a:headEnd type="arrow"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2" name="スライド番号プレースホルダー 1">
            <a:extLst>
              <a:ext uri="{FF2B5EF4-FFF2-40B4-BE49-F238E27FC236}">
                <a16:creationId xmlns:a16="http://schemas.microsoft.com/office/drawing/2014/main" id="{65B5C59C-EC49-AE72-84B7-5C1715155313}"/>
              </a:ext>
            </a:extLst>
          </p:cNvPr>
          <p:cNvSpPr>
            <a:spLocks noGrp="1"/>
          </p:cNvSpPr>
          <p:nvPr>
            <p:ph type="sldNum" sz="quarter" idx="12"/>
          </p:nvPr>
        </p:nvSpPr>
        <p:spPr>
          <a:xfrm>
            <a:off x="9448800" y="6467607"/>
            <a:ext cx="2743200" cy="365125"/>
          </a:xfrm>
        </p:spPr>
        <p:txBody>
          <a:bodyPr/>
          <a:lstStyle/>
          <a:p>
            <a:fld id="{BB4348C9-A7DC-46EA-A217-75ECBE2ADFA7}" type="slidenum">
              <a:rPr kumimoji="1" lang="ja-JP" altLang="en-US" sz="2000" b="1" smtClean="0">
                <a:solidFill>
                  <a:schemeClr val="tx1"/>
                </a:solidFill>
                <a:latin typeface="HGP創英角ｺﾞｼｯｸUB" panose="020B0900000000000000" pitchFamily="50" charset="-128"/>
                <a:ea typeface="HGP創英角ｺﾞｼｯｸUB" panose="020B0900000000000000" pitchFamily="50" charset="-128"/>
              </a:rPr>
              <a:t>9</a:t>
            </a:fld>
            <a:endParaRPr kumimoji="1" lang="ja-JP" altLang="en-US" sz="2000" b="1"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83231597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EDF40ECD67BFDA448F7C9094FE7F7DD6" ma:contentTypeVersion="14" ma:contentTypeDescription="新しいドキュメントを作成します。" ma:contentTypeScope="" ma:versionID="2238886f039388d51a27e431d902bcba">
  <xsd:schema xmlns:xsd="http://www.w3.org/2001/XMLSchema" xmlns:xs="http://www.w3.org/2001/XMLSchema" xmlns:p="http://schemas.microsoft.com/office/2006/metadata/properties" xmlns:ns2="6ebe21a9-647b-4761-b64d-012dd7943c7c" xmlns:ns3="1d10a57a-0fca-4c37-b437-ec3f0534152c" targetNamespace="http://schemas.microsoft.com/office/2006/metadata/properties" ma:root="true" ma:fieldsID="bb65893f00ef30ac89163c92088256a1" ns2:_="" ns3:_="">
    <xsd:import namespace="6ebe21a9-647b-4761-b64d-012dd7943c7c"/>
    <xsd:import namespace="1d10a57a-0fca-4c37-b437-ec3f0534152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be21a9-647b-4761-b64d-012dd7943c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画像タグ" ma:readOnly="false" ma:fieldId="{5cf76f15-5ced-4ddc-b409-7134ff3c332f}" ma:taxonomyMulti="true" ma:sspId="1c12ca15-d75a-4e6f-b212-e447ae3c3e3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0a57a-0fca-4c37-b437-ec3f0534152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8e8d1f1-3d98-4c45-821c-7312beb69010}" ma:internalName="TaxCatchAll" ma:showField="CatchAllData" ma:web="1d10a57a-0fca-4c37-b437-ec3f053415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ebe21a9-647b-4761-b64d-012dd7943c7c">
      <Terms xmlns="http://schemas.microsoft.com/office/infopath/2007/PartnerControls"/>
    </lcf76f155ced4ddcb4097134ff3c332f>
    <TaxCatchAll xmlns="1d10a57a-0fca-4c37-b437-ec3f0534152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488DD3-1A41-48FE-9CDA-686D2CDB3D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be21a9-647b-4761-b64d-012dd7943c7c"/>
    <ds:schemaRef ds:uri="1d10a57a-0fca-4c37-b437-ec3f053415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026CAD-3FFB-4DED-A3F2-AA6AB265145A}">
  <ds:schemaRefs>
    <ds:schemaRef ds:uri="http://schemas.openxmlformats.org/package/2006/metadata/core-properties"/>
    <ds:schemaRef ds:uri="http://schemas.microsoft.com/office/2006/metadata/properties"/>
    <ds:schemaRef ds:uri="6ebe21a9-647b-4761-b64d-012dd7943c7c"/>
    <ds:schemaRef ds:uri="http://www.w3.org/XML/1998/namespace"/>
    <ds:schemaRef ds:uri="http://purl.org/dc/terms/"/>
    <ds:schemaRef ds:uri="1d10a57a-0fca-4c37-b437-ec3f0534152c"/>
    <ds:schemaRef ds:uri="http://schemas.microsoft.com/office/infopath/2007/PartnerControls"/>
    <ds:schemaRef ds:uri="http://purl.org/dc/dcmitype/"/>
    <ds:schemaRef ds:uri="http://schemas.microsoft.com/office/2006/documentManagement/types"/>
    <ds:schemaRef ds:uri="http://purl.org/dc/elements/1.1/"/>
  </ds:schemaRefs>
</ds:datastoreItem>
</file>

<file path=customXml/itemProps3.xml><?xml version="1.0" encoding="utf-8"?>
<ds:datastoreItem xmlns:ds="http://schemas.openxmlformats.org/officeDocument/2006/customXml" ds:itemID="{107EC539-5B02-4BFB-B3B7-C2E6557D49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15168</TotalTime>
  <Words>11335</Words>
  <Application>Microsoft Office PowerPoint</Application>
  <PresentationFormat>ワイド画面</PresentationFormat>
  <Paragraphs>992</Paragraphs>
  <Slides>41</Slides>
  <Notes>39</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41</vt:i4>
      </vt:variant>
    </vt:vector>
  </HeadingPairs>
  <TitlesOfParts>
    <vt:vector size="53" baseType="lpstr">
      <vt:lpstr>BIZ UDPゴシック</vt:lpstr>
      <vt:lpstr>BIZ UDゴシック</vt:lpstr>
      <vt:lpstr>HGP創英角ｺﾞｼｯｸUB</vt:lpstr>
      <vt:lpstr>HGP創英角ﾎﾟｯﾌﾟ体</vt:lpstr>
      <vt:lpstr>HGS創英角ｺﾞｼｯｸUB</vt:lpstr>
      <vt:lpstr>游ゴシック</vt:lpstr>
      <vt:lpstr>游ゴシック Light</vt:lpstr>
      <vt:lpstr>游明朝</vt:lpstr>
      <vt:lpstr>Arial</vt:lpstr>
      <vt:lpstr>Century</vt:lpstr>
      <vt:lpstr>Segoe UI Symbol</vt:lpstr>
      <vt:lpstr>Office テーマ</vt:lpstr>
      <vt:lpstr>事務局からのご案内  ・スタッフ紹介（世田谷区、株式会社双葉）  ・配布資料の確認  ・進行にあたっての注意事項</vt:lpstr>
      <vt:lpstr>PowerPoint プレゼンテーション</vt:lpstr>
      <vt:lpstr>三軒茶屋一丁目地区の 「将来ビジョン」と 「具体的なルール案」の提案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三軒茶屋一丁目地区の 「将来ビジョン」と 「具体的なルール案」の提案</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三軒茶屋一丁目地区</dc:title>
  <dc:creator>和田 秀司</dc:creator>
  <cp:lastModifiedBy>佐藤　祐太朗</cp:lastModifiedBy>
  <cp:revision>298</cp:revision>
  <cp:lastPrinted>2026-02-18T04:57:07Z</cp:lastPrinted>
  <dcterms:created xsi:type="dcterms:W3CDTF">2022-03-11T04:47:22Z</dcterms:created>
  <dcterms:modified xsi:type="dcterms:W3CDTF">2026-03-17T05:56:44Z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0x010100EDF40ECD67BFDA448F7C9094FE7F7DD6</vt:lpwstr>
  </property>
  <property fmtid="{D5CDD505-2E9C-101B-9397-08002B2CF9AE}" pid="3" name="MediaServiceImageTags">
    <vt:lpwstr/>
  </property>
</Properties>
</file>