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5757"/>
    <a:srgbClr val="B3B3B3"/>
    <a:srgbClr val="A9C9ED"/>
    <a:srgbClr val="FF6969"/>
    <a:srgbClr val="FF7C80"/>
    <a:srgbClr val="FF3300"/>
    <a:srgbClr val="FF0000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3" autoAdjust="0"/>
    <p:restoredTop sz="94660"/>
  </p:normalViewPr>
  <p:slideViewPr>
    <p:cSldViewPr snapToGrid="0">
      <p:cViewPr>
        <p:scale>
          <a:sx n="94" d="100"/>
          <a:sy n="94" d="100"/>
        </p:scale>
        <p:origin x="768" y="-2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2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3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6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03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8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07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3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37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80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6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EA05-A6F8-4800-BFEE-2CB2DE7A8E04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7EEA-6324-4DFE-84C5-2A9B1462A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4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sv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12D9437-5B35-EA25-921B-64627B497095}"/>
              </a:ext>
            </a:extLst>
          </p:cNvPr>
          <p:cNvSpPr/>
          <p:nvPr/>
        </p:nvSpPr>
        <p:spPr>
          <a:xfrm>
            <a:off x="357543" y="437824"/>
            <a:ext cx="6052808" cy="252348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BC5469ED-549F-4B53-A466-85E3DD25CF0B}"/>
              </a:ext>
            </a:extLst>
          </p:cNvPr>
          <p:cNvGrpSpPr/>
          <p:nvPr/>
        </p:nvGrpSpPr>
        <p:grpSpPr>
          <a:xfrm>
            <a:off x="59872" y="812369"/>
            <a:ext cx="6882103" cy="2670138"/>
            <a:chOff x="-57105" y="670838"/>
            <a:chExt cx="6882103" cy="2670138"/>
          </a:xfrm>
          <a:noFill/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27F9253C-334A-4D40-90E7-E7CE7D8029AB}"/>
                </a:ext>
              </a:extLst>
            </p:cNvPr>
            <p:cNvSpPr txBox="1"/>
            <p:nvPr/>
          </p:nvSpPr>
          <p:spPr>
            <a:xfrm>
              <a:off x="-57105" y="2171425"/>
              <a:ext cx="6882103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endParaRPr kumimoji="1" lang="ja-JP" altLang="en-US" sz="7000" spc="-1770" dirty="0">
                <a:ln w="28575">
                  <a:noFill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C158A23-3ABD-4202-A3FE-70F56E3E6AC5}"/>
                </a:ext>
              </a:extLst>
            </p:cNvPr>
            <p:cNvSpPr txBox="1"/>
            <p:nvPr/>
          </p:nvSpPr>
          <p:spPr>
            <a:xfrm rot="21432501">
              <a:off x="-30363" y="670838"/>
              <a:ext cx="4098755" cy="812948"/>
            </a:xfrm>
            <a:prstGeom prst="rect">
              <a:avLst/>
            </a:prstGeom>
            <a:grp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marL="0" lvl="2" indent="-457200" algn="just">
                <a:lnSpc>
                  <a:spcPts val="5500"/>
                </a:lnSpc>
              </a:pPr>
              <a:r>
                <a:rPr kumimoji="1" lang="ja-JP" altLang="en-US" sz="4800" dirty="0">
                  <a:ln w="19050">
                    <a:noFill/>
                  </a:ln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ja-JP" altLang="en-US" sz="4800" dirty="0">
                  <a:ln w="19050"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もったいない</a:t>
              </a:r>
              <a:r>
                <a:rPr kumimoji="1" lang="ja-JP" altLang="en-US" sz="40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を</a:t>
              </a:r>
              <a:endParaRPr kumimoji="1" lang="en-US" altLang="ja-JP" sz="4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C6C87B91-A61C-4C52-B637-392E5A083B8D}"/>
              </a:ext>
            </a:extLst>
          </p:cNvPr>
          <p:cNvGrpSpPr/>
          <p:nvPr/>
        </p:nvGrpSpPr>
        <p:grpSpPr>
          <a:xfrm>
            <a:off x="534699" y="7694797"/>
            <a:ext cx="2201499" cy="1260263"/>
            <a:chOff x="534699" y="7694797"/>
            <a:chExt cx="2201499" cy="1260263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9E25272-54C8-4430-A27D-CF77279B01E0}"/>
                </a:ext>
              </a:extLst>
            </p:cNvPr>
            <p:cNvSpPr txBox="1"/>
            <p:nvPr/>
          </p:nvSpPr>
          <p:spPr>
            <a:xfrm>
              <a:off x="1580940" y="7694797"/>
              <a:ext cx="1155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/>
                <a:t>ご家庭で余った食品を持ち寄り</a:t>
              </a: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BBBF46F-856C-41F3-8CE6-8D8EAFFBC8EC}"/>
                </a:ext>
              </a:extLst>
            </p:cNvPr>
            <p:cNvGrpSpPr/>
            <p:nvPr/>
          </p:nvGrpSpPr>
          <p:grpSpPr>
            <a:xfrm>
              <a:off x="534699" y="7815859"/>
              <a:ext cx="1444074" cy="1139201"/>
              <a:chOff x="923923" y="3726340"/>
              <a:chExt cx="1789771" cy="1342328"/>
            </a:xfrm>
          </p:grpSpPr>
          <p:pic>
            <p:nvPicPr>
              <p:cNvPr id="30" name="図 29" descr="机の上に立っている男性&#10;&#10;低い精度で自動的に生成された説明">
                <a:extLst>
                  <a:ext uri="{FF2B5EF4-FFF2-40B4-BE49-F238E27FC236}">
                    <a16:creationId xmlns:a16="http://schemas.microsoft.com/office/drawing/2014/main" id="{9729C021-5604-4557-BC42-CD1D858D5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923" y="3726340"/>
                <a:ext cx="1789771" cy="13423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図 35" descr="机の上に立っている男性&#10;&#10;低い精度で自動的に生成された説明">
                <a:extLst>
                  <a:ext uri="{FF2B5EF4-FFF2-40B4-BE49-F238E27FC236}">
                    <a16:creationId xmlns:a16="http://schemas.microsoft.com/office/drawing/2014/main" id="{C72BEB13-F25A-4AF4-9B19-A80981EB8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2254" r="49554" b="48911"/>
              <a:stretch/>
            </p:blipFill>
            <p:spPr>
              <a:xfrm>
                <a:off x="1547445" y="4025437"/>
                <a:ext cx="281594" cy="392917"/>
              </a:xfrm>
              <a:prstGeom prst="rect">
                <a:avLst/>
              </a:prstGeom>
            </p:spPr>
          </p:pic>
          <p:pic>
            <p:nvPicPr>
              <p:cNvPr id="38" name="図 37" descr="机の上に立っている男性&#10;&#10;低い精度で自動的に生成された説明">
                <a:extLst>
                  <a:ext uri="{FF2B5EF4-FFF2-40B4-BE49-F238E27FC236}">
                    <a16:creationId xmlns:a16="http://schemas.microsoft.com/office/drawing/2014/main" id="{0E249AD4-B040-4BF0-8628-6BDEC545DF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907" t="33935" r="28060" b="46296"/>
              <a:stretch/>
            </p:blipFill>
            <p:spPr>
              <a:xfrm>
                <a:off x="1957493" y="4175954"/>
                <a:ext cx="263131" cy="277998"/>
              </a:xfrm>
              <a:prstGeom prst="rect">
                <a:avLst/>
              </a:prstGeom>
            </p:spPr>
          </p:pic>
        </p:grp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EF1AB33-2705-42D6-B59A-EB66C6EBFF93}"/>
              </a:ext>
            </a:extLst>
          </p:cNvPr>
          <p:cNvSpPr txBox="1"/>
          <p:nvPr/>
        </p:nvSpPr>
        <p:spPr>
          <a:xfrm>
            <a:off x="357543" y="6819544"/>
            <a:ext cx="612633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50" b="1" dirty="0"/>
              <a:t>≪フードドライブとは≫</a:t>
            </a:r>
            <a:endParaRPr kumimoji="1" lang="en-US" altLang="ja-JP" sz="1350" b="1" dirty="0"/>
          </a:p>
          <a:p>
            <a:endParaRPr kumimoji="1" lang="en-US" altLang="ja-JP" sz="300" dirty="0"/>
          </a:p>
          <a:p>
            <a:r>
              <a:rPr kumimoji="1" lang="ja-JP" altLang="en-US" sz="1000" dirty="0"/>
              <a:t>家庭で余っている食品等を持ち寄り、広く地域の福祉団体や施設等に提供するボランティア活動です。</a:t>
            </a:r>
            <a:endParaRPr kumimoji="1" lang="en-US" altLang="ja-JP" sz="1000" dirty="0"/>
          </a:p>
          <a:p>
            <a:r>
              <a:rPr kumimoji="1" lang="ja-JP" altLang="en-US" sz="1000" dirty="0"/>
              <a:t>上町まちづくりセンターに持ち寄られた食品は、社会福祉協議会上町地区</a:t>
            </a:r>
            <a:r>
              <a:rPr kumimoji="1" lang="ja-JP" altLang="en-US" sz="1000" dirty="0">
                <a:latin typeface="+mn-ea"/>
              </a:rPr>
              <a:t>事務局</a:t>
            </a:r>
            <a:r>
              <a:rPr kumimoji="1" lang="ja-JP" altLang="en-US" sz="1000" dirty="0"/>
              <a:t>と連携して主に子ども食堂に提供し、ご活用いただいています。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314A34B-F9C5-4C6F-9947-B6A0930CA9FD}"/>
              </a:ext>
            </a:extLst>
          </p:cNvPr>
          <p:cNvSpPr txBox="1"/>
          <p:nvPr/>
        </p:nvSpPr>
        <p:spPr>
          <a:xfrm>
            <a:off x="239596" y="955"/>
            <a:ext cx="56080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主催：上町地区ごみ減量・リサイクル推進委員会　　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協力：社会福祉協議会上町地区事務局</a:t>
            </a:r>
            <a:endParaRPr kumimoji="1" lang="en-US" altLang="ja-JP" sz="12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D5E3599-CA6E-417D-A767-249A6E2FD104}"/>
              </a:ext>
            </a:extLst>
          </p:cNvPr>
          <p:cNvSpPr txBox="1"/>
          <p:nvPr/>
        </p:nvSpPr>
        <p:spPr>
          <a:xfrm>
            <a:off x="-2" y="8897779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事務局：上町まちづくりセンター　ＴＥＬ　０３－３４２０－４２４１／ＦＡＸ　０３－５４７７－７９２０</a:t>
            </a:r>
            <a:endParaRPr kumimoji="1" lang="en-US" altLang="ja-JP" sz="1000" b="1" dirty="0"/>
          </a:p>
        </p:txBody>
      </p:sp>
      <p:pic>
        <p:nvPicPr>
          <p:cNvPr id="70" name="グラフィックス 69" descr="矢印: 反時計回りの曲線 単色塗りつぶし">
            <a:extLst>
              <a:ext uri="{FF2B5EF4-FFF2-40B4-BE49-F238E27FC236}">
                <a16:creationId xmlns:a16="http://schemas.microsoft.com/office/drawing/2014/main" id="{3AFB28F1-22B6-47BF-883A-AD273E0E20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904295" y="7984884"/>
            <a:ext cx="914400" cy="871336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C4DBBA5-75EF-4FEE-8501-1C270DF9B189}"/>
              </a:ext>
            </a:extLst>
          </p:cNvPr>
          <p:cNvSpPr txBox="1"/>
          <p:nvPr/>
        </p:nvSpPr>
        <p:spPr>
          <a:xfrm>
            <a:off x="4813089" y="6712283"/>
            <a:ext cx="1200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/>
              <a:t>上町地区キャラクター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代官ホタルン</a:t>
            </a:r>
            <a:endParaRPr kumimoji="1" lang="ja-JP" altLang="en-US" dirty="0"/>
          </a:p>
        </p:txBody>
      </p:sp>
      <p:pic>
        <p:nvPicPr>
          <p:cNvPr id="78" name="図 7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B17733C0-F109-498E-BFEE-D65736DCC1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8" b="97294" l="4158" r="99574">
                        <a14:foregroundMark x1="42111" y1="5013" x2="62527" y2="7675"/>
                        <a14:foregroundMark x1="92697" y1="24889" x2="88966" y2="22715"/>
                        <a14:foregroundMark x1="88966" y1="22715" x2="88966" y2="22715"/>
                        <a14:foregroundMark x1="4211" y1="38997" x2="12260" y2="45697"/>
                        <a14:foregroundMark x1="82036" y1="61003" x2="56770" y2="73203"/>
                        <a14:foregroundMark x1="72868" y1="56921" x2="38966" y2="72715"/>
                        <a14:foregroundMark x1="77772" y1="58607" x2="44989" y2="72493"/>
                        <a14:foregroundMark x1="80917" y1="58829" x2="53625" y2="74623"/>
                        <a14:foregroundMark x1="79211" y1="63886" x2="59915" y2="74135"/>
                        <a14:foregroundMark x1="86940" y1="62201" x2="63699" y2="77240"/>
                        <a14:foregroundMark x1="82942" y1="94720" x2="69723" y2="92325"/>
                        <a14:foregroundMark x1="85821" y1="93301" x2="72601" y2="94942"/>
                        <a14:foregroundMark x1="83209" y1="93035" x2="73721" y2="94942"/>
                        <a14:foregroundMark x1="75746" y1="95918" x2="71162" y2="96140"/>
                        <a14:foregroundMark x1="85501" y1="94499" x2="78038" y2="96140"/>
                        <a14:foregroundMark x1="45842" y1="95209" x2="32942" y2="95209"/>
                        <a14:foregroundMark x1="42111" y1="91615" x2="36940" y2="94011"/>
                        <a14:foregroundMark x1="44136" y1="97338" x2="33209" y2="94011"/>
                        <a14:foregroundMark x1="39552" y1="94232" x2="32090" y2="93523"/>
                        <a14:foregroundMark x1="33795" y1="92103" x2="35501" y2="94720"/>
                        <a14:foregroundMark x1="31183" y1="92103" x2="38380" y2="92813"/>
                        <a14:foregroundMark x1="32090" y1="95652" x2="38699" y2="97338"/>
                        <a14:foregroundMark x1="44989" y1="1908" x2="49041" y2="2396"/>
                        <a14:foregroundMark x1="95256" y1="26575" x2="99574" y2="27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4" y="6193158"/>
            <a:ext cx="702043" cy="843500"/>
          </a:xfrm>
          <a:prstGeom prst="rect">
            <a:avLst/>
          </a:prstGeom>
        </p:spPr>
      </p:pic>
      <p:pic>
        <p:nvPicPr>
          <p:cNvPr id="80" name="グラフィックス 79" descr="停止 枠線">
            <a:extLst>
              <a:ext uri="{FF2B5EF4-FFF2-40B4-BE49-F238E27FC236}">
                <a16:creationId xmlns:a16="http://schemas.microsoft.com/office/drawing/2014/main" id="{7B070762-978A-4769-A0DE-823345194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0976" y="15344886"/>
            <a:ext cx="1093923" cy="1093923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46517CF-B153-4374-A5DE-DA23DF73BB00}"/>
              </a:ext>
            </a:extLst>
          </p:cNvPr>
          <p:cNvSpPr txBox="1"/>
          <p:nvPr/>
        </p:nvSpPr>
        <p:spPr>
          <a:xfrm>
            <a:off x="2438571" y="1939495"/>
            <a:ext cx="3604541" cy="75174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lvl="2" indent="-457200" algn="just">
              <a:lnSpc>
                <a:spcPts val="5500"/>
              </a:lnSpc>
            </a:pPr>
            <a:r>
              <a:rPr kumimoji="1" lang="ja-JP" altLang="en-US" sz="4800" dirty="0">
                <a:ln w="19050">
                  <a:noFill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sz="5000" dirty="0">
                <a:ln w="19050">
                  <a:solidFill>
                    <a:schemeClr val="tx1"/>
                  </a:solidFill>
                </a:ln>
                <a:solidFill>
                  <a:srgbClr val="FF5757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ありがとう</a:t>
            </a:r>
            <a:r>
              <a:rPr kumimoji="1" lang="ja-JP" altLang="en-US" sz="4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に</a:t>
            </a:r>
            <a:endParaRPr kumimoji="1" lang="en-US" altLang="ja-JP" sz="4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DEDF65-B652-4D1C-8462-2E742D54A9AB}"/>
              </a:ext>
            </a:extLst>
          </p:cNvPr>
          <p:cNvGrpSpPr/>
          <p:nvPr/>
        </p:nvGrpSpPr>
        <p:grpSpPr>
          <a:xfrm>
            <a:off x="2726862" y="7426119"/>
            <a:ext cx="1481944" cy="1168685"/>
            <a:chOff x="2743381" y="7449479"/>
            <a:chExt cx="1481944" cy="1168685"/>
          </a:xfrm>
        </p:grpSpPr>
        <p:pic>
          <p:nvPicPr>
            <p:cNvPr id="3" name="図 2" descr="部屋の中に立っている子供たち&#10;&#10;中程度の精度で自動的に生成された説明">
              <a:extLst>
                <a:ext uri="{FF2B5EF4-FFF2-40B4-BE49-F238E27FC236}">
                  <a16:creationId xmlns:a16="http://schemas.microsoft.com/office/drawing/2014/main" id="{47D6E81E-F70D-4000-80CB-6FC7C2679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6"/>
            <a:stretch/>
          </p:blipFill>
          <p:spPr>
            <a:xfrm>
              <a:off x="2743381" y="7449479"/>
              <a:ext cx="1481944" cy="11686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図 40" descr="部屋の中に立っている子供たち&#10;&#10;中程度の精度で自動的に生成された説明">
              <a:extLst>
                <a:ext uri="{FF2B5EF4-FFF2-40B4-BE49-F238E27FC236}">
                  <a16:creationId xmlns:a16="http://schemas.microsoft.com/office/drawing/2014/main" id="{CD703337-E913-4E34-8FF0-18BD3E6CA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4" t="27674" r="19019" b="47267"/>
            <a:stretch/>
          </p:blipFill>
          <p:spPr>
            <a:xfrm>
              <a:off x="3370264" y="7771858"/>
              <a:ext cx="639761" cy="292863"/>
            </a:xfrm>
            <a:prstGeom prst="rect">
              <a:avLst/>
            </a:prstGeom>
            <a:ln>
              <a:noFill/>
            </a:ln>
            <a:effectLst/>
          </p:spPr>
        </p:pic>
      </p:grpSp>
      <p:graphicFrame>
        <p:nvGraphicFramePr>
          <p:cNvPr id="35" name="表 52">
            <a:extLst>
              <a:ext uri="{FF2B5EF4-FFF2-40B4-BE49-F238E27FC236}">
                <a16:creationId xmlns:a16="http://schemas.microsoft.com/office/drawing/2014/main" id="{23DF1B2E-866A-40E7-9568-9F6037DF3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74984"/>
              </p:ext>
            </p:extLst>
          </p:nvPr>
        </p:nvGraphicFramePr>
        <p:xfrm>
          <a:off x="0" y="5112921"/>
          <a:ext cx="6858000" cy="171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1391872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405799982"/>
                    </a:ext>
                  </a:extLst>
                </a:gridCol>
              </a:tblGrid>
              <a:tr h="16225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受付できる食品の条件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以下の条件を</a:t>
                      </a:r>
                      <a:r>
                        <a:rPr kumimoji="1" lang="ja-JP" altLang="en-US" sz="1200" b="0" u="sng" dirty="0">
                          <a:solidFill>
                            <a:schemeClr val="tx1"/>
                          </a:solidFill>
                        </a:rPr>
                        <a:t>全て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</a:rPr>
                        <a:t>満たした食品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400"/>
                        </a:lnSpc>
                      </a:pPr>
                      <a:endParaRPr lang="en-US" altLang="ja-JP" sz="700" dirty="0"/>
                    </a:p>
                    <a:p>
                      <a:pPr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・未開封で包装に汚れや破損がないもの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・お持ちいただいた時点で賞味期限が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180000" lvl="0"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一か月以上あるもの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180000" lvl="0" algn="l"/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お米は精米日の記載があるもの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180000" lvl="0" algn="l"/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砂糖や塩など、期限の記載がない場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marL="360000" lvl="1"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合は包装に汚れや破損がないもの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✖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受付できない食品の条件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endParaRPr kumimoji="1" lang="en-US" altLang="ja-JP" sz="7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・冷凍、冷蔵など常温保存できないもの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・生もの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・アルコール類（みりんや料理酒は可）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</a:rPr>
                        <a:t>・医薬品やサプリメント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84162"/>
                  </a:ext>
                </a:extLst>
              </a:tr>
            </a:tbl>
          </a:graphicData>
        </a:graphic>
      </p:graphicFrame>
      <p:pic>
        <p:nvPicPr>
          <p:cNvPr id="19" name="図 18" descr="白いバックグラウンドの前に座っている人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2873556-E7D3-D1EE-F575-1110234629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25" y="7514912"/>
            <a:ext cx="822430" cy="1087511"/>
          </a:xfrm>
          <a:prstGeom prst="rect">
            <a:avLst/>
          </a:prstGeom>
        </p:spPr>
      </p:pic>
      <p:sp>
        <p:nvSpPr>
          <p:cNvPr id="21" name="四角形: 角度付き 20">
            <a:extLst>
              <a:ext uri="{FF2B5EF4-FFF2-40B4-BE49-F238E27FC236}">
                <a16:creationId xmlns:a16="http://schemas.microsoft.com/office/drawing/2014/main" id="{FC501964-D8DC-F905-3264-4B4C9E60DC47}"/>
              </a:ext>
            </a:extLst>
          </p:cNvPr>
          <p:cNvSpPr/>
          <p:nvPr/>
        </p:nvSpPr>
        <p:spPr>
          <a:xfrm>
            <a:off x="905372" y="1224750"/>
            <a:ext cx="4801626" cy="851116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フードドライブ</a:t>
            </a: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8E1B1297-CF41-AF20-8A3A-5993DA67F118}"/>
              </a:ext>
            </a:extLst>
          </p:cNvPr>
          <p:cNvSpPr/>
          <p:nvPr/>
        </p:nvSpPr>
        <p:spPr>
          <a:xfrm rot="19848243">
            <a:off x="5451729" y="1767512"/>
            <a:ext cx="264806" cy="463569"/>
          </a:xfrm>
          <a:prstGeom prst="upArrow">
            <a:avLst>
              <a:gd name="adj1" fmla="val 50000"/>
              <a:gd name="adj2" fmla="val 10158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F75064-1E44-B939-A03C-D0A61C636039}"/>
              </a:ext>
            </a:extLst>
          </p:cNvPr>
          <p:cNvSpPr/>
          <p:nvPr/>
        </p:nvSpPr>
        <p:spPr>
          <a:xfrm>
            <a:off x="4672361" y="524798"/>
            <a:ext cx="1175241" cy="82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1FE2CA8-564D-E139-B895-5EA6EFDA5B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8700" y="241801"/>
            <a:ext cx="797906" cy="83659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B34E01-451C-1801-4B4A-9870865EBB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4388" y="2062824"/>
            <a:ext cx="943622" cy="9436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F78257A-4CB4-C64B-2D4F-D5A62A77EB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673" y="1850264"/>
            <a:ext cx="1040486" cy="102590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6F05D46-5D6A-F80B-8D54-03B0E7715B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4988" y="208730"/>
            <a:ext cx="797906" cy="96646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AEF4CAB-DAB1-C724-FAA3-5A6BD8BDBC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13150" y="3925746"/>
            <a:ext cx="1132332" cy="114657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45B1A0A-CBAC-E70B-33BC-0375D456A016}"/>
              </a:ext>
            </a:extLst>
          </p:cNvPr>
          <p:cNvSpPr/>
          <p:nvPr/>
        </p:nvSpPr>
        <p:spPr>
          <a:xfrm>
            <a:off x="4953936" y="7514685"/>
            <a:ext cx="1796241" cy="144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区ホームページはこちら↓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D00411-EED5-4144-5848-1D50BD49649C}"/>
              </a:ext>
            </a:extLst>
          </p:cNvPr>
          <p:cNvSpPr txBox="1"/>
          <p:nvPr/>
        </p:nvSpPr>
        <p:spPr>
          <a:xfrm>
            <a:off x="594595" y="3212067"/>
            <a:ext cx="62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８月２７日</a:t>
            </a:r>
            <a:r>
              <a:rPr kumimoji="1" lang="en-US" altLang="ja-JP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</a:t>
            </a:r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木</a:t>
            </a:r>
            <a:r>
              <a:rPr kumimoji="1" lang="en-US" altLang="ja-JP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)</a:t>
            </a:r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，８月２８日</a:t>
            </a:r>
            <a:r>
              <a:rPr kumimoji="1" lang="en-US" altLang="ja-JP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</a:t>
            </a:r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金</a:t>
            </a:r>
            <a:r>
              <a:rPr kumimoji="1" lang="en-US" altLang="ja-JP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)</a:t>
            </a:r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いずれも午前１０時～午後４時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B5E948-B4A3-FF5E-6F42-979444A70DB2}"/>
              </a:ext>
            </a:extLst>
          </p:cNvPr>
          <p:cNvSpPr txBox="1"/>
          <p:nvPr/>
        </p:nvSpPr>
        <p:spPr>
          <a:xfrm>
            <a:off x="594594" y="2958231"/>
            <a:ext cx="124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令和８年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A34CE9-9736-FE82-06E7-6D3FF74BC3D0}"/>
              </a:ext>
            </a:extLst>
          </p:cNvPr>
          <p:cNvSpPr txBox="1"/>
          <p:nvPr/>
        </p:nvSpPr>
        <p:spPr>
          <a:xfrm>
            <a:off x="45227" y="3205675"/>
            <a:ext cx="72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CF0D40-09D1-34B0-AEB4-B3D3878E4FEE}"/>
              </a:ext>
            </a:extLst>
          </p:cNvPr>
          <p:cNvSpPr txBox="1"/>
          <p:nvPr/>
        </p:nvSpPr>
        <p:spPr>
          <a:xfrm>
            <a:off x="59872" y="3587192"/>
            <a:ext cx="71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場所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71E390-2023-BC97-37CB-54E1406B56D6}"/>
              </a:ext>
            </a:extLst>
          </p:cNvPr>
          <p:cNvSpPr txBox="1"/>
          <p:nvPr/>
        </p:nvSpPr>
        <p:spPr>
          <a:xfrm>
            <a:off x="616708" y="3579573"/>
            <a:ext cx="447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上町まちづくりセンター４階活動フロアー</a:t>
            </a:r>
            <a:endParaRPr kumimoji="1"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E05B9A-7100-CA19-0FC7-D107DFF66CC9}"/>
              </a:ext>
            </a:extLst>
          </p:cNvPr>
          <p:cNvSpPr txBox="1"/>
          <p:nvPr/>
        </p:nvSpPr>
        <p:spPr>
          <a:xfrm>
            <a:off x="64297" y="3927430"/>
            <a:ext cx="1861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お問い合わせ先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3F1820-D678-1C4A-9D10-8FFED754F79A}"/>
              </a:ext>
            </a:extLst>
          </p:cNvPr>
          <p:cNvSpPr txBox="1"/>
          <p:nvPr/>
        </p:nvSpPr>
        <p:spPr>
          <a:xfrm>
            <a:off x="616709" y="4164520"/>
            <a:ext cx="509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せたがやコール（午前８時～午後９時　年中無休）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D0F9D7-0977-1073-8F1D-AE188CA6812C}"/>
              </a:ext>
            </a:extLst>
          </p:cNvPr>
          <p:cNvSpPr txBox="1"/>
          <p:nvPr/>
        </p:nvSpPr>
        <p:spPr>
          <a:xfrm>
            <a:off x="616709" y="4428002"/>
            <a:ext cx="5977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ＴＥＬ ０３－５４３２－３３３３</a:t>
            </a:r>
            <a:endParaRPr kumimoji="1"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ＦＡＸ ０３－５４３２－３１００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9F9E102-2AA1-E720-870D-DF0B87063DAF}"/>
              </a:ext>
            </a:extLst>
          </p:cNvPr>
          <p:cNvSpPr txBox="1"/>
          <p:nvPr/>
        </p:nvSpPr>
        <p:spPr>
          <a:xfrm>
            <a:off x="4457426" y="3587192"/>
            <a:ext cx="3343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（世田谷１－２３－５）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E786BE9-B80B-31F0-EB4E-B28CC8E6A115}"/>
              </a:ext>
            </a:extLst>
          </p:cNvPr>
          <p:cNvSpPr txBox="1"/>
          <p:nvPr/>
        </p:nvSpPr>
        <p:spPr>
          <a:xfrm>
            <a:off x="2469181" y="8549861"/>
            <a:ext cx="234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食品を必要とする方々や団体のもとへ（写真は子ども食堂の様子）</a:t>
            </a:r>
          </a:p>
        </p:txBody>
      </p:sp>
      <p:pic>
        <p:nvPicPr>
          <p:cNvPr id="23" name="図 2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90D803-FBB7-BDA5-BB9C-948A0227BE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2" y="7662539"/>
            <a:ext cx="1194745" cy="11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6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3929</TotalTime>
  <Words>282</Words>
  <Application>Microsoft Office PowerPoint</Application>
  <PresentationFormat>画面に合わせる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HGS創英角ｺﾞｼｯｸUB</vt:lpstr>
      <vt:lpstr>HG創英ﾌﾟﾚｾﾞﾝｽEB</vt:lpstr>
      <vt:lpstr>HG創英角ｺﾞｼｯｸUB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塩沢　泰景</dc:creator>
  <cp:lastModifiedBy>古市　怜奈</cp:lastModifiedBy>
  <cp:revision>62</cp:revision>
  <cp:lastPrinted>2026-05-26T07:32:37Z</cp:lastPrinted>
  <dcterms:created xsi:type="dcterms:W3CDTF">2024-06-28T00:10:47Z</dcterms:created>
  <dcterms:modified xsi:type="dcterms:W3CDTF">2026-06-01T04:34:01Z</dcterms:modified>
</cp:coreProperties>
</file>