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2FF11-0D3A-58C4-4294-49F3D4EBC5EA}" v="1" dt="2026-03-10T06:09:15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5F2FF11-0D3A-58C4-4294-49F3D4EBC5EA}"/>
    <pc:docChg chg="delSld">
      <pc:chgData name="" userId="" providerId="" clId="Web-{95F2FF11-0D3A-58C4-4294-49F3D4EBC5EA}" dt="2026-03-10T06:09:15.391" v="0"/>
      <pc:docMkLst>
        <pc:docMk/>
      </pc:docMkLst>
      <pc:sldChg chg="del">
        <pc:chgData name="" userId="" providerId="" clId="Web-{95F2FF11-0D3A-58C4-4294-49F3D4EBC5EA}" dt="2026-03-10T06:09:15.391" v="0"/>
        <pc:sldMkLst>
          <pc:docMk/>
          <pc:sldMk cId="303119257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">
            <a:extLst>
              <a:ext uri="{FF2B5EF4-FFF2-40B4-BE49-F238E27FC236}">
                <a16:creationId xmlns:a16="http://schemas.microsoft.com/office/drawing/2014/main" id="{FC6BB372-5D29-B265-DC5C-4760DF9350C8}"/>
              </a:ext>
            </a:extLst>
          </p:cNvPr>
          <p:cNvSpPr txBox="1">
            <a:spLocks/>
          </p:cNvSpPr>
          <p:nvPr/>
        </p:nvSpPr>
        <p:spPr>
          <a:xfrm>
            <a:off x="129308" y="2622707"/>
            <a:ext cx="8885385" cy="40381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35121BA-EDC7-B2D5-C87F-426B6493DF36}"/>
              </a:ext>
            </a:extLst>
          </p:cNvPr>
          <p:cNvSpPr txBox="1">
            <a:spLocks/>
          </p:cNvSpPr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重点支援地方交付金の活用状況について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東京都　世田谷区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30AEA37-641B-A08D-F1C7-BCB587BA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921132"/>
              </p:ext>
            </p:extLst>
          </p:nvPr>
        </p:nvGraphicFramePr>
        <p:xfrm>
          <a:off x="992622" y="810206"/>
          <a:ext cx="69036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>
                      <a16:colId xmlns:a16="http://schemas.microsoft.com/office/drawing/2014/main" val="3510786128"/>
                    </a:ext>
                  </a:extLst>
                </a:gridCol>
                <a:gridCol w="3451802">
                  <a:extLst>
                    <a:ext uri="{9D8B030D-6E8A-4147-A177-3AD203B41FA5}">
                      <a16:colId xmlns:a16="http://schemas.microsoft.com/office/drawing/2014/main" val="2813429504"/>
                    </a:ext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 ３８億５８４万円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24492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３８億５８４万円（１００％）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022725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ー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93336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０万円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（０％）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7563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6542F1-74CB-1B64-EAA1-B88F31F5887D}"/>
              </a:ext>
            </a:extLst>
          </p:cNvPr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9BC070-1698-5756-17AA-E19355F74AB8}"/>
              </a:ext>
            </a:extLst>
          </p:cNvPr>
          <p:cNvSpPr txBox="1"/>
          <p:nvPr/>
        </p:nvSpPr>
        <p:spPr>
          <a:xfrm>
            <a:off x="131616" y="2072024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■主な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規模の大きい事業を最大５つ程度を記載（詳細は別途実施計画をご覧ください）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C23F17-2469-BC32-A8EE-DC4679E0C6F3}"/>
              </a:ext>
            </a:extLst>
          </p:cNvPr>
          <p:cNvSpPr txBox="1"/>
          <p:nvPr/>
        </p:nvSpPr>
        <p:spPr>
          <a:xfrm>
            <a:off x="208971" y="2760376"/>
            <a:ext cx="8726059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◆令和７年度世田谷区住民税非課税世帯等への物価高騰生活支援給付金　　事業費：２８億３，３４０万円</a:t>
            </a:r>
            <a:endParaRPr kumimoji="1" lang="en-US" altLang="ja-JP" sz="1200" b="1" u="sng" dirty="0"/>
          </a:p>
          <a:p>
            <a:pPr algn="r"/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生活に直結する食料品等の購入負担を軽減することを目的に、令和７年度住民税非課税世帯および均等割のみ課税世帯に、１世帯あたり２万円を支給。</a:t>
            </a:r>
            <a:endParaRPr kumimoji="1" lang="en-US" altLang="ja-JP" sz="1200" dirty="0"/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BFC79F8A-4A71-9B8F-A398-FA2BC2F0593A}"/>
              </a:ext>
            </a:extLst>
          </p:cNvPr>
          <p:cNvSpPr txBox="1">
            <a:spLocks/>
          </p:cNvSpPr>
          <p:nvPr/>
        </p:nvSpPr>
        <p:spPr>
          <a:xfrm>
            <a:off x="129306" y="2331016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5823136-E1A9-FDFC-3AEE-40C864020B82}"/>
              </a:ext>
            </a:extLst>
          </p:cNvPr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事業費の全部又は一部に本交付金を充当予定</a:t>
            </a:r>
            <a:endParaRPr lang="ja-JP" altLang="en-US" sz="1400" dirty="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D3725E78-00F7-E335-CB0F-8998D1B2C582}"/>
              </a:ext>
            </a:extLst>
          </p:cNvPr>
          <p:cNvSpPr txBox="1">
            <a:spLocks/>
          </p:cNvSpPr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＜令和８年３月時点＞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2EFD673-56D9-2E98-699F-78936BD8E5D5}"/>
              </a:ext>
            </a:extLst>
          </p:cNvPr>
          <p:cNvSpPr txBox="1"/>
          <p:nvPr/>
        </p:nvSpPr>
        <p:spPr>
          <a:xfrm>
            <a:off x="208967" y="3853601"/>
            <a:ext cx="8726059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◆物価高対応子育て応援手当　　事業費：１３億２，５００万円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０歳から１８歳に達する日以降の最初の３月３１日までの間にある児童（平成１９年４月２日から令和８年３月３１日までの間に出生した児童）を養育する方に対し、児童１人につき、一律２万円を支給する「物価高対応子育て応援手当」に１万円を上乗せして支給。</a:t>
            </a:r>
            <a:endParaRPr kumimoji="1" lang="en-US" altLang="ja-JP" sz="12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2FF292-2009-F1A6-FB63-1C5E1F2383AB}"/>
              </a:ext>
            </a:extLst>
          </p:cNvPr>
          <p:cNvSpPr txBox="1"/>
          <p:nvPr/>
        </p:nvSpPr>
        <p:spPr>
          <a:xfrm>
            <a:off x="208968" y="4946827"/>
            <a:ext cx="8726059" cy="1569660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◆せたがや</a:t>
            </a:r>
            <a:r>
              <a:rPr kumimoji="1" lang="en-US" altLang="ja-JP" sz="1200" b="1" u="sng" dirty="0"/>
              <a:t>P</a:t>
            </a:r>
            <a:r>
              <a:rPr kumimoji="1" lang="ja-JP" altLang="en-US" sz="1200" b="1" u="sng" dirty="0"/>
              <a:t>ａｙによる臨時消費喚起策　　事業費：５億９，９８０万円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食料品等の物価高騰が続く中で、消費下支え等を通じた生活者支援、区内経済活性化支援としてせたがや</a:t>
            </a:r>
            <a:r>
              <a:rPr kumimoji="1" lang="en-US" altLang="ja-JP" sz="1200" dirty="0"/>
              <a:t>P</a:t>
            </a:r>
            <a:r>
              <a:rPr kumimoji="1" lang="ja-JP" altLang="en-US" sz="1200" dirty="0"/>
              <a:t>ａｙによる臨時消費喚起策を実施する。</a:t>
            </a:r>
            <a:endParaRPr kumimoji="1" lang="en-US" altLang="ja-JP" sz="1200" dirty="0"/>
          </a:p>
          <a:p>
            <a:r>
              <a:rPr kumimoji="1" lang="ja-JP" altLang="en-US" sz="1200" dirty="0"/>
              <a:t>　＜実施期間＞</a:t>
            </a:r>
            <a:endParaRPr kumimoji="1" lang="en-US" altLang="ja-JP" sz="1200" dirty="0"/>
          </a:p>
          <a:p>
            <a:r>
              <a:rPr kumimoji="1" lang="ja-JP" altLang="en-US" sz="1200" dirty="0"/>
              <a:t>　　令和８年１月２１日～４月３０日</a:t>
            </a:r>
            <a:endParaRPr kumimoji="1" lang="en-US" altLang="ja-JP" sz="1200" dirty="0"/>
          </a:p>
          <a:p>
            <a:r>
              <a:rPr kumimoji="1" lang="ja-JP" altLang="en-US" sz="1200" dirty="0"/>
              <a:t>　＜還元率＞</a:t>
            </a:r>
            <a:endParaRPr kumimoji="1" lang="en-US" altLang="ja-JP" sz="1200" dirty="0"/>
          </a:p>
          <a:p>
            <a:r>
              <a:rPr kumimoji="1" lang="ja-JP" altLang="en-US" sz="1200" dirty="0"/>
              <a:t>　　・令和８年１月２１日～３月３１日　　最大１５％還元（月上限１０，０００ポイント）</a:t>
            </a:r>
          </a:p>
          <a:p>
            <a:r>
              <a:rPr kumimoji="1" lang="ja-JP" altLang="en-US" sz="1200" dirty="0"/>
              <a:t>　　・令和８年４月　１日～　　３０日　　最大１０％還元（月上限１０，０００ポイント）</a:t>
            </a:r>
            <a:endParaRPr kumimoji="1"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22013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EEE9468F64B644ABFFBB3862C1BC74" ma:contentTypeVersion="7" ma:contentTypeDescription="新しいドキュメントを作成します。" ma:contentTypeScope="" ma:versionID="6c55aa6c89a95ef4df32a422dc7d21f8">
  <xsd:schema xmlns:xsd="http://www.w3.org/2001/XMLSchema" xmlns:xs="http://www.w3.org/2001/XMLSchema" xmlns:p="http://schemas.microsoft.com/office/2006/metadata/properties" xmlns:ns2="653e66e5-f1e1-441c-8122-6d36929cd6b7" targetNamespace="http://schemas.microsoft.com/office/2006/metadata/properties" ma:root="true" ma:fieldsID="ca41f22325bef7b36ee3abfa08f1c62c" ns2:_="">
    <xsd:import namespace="653e66e5-f1e1-441c-8122-6d36929cd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66e5-f1e1-441c-8122-6d36929cd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46B3C0-C7E3-4D3F-A698-691AC12804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BBCA0D-AA3D-47C2-85AE-8A0B7DB619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A887439-E3BC-4A0B-84EF-B396444C6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66e5-f1e1-441c-8122-6d36929cd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1722</TotalTime>
  <Words>350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松山 倫之(MATSUYAMA Tomoyuki)</dc:creator>
  <cp:lastModifiedBy>菅沼　良明</cp:lastModifiedBy>
  <cp:revision>13</cp:revision>
  <cp:lastPrinted>2026-03-04T05:37:23Z</cp:lastPrinted>
  <dcterms:created xsi:type="dcterms:W3CDTF">2026-03-03T02:43:15Z</dcterms:created>
  <dcterms:modified xsi:type="dcterms:W3CDTF">2026-03-23T08:19:23Z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0x0101002DEEE9468F64B644ABFFBB3862C1BC74</vt:lpwstr>
  </property>
</Properties>
</file>