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7" r:id="rId3"/>
  </p:sldIdLst>
  <p:sldSz cx="7559675" cy="1069181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 朝陽" initials="堀" lastIdx="1" clrIdx="0">
    <p:extLst>
      <p:ext uri="{19B8F6BF-5375-455C-9EA6-DF929625EA0E}">
        <p15:presenceInfo xmlns:p15="http://schemas.microsoft.com/office/powerpoint/2012/main" userId="S-1-5-21-861567501-839522115-682003330-13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8"/>
    <a:srgbClr val="75C4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1" autoAdjust="0"/>
  </p:normalViewPr>
  <p:slideViewPr>
    <p:cSldViewPr snapToGrid="0">
      <p:cViewPr varScale="1">
        <p:scale>
          <a:sx n="71" d="100"/>
          <a:sy n="71" d="100"/>
        </p:scale>
        <p:origin x="3108" y="90"/>
      </p:cViewPr>
      <p:guideLst>
        <p:guide orient="horz" pos="317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71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d78ee0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d78ee0d0_0_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206608" y="2468849"/>
            <a:ext cx="7186017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dirty="0"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" sz="1100" dirty="0">
                <a:latin typeface="Meiryo"/>
                <a:ea typeface="Meiryo"/>
                <a:cs typeface="Meiryo"/>
                <a:sym typeface="Meiryo"/>
              </a:rPr>
              <a:t>昭和女子大学は、世田谷区と201</a:t>
            </a:r>
            <a:r>
              <a:rPr lang="en-US" altLang="ja" sz="1100" dirty="0"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" sz="1100" dirty="0">
                <a:latin typeface="Meiryo"/>
                <a:ea typeface="Meiryo"/>
                <a:cs typeface="Meiryo"/>
                <a:sym typeface="Meiryo"/>
              </a:rPr>
              <a:t>年に包括協定を締結しています。あらゆる分野でグローバルに活躍できる力を備えることを教育の目的としており、グローバルな環境だけでなく、企業や自治体とのプロジェクト</a:t>
            </a:r>
            <a:r>
              <a:rPr lang="ja-JP" altLang="en-US" sz="1100" dirty="0">
                <a:latin typeface="Meiryo"/>
                <a:ea typeface="Meiryo"/>
                <a:cs typeface="Meiryo"/>
                <a:sym typeface="Meiryo"/>
              </a:rPr>
              <a:t>型</a:t>
            </a:r>
            <a:r>
              <a:rPr lang="ja" sz="1100" dirty="0">
                <a:latin typeface="Meiryo"/>
                <a:ea typeface="Meiryo"/>
                <a:cs typeface="Meiryo"/>
                <a:sym typeface="Meiryo"/>
              </a:rPr>
              <a:t>学修や、キャリア教育・支援を充実させています。</a:t>
            </a:r>
            <a:endParaRPr sz="11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39902" y="1618998"/>
            <a:ext cx="7288260" cy="83977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solidFill>
                  <a:schemeClr val="bg1"/>
                </a:solidFill>
                <a:latin typeface="Meiryo"/>
                <a:ea typeface="Meiryo"/>
                <a:cs typeface="Meiryo"/>
                <a:sym typeface="Meiryo"/>
              </a:rPr>
              <a:t>世田谷区は区内および隣接に17の大学・学部があります。各大学の専門性や特色を活かし、区内の様々な課題に区や地域と協働して取り組んでいます。</a:t>
            </a:r>
            <a:endParaRPr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solidFill>
                  <a:schemeClr val="bg1"/>
                </a:solidFill>
                <a:latin typeface="Meiryo"/>
                <a:ea typeface="Meiryo"/>
                <a:cs typeface="Meiryo"/>
                <a:sym typeface="Meiryo"/>
              </a:rPr>
              <a:t>ここでは昭和女子大学の紹介と、地域と協力した取組みをご紹介します。</a:t>
            </a:r>
            <a:endParaRPr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333703-3D3A-4B87-928B-0DA3D45D592A}"/>
              </a:ext>
            </a:extLst>
          </p:cNvPr>
          <p:cNvSpPr/>
          <p:nvPr/>
        </p:nvSpPr>
        <p:spPr>
          <a:xfrm>
            <a:off x="347241" y="1030147"/>
            <a:ext cx="2333481" cy="35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78C06B8-D309-43AA-88FE-EE8C6C8563D0}"/>
              </a:ext>
            </a:extLst>
          </p:cNvPr>
          <p:cNvGrpSpPr/>
          <p:nvPr/>
        </p:nvGrpSpPr>
        <p:grpSpPr>
          <a:xfrm>
            <a:off x="277694" y="9345114"/>
            <a:ext cx="7019607" cy="1289628"/>
            <a:chOff x="281860" y="9452935"/>
            <a:chExt cx="7019607" cy="1158543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81860" y="9920275"/>
              <a:ext cx="6939710" cy="691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国際学部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-JP" altLang="en-US" sz="950" dirty="0">
                  <a:solidFill>
                    <a:schemeClr val="tx1"/>
                  </a:solidFill>
                  <a:latin typeface="Meiryo"/>
                  <a:ea typeface="Meiryo"/>
                  <a:cs typeface="Meiryo"/>
                  <a:sym typeface="Meiryo"/>
                </a:rPr>
                <a:t>国際教養学科・国際日本学科・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国際学科</a:t>
              </a:r>
              <a:r>
                <a:rPr lang="ja-JP" altLang="en-US" sz="950" dirty="0">
                  <a:latin typeface="Meiryo"/>
                  <a:ea typeface="Meiryo"/>
                  <a:cs typeface="Meiryo"/>
                  <a:sym typeface="Meiryo"/>
                </a:rPr>
                <a:t>　</a:t>
              </a: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グローバルビジネス学部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ビジネスデザイン学科・会計ファイナンス学科</a:t>
              </a:r>
              <a:r>
                <a:rPr lang="ja-JP" altLang="en-US" sz="950" dirty="0">
                  <a:latin typeface="Meiryo"/>
                  <a:ea typeface="Meiryo"/>
                  <a:cs typeface="Meiryo"/>
                  <a:sym typeface="Meiryo"/>
                </a:rPr>
                <a:t>　</a:t>
              </a: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人間文化学部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日本語日本文学科・歴史文化学科　</a:t>
              </a: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人間社会学部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心理学科・福祉社会学科・現代教養学科・初等教育学科</a:t>
              </a:r>
              <a:r>
                <a:rPr lang="ja-JP" altLang="en-US" sz="950" dirty="0">
                  <a:latin typeface="Meiryo"/>
                  <a:ea typeface="Meiryo"/>
                  <a:cs typeface="Meiryo"/>
                  <a:sym typeface="Meiryo"/>
                </a:rPr>
                <a:t>　</a:t>
              </a:r>
              <a:endParaRPr lang="en-US" altLang="ja-JP" sz="950" dirty="0">
                <a:latin typeface="Meiryo"/>
                <a:ea typeface="Meiryo"/>
                <a:cs typeface="Meiryo"/>
                <a:sym typeface="Meiry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食健康科学部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健康デザイン学科・管理栄養学科・食安全マネジメント学科　</a:t>
              </a:r>
              <a:r>
                <a:rPr lang="ja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環境デザイン学部</a:t>
              </a: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lang="ja" sz="950" dirty="0">
                  <a:latin typeface="Meiryo"/>
                  <a:ea typeface="Meiryo"/>
                  <a:cs typeface="Meiryo"/>
                  <a:sym typeface="Meiryo"/>
                </a:rPr>
                <a:t>環境デザイン学科</a:t>
              </a:r>
              <a:r>
                <a:rPr lang="ja-JP" altLang="en-US" sz="950" dirty="0">
                  <a:latin typeface="Meiryo"/>
                  <a:ea typeface="Meiryo"/>
                  <a:cs typeface="Meiryo"/>
                  <a:sym typeface="Meiryo"/>
                </a:rPr>
                <a:t>　</a:t>
              </a:r>
              <a:endParaRPr lang="en-US" altLang="ja-JP" sz="950" dirty="0">
                <a:latin typeface="Meiryo"/>
                <a:ea typeface="Meiryo"/>
                <a:cs typeface="Meiryo"/>
                <a:sym typeface="Meiry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950" dirty="0">
                  <a:solidFill>
                    <a:srgbClr val="0095D8"/>
                  </a:solidFill>
                  <a:latin typeface="Meiryo"/>
                  <a:ea typeface="Meiryo"/>
                  <a:sym typeface="Meiryo"/>
                </a:rPr>
                <a:t>総合情報学部（設置認可申請中）</a:t>
              </a:r>
              <a:r>
                <a:rPr lang="ja-JP" altLang="en-US" sz="950" dirty="0">
                  <a:solidFill>
                    <a:schemeClr val="tx1"/>
                  </a:solidFill>
                  <a:latin typeface="Meiryo"/>
                  <a:ea typeface="Meiryo"/>
                  <a:sym typeface="Meiryo"/>
                </a:rPr>
                <a:t>データサイエンス学科・デジタルイノベーション学科</a:t>
              </a:r>
              <a:endParaRPr sz="950" dirty="0">
                <a:solidFill>
                  <a:schemeClr val="tx1"/>
                </a:solidFill>
                <a:latin typeface="Meiryo"/>
                <a:ea typeface="Meiryo"/>
                <a:sym typeface="Meiryo"/>
              </a:endParaRPr>
            </a:p>
          </p:txBody>
        </p:sp>
        <p:sp>
          <p:nvSpPr>
            <p:cNvPr id="28" name="Google Shape;63;p13">
              <a:extLst>
                <a:ext uri="{FF2B5EF4-FFF2-40B4-BE49-F238E27FC236}">
                  <a16:creationId xmlns:a16="http://schemas.microsoft.com/office/drawing/2014/main" id="{BFAC18A4-1BBC-419C-AF1B-18D6044C7BAE}"/>
                </a:ext>
              </a:extLst>
            </p:cNvPr>
            <p:cNvSpPr txBox="1"/>
            <p:nvPr/>
          </p:nvSpPr>
          <p:spPr>
            <a:xfrm>
              <a:off x="3257744" y="9482727"/>
              <a:ext cx="1173899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1600" i="1" dirty="0">
                  <a:solidFill>
                    <a:srgbClr val="0095D8"/>
                  </a:solidFill>
                  <a:latin typeface="Bahnschrift" panose="020B0502040204020203" pitchFamily="34" charset="0"/>
                  <a:ea typeface="ＭＳ 明朝" panose="02020609040205080304" pitchFamily="17" charset="-128"/>
                  <a:cs typeface="Meiryo"/>
                  <a:sym typeface="Meiryo"/>
                </a:rPr>
                <a:t>swu.ac.jp</a:t>
              </a:r>
              <a:endParaRPr lang="ja-JP" altLang="en-US" sz="1600" i="1" dirty="0">
                <a:solidFill>
                  <a:srgbClr val="0095D8"/>
                </a:solidFill>
                <a:latin typeface="Bahnschrift" panose="020B0502040204020203" pitchFamily="34" charset="0"/>
                <a:ea typeface="ＭＳ 明朝" panose="02020609040205080304" pitchFamily="17" charset="-128"/>
                <a:cs typeface="Meiryo"/>
                <a:sym typeface="Meiryo"/>
              </a:endParaRPr>
            </a:p>
          </p:txBody>
        </p:sp>
        <p:sp>
          <p:nvSpPr>
            <p:cNvPr id="31" name="Google Shape;60;p13">
              <a:extLst>
                <a:ext uri="{FF2B5EF4-FFF2-40B4-BE49-F238E27FC236}">
                  <a16:creationId xmlns:a16="http://schemas.microsoft.com/office/drawing/2014/main" id="{0A8C9D0E-2100-4787-96A3-8C088E7ECB6D}"/>
                </a:ext>
              </a:extLst>
            </p:cNvPr>
            <p:cNvSpPr txBox="1"/>
            <p:nvPr/>
          </p:nvSpPr>
          <p:spPr>
            <a:xfrm>
              <a:off x="4523009" y="9487868"/>
              <a:ext cx="2778458" cy="47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950" b="1" dirty="0">
                  <a:latin typeface="Meiryo"/>
                  <a:ea typeface="Meiryo"/>
                  <a:cs typeface="Meiryo"/>
                  <a:sym typeface="Meiryo"/>
                </a:rPr>
                <a:t>〒</a:t>
              </a:r>
              <a:r>
                <a:rPr lang="en-US" altLang="ja-JP" sz="950" b="1" dirty="0">
                  <a:latin typeface="Meiryo"/>
                  <a:ea typeface="Meiryo"/>
                  <a:cs typeface="Meiryo"/>
                  <a:sym typeface="Meiryo"/>
                </a:rPr>
                <a:t>154-8533 </a:t>
              </a:r>
              <a:r>
                <a:rPr lang="ja-JP" altLang="en-US" sz="950" b="1" dirty="0">
                  <a:latin typeface="Meiryo"/>
                  <a:ea typeface="Meiryo"/>
                  <a:cs typeface="Meiryo"/>
                  <a:sym typeface="Meiryo"/>
                </a:rPr>
                <a:t>東京都世田谷区太子堂 </a:t>
              </a:r>
              <a:r>
                <a:rPr lang="en-US" altLang="ja-JP" sz="950" b="1" dirty="0">
                  <a:latin typeface="Meiryo"/>
                  <a:ea typeface="Meiryo"/>
                  <a:cs typeface="Meiryo"/>
                  <a:sym typeface="Meiryo"/>
                </a:rPr>
                <a:t>1-7-57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950" b="1" dirty="0">
                  <a:latin typeface="Meiryo"/>
                  <a:ea typeface="Meiryo"/>
                  <a:cs typeface="Meiryo"/>
                  <a:sym typeface="Meiryo"/>
                </a:rPr>
                <a:t>東急田園都市線「三軒茶屋」駅下車・徒歩</a:t>
              </a:r>
              <a:r>
                <a:rPr lang="en-US" altLang="ja-JP" sz="950" b="1" dirty="0">
                  <a:latin typeface="Meiryo"/>
                  <a:ea typeface="Meiryo"/>
                  <a:cs typeface="Meiryo"/>
                  <a:sym typeface="Meiryo"/>
                </a:rPr>
                <a:t>7</a:t>
              </a:r>
              <a:r>
                <a:rPr lang="ja-JP" altLang="en-US" sz="950" b="1" dirty="0">
                  <a:latin typeface="Meiryo"/>
                  <a:ea typeface="Meiryo"/>
                  <a:cs typeface="Meiryo"/>
                  <a:sym typeface="Meiryo"/>
                </a:rPr>
                <a:t>分</a:t>
              </a:r>
              <a:endParaRPr sz="950" b="1" dirty="0"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8816A6A-F131-4E93-A650-5CFE3903C5FA}"/>
                </a:ext>
              </a:extLst>
            </p:cNvPr>
            <p:cNvSpPr/>
            <p:nvPr/>
          </p:nvSpPr>
          <p:spPr>
            <a:xfrm>
              <a:off x="298375" y="9452935"/>
              <a:ext cx="6907872" cy="1080068"/>
            </a:xfrm>
            <a:prstGeom prst="rect">
              <a:avLst/>
            </a:prstGeom>
            <a:noFill/>
            <a:ln w="9525">
              <a:solidFill>
                <a:srgbClr val="0095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Google Shape;64;p13">
            <a:extLst>
              <a:ext uri="{FF2B5EF4-FFF2-40B4-BE49-F238E27FC236}">
                <a16:creationId xmlns:a16="http://schemas.microsoft.com/office/drawing/2014/main" id="{89EEF52B-268E-447E-AF10-E16BED04C097}"/>
              </a:ext>
            </a:extLst>
          </p:cNvPr>
          <p:cNvSpPr txBox="1"/>
          <p:nvPr/>
        </p:nvSpPr>
        <p:spPr>
          <a:xfrm>
            <a:off x="117032" y="3074079"/>
            <a:ext cx="39485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2026</a:t>
            </a:r>
            <a:r>
              <a:rPr lang="ja-JP" altLang="en-US" sz="16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sz="16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altLang="en-US" sz="16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月 総合情報学部*を開設予定</a:t>
            </a:r>
            <a:endParaRPr lang="en-US" altLang="ja-JP" sz="1600" b="1" dirty="0">
              <a:solidFill>
                <a:srgbClr val="0095D8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sz="1600" b="1" dirty="0">
              <a:solidFill>
                <a:srgbClr val="0095D8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" name="Google Shape;63;p13">
            <a:extLst>
              <a:ext uri="{FF2B5EF4-FFF2-40B4-BE49-F238E27FC236}">
                <a16:creationId xmlns:a16="http://schemas.microsoft.com/office/drawing/2014/main" id="{D2607BD6-92EA-4CB9-8E68-361BD5E54DEE}"/>
              </a:ext>
            </a:extLst>
          </p:cNvPr>
          <p:cNvSpPr txBox="1"/>
          <p:nvPr/>
        </p:nvSpPr>
        <p:spPr>
          <a:xfrm>
            <a:off x="77235" y="3934314"/>
            <a:ext cx="7268124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AI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や</a:t>
            </a:r>
            <a:r>
              <a:rPr lang="ja-JP" altLang="en-US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デジタル技術の進化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が加速する社会にあって、女性デジタル人材の新境地を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開拓し、数理能力に基づく思考や発想ができ、データやデジタルに関する知識や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スキルを活用して課題を解決し、創造性を発揮してアイデアを社会に実装できる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女性を育成します。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2025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10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月に企業等との連携の中核を担う情報科学研究所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を設置します。</a:t>
            </a:r>
          </a:p>
        </p:txBody>
      </p:sp>
      <p:sp>
        <p:nvSpPr>
          <p:cNvPr id="35" name="Google Shape;64;p13">
            <a:extLst>
              <a:ext uri="{FF2B5EF4-FFF2-40B4-BE49-F238E27FC236}">
                <a16:creationId xmlns:a16="http://schemas.microsoft.com/office/drawing/2014/main" id="{029FE653-30DC-4F3D-ABB2-9D30A2B2528D}"/>
              </a:ext>
            </a:extLst>
          </p:cNvPr>
          <p:cNvSpPr txBox="1"/>
          <p:nvPr/>
        </p:nvSpPr>
        <p:spPr>
          <a:xfrm>
            <a:off x="130764" y="6363508"/>
            <a:ext cx="7560000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45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昭和女子大学と海外の大学、2つの学位を取得する「ダブル・ディグリー・プログラム」</a:t>
            </a:r>
            <a:endParaRPr sz="1450" b="1" dirty="0">
              <a:solidFill>
                <a:srgbClr val="0095D8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" name="Google Shape;63;p13">
            <a:extLst>
              <a:ext uri="{FF2B5EF4-FFF2-40B4-BE49-F238E27FC236}">
                <a16:creationId xmlns:a16="http://schemas.microsoft.com/office/drawing/2014/main" id="{04688732-2D35-4379-8B9E-293CEBE3EB7A}"/>
              </a:ext>
            </a:extLst>
          </p:cNvPr>
          <p:cNvSpPr txBox="1"/>
          <p:nvPr/>
        </p:nvSpPr>
        <p:spPr>
          <a:xfrm>
            <a:off x="3686039" y="6789062"/>
            <a:ext cx="3659320" cy="190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ダブル・ディグリー・プログラムは、</a:t>
            </a:r>
            <a:r>
              <a:rPr lang="ja-JP" altLang="en-US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昭和女子大学で</a:t>
            </a:r>
            <a:r>
              <a:rPr lang="en-US" altLang="ja-JP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2.5</a:t>
            </a:r>
            <a:r>
              <a:rPr lang="ja-JP" altLang="en-US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～</a:t>
            </a:r>
            <a:r>
              <a:rPr lang="en-US" altLang="ja-JP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3</a:t>
            </a:r>
            <a:r>
              <a:rPr lang="ja-JP" altLang="en-US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年間、海外の協定校で</a:t>
            </a:r>
            <a:r>
              <a:rPr lang="en-US" altLang="ja-JP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altLang="en-US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年間学び、</a:t>
            </a:r>
            <a:endParaRPr lang="en-US" altLang="ja-JP" sz="125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altLang="en-US" sz="125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つの大学の学位を取得する制度です。</a:t>
            </a:r>
            <a:endParaRPr lang="en-US" altLang="ja-JP" sz="125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中国の国家重点大学である上海交通大学との間で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2014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年度にスタートし、現在は上海交通大学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中国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、淑明女子大学校・ソウル女子大学校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韓国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、テンプル大学ジャパンキャンパス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アメリカ、以下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TUJ)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、クイーンズランド大学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オーストラリア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5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大学とプログラムを実施しています。</a:t>
            </a:r>
          </a:p>
        </p:txBody>
      </p:sp>
      <p:sp>
        <p:nvSpPr>
          <p:cNvPr id="38" name="Google Shape;63;p13">
            <a:extLst>
              <a:ext uri="{FF2B5EF4-FFF2-40B4-BE49-F238E27FC236}">
                <a16:creationId xmlns:a16="http://schemas.microsoft.com/office/drawing/2014/main" id="{97EDF0EB-6747-4456-97FF-D0E16FD7B844}"/>
              </a:ext>
            </a:extLst>
          </p:cNvPr>
          <p:cNvSpPr txBox="1"/>
          <p:nvPr/>
        </p:nvSpPr>
        <p:spPr>
          <a:xfrm>
            <a:off x="187167" y="8548317"/>
            <a:ext cx="7205458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5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ダブル・ディグリー・プログラムで</a:t>
            </a:r>
            <a:r>
              <a:rPr lang="en-US" altLang="ja-JP" sz="125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100</a:t>
            </a:r>
            <a:r>
              <a:rPr lang="ja-JP" altLang="en-US" sz="125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名以上の修了生を輩出、クイーンズランド大学では初の</a:t>
            </a:r>
            <a:endParaRPr lang="en-US" altLang="ja-JP" sz="125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5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卒業生が誕生</a:t>
            </a:r>
            <a:endParaRPr lang="en-US" altLang="ja-JP" sz="125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2024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12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月クイーンズランド大学のダブル・ディグリー・プログラムで初めて、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名の学生が卒業、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2025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5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月には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TUJ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15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名の学生が卒業しました。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9F7F56-8D97-4070-883E-12419D1C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07" y="9373076"/>
            <a:ext cx="2662320" cy="551064"/>
          </a:xfrm>
          <a:prstGeom prst="rect">
            <a:avLst/>
          </a:prstGeom>
        </p:spPr>
      </p:pic>
      <p:pic>
        <p:nvPicPr>
          <p:cNvPr id="36" name="Google Shape;55;p13">
            <a:extLst>
              <a:ext uri="{FF2B5EF4-FFF2-40B4-BE49-F238E27FC236}">
                <a16:creationId xmlns:a16="http://schemas.microsoft.com/office/drawing/2014/main" id="{96542BBF-D752-4DEB-8325-0884F029E5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009"/>
          <a:stretch/>
        </p:blipFill>
        <p:spPr>
          <a:xfrm>
            <a:off x="33331" y="163097"/>
            <a:ext cx="7483801" cy="14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F03F481-4A8C-4861-9D40-7635ED54283D}"/>
              </a:ext>
            </a:extLst>
          </p:cNvPr>
          <p:cNvSpPr/>
          <p:nvPr/>
        </p:nvSpPr>
        <p:spPr>
          <a:xfrm>
            <a:off x="2680722" y="1140272"/>
            <a:ext cx="2540762" cy="35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18">
            <a:extLst>
              <a:ext uri="{FF2B5EF4-FFF2-40B4-BE49-F238E27FC236}">
                <a16:creationId xmlns:a16="http://schemas.microsoft.com/office/drawing/2014/main" id="{8B79A5E2-46BB-433F-A628-CAEA2B8FA224}"/>
              </a:ext>
            </a:extLst>
          </p:cNvPr>
          <p:cNvSpPr txBox="1">
            <a:spLocks/>
          </p:cNvSpPr>
          <p:nvPr/>
        </p:nvSpPr>
        <p:spPr>
          <a:xfrm>
            <a:off x="2850012" y="1174763"/>
            <a:ext cx="4108310" cy="41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発行：世田谷区　政策経営部　政策研究・調査課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☎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03-6453-1969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C8A6A0-5A7B-48D8-AFE8-1025730AFD02}"/>
              </a:ext>
            </a:extLst>
          </p:cNvPr>
          <p:cNvSpPr/>
          <p:nvPr/>
        </p:nvSpPr>
        <p:spPr>
          <a:xfrm>
            <a:off x="124501" y="1121020"/>
            <a:ext cx="2540762" cy="35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6">
            <a:extLst>
              <a:ext uri="{FF2B5EF4-FFF2-40B4-BE49-F238E27FC236}">
                <a16:creationId xmlns:a16="http://schemas.microsoft.com/office/drawing/2014/main" id="{CD34C001-B7D9-4E2A-A12F-17755512CA6C}"/>
              </a:ext>
            </a:extLst>
          </p:cNvPr>
          <p:cNvSpPr txBox="1">
            <a:spLocks/>
          </p:cNvSpPr>
          <p:nvPr/>
        </p:nvSpPr>
        <p:spPr>
          <a:xfrm>
            <a:off x="117032" y="1074013"/>
            <a:ext cx="2540763" cy="56791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月号</a:t>
            </a:r>
          </a:p>
        </p:txBody>
      </p:sp>
      <p:sp>
        <p:nvSpPr>
          <p:cNvPr id="25" name="Google Shape;64;p13">
            <a:extLst>
              <a:ext uri="{FF2B5EF4-FFF2-40B4-BE49-F238E27FC236}">
                <a16:creationId xmlns:a16="http://schemas.microsoft.com/office/drawing/2014/main" id="{C12677D0-C423-4C0A-BEBF-16BFD6670D8C}"/>
              </a:ext>
            </a:extLst>
          </p:cNvPr>
          <p:cNvSpPr txBox="1"/>
          <p:nvPr/>
        </p:nvSpPr>
        <p:spPr>
          <a:xfrm>
            <a:off x="104356" y="3311864"/>
            <a:ext cx="460154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ja-JP" altLang="en-US" sz="8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＊仮称</a:t>
            </a:r>
            <a:r>
              <a:rPr lang="en-US" altLang="ja-JP" sz="8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/</a:t>
            </a:r>
            <a:r>
              <a:rPr lang="ja-JP" altLang="en-US" sz="800" b="1" dirty="0">
                <a:solidFill>
                  <a:srgbClr val="0095D8"/>
                </a:solidFill>
                <a:latin typeface="Meiryo"/>
                <a:ea typeface="Meiryo"/>
                <a:cs typeface="Meiryo"/>
                <a:sym typeface="Meiryo"/>
              </a:rPr>
              <a:t>設置認可申請中であり、内容が変更となる場合があります。</a:t>
            </a:r>
            <a:endParaRPr lang="en-US" altLang="ja-JP" sz="800" b="1" dirty="0">
              <a:solidFill>
                <a:srgbClr val="0095D8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" name="Google Shape;63;p13">
            <a:extLst>
              <a:ext uri="{FF2B5EF4-FFF2-40B4-BE49-F238E27FC236}">
                <a16:creationId xmlns:a16="http://schemas.microsoft.com/office/drawing/2014/main" id="{A2BF0E49-1194-4E29-9265-A5DC6F1D8C74}"/>
              </a:ext>
            </a:extLst>
          </p:cNvPr>
          <p:cNvSpPr txBox="1"/>
          <p:nvPr/>
        </p:nvSpPr>
        <p:spPr>
          <a:xfrm>
            <a:off x="99977" y="4814995"/>
            <a:ext cx="732131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＜総合情報学部の特徴＞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・文系・理系は問いません。入学後、数学を基礎から学び、数学に苦手意識を持つ学生もしっかりサポートします。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・数理・デジタル技術の科目に加え、授業で学んだ知識・技術を利活用する「ビジネス」「心理」「健康」の３つ　　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の「ドメイン（領域）」科目やビジネスでの協働に必要な「ソフトスキル」科目を学ぶ、文理融合型カリキュラ　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ムです。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・少人数クラスでのアクティブ・ラーニングやケーススタディ、プロジェクト型学修など多彩な学びを通じ、学生　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が実践的・主体的に学べる環境を整備します。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・卒業後は</a:t>
            </a:r>
            <a:r>
              <a:rPr lang="en-US" altLang="ja-JP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IT</a:t>
            </a: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系企業に限らず、製造・販売・金融・保険・サービス・マスコミ・公的機関など、様々な分野・業種　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でデジタル革新を推進し、活躍できる人材を養成します。</a:t>
            </a:r>
          </a:p>
        </p:txBody>
      </p:sp>
      <p:sp>
        <p:nvSpPr>
          <p:cNvPr id="29" name="Google Shape;63;p13">
            <a:extLst>
              <a:ext uri="{FF2B5EF4-FFF2-40B4-BE49-F238E27FC236}">
                <a16:creationId xmlns:a16="http://schemas.microsoft.com/office/drawing/2014/main" id="{ED836E8E-CE8D-4B80-BBB5-133A0BE1C48A}"/>
              </a:ext>
            </a:extLst>
          </p:cNvPr>
          <p:cNvSpPr txBox="1"/>
          <p:nvPr/>
        </p:nvSpPr>
        <p:spPr>
          <a:xfrm>
            <a:off x="99977" y="3482534"/>
            <a:ext cx="72681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2026</a:t>
            </a:r>
            <a:r>
              <a:rPr lang="ja-JP" altLang="en-US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年</a:t>
            </a:r>
            <a:r>
              <a:rPr lang="en-US" alt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altLang="en-US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月より、総合情報学部を開設し、データサイエンス</a:t>
            </a:r>
            <a:endParaRPr lang="en-US" altLang="ja-JP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学科とデジタルイノベーション学科の設置を計画しています。</a:t>
            </a:r>
            <a:endParaRPr lang="en-US" altLang="ja-JP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C8742E-DBD4-474A-9958-7BC0329F1B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807" t="15920"/>
          <a:stretch/>
        </p:blipFill>
        <p:spPr>
          <a:xfrm>
            <a:off x="201201" y="6688221"/>
            <a:ext cx="3484838" cy="19000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55D9A37-0185-46BF-8864-0EE32CC82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510" y="3560069"/>
            <a:ext cx="2262929" cy="11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213271" y="8648647"/>
            <a:ext cx="3038673" cy="193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2005年に設立した特定非営利活動法人NPO昭和は、昭和女子大学が全面的にバックアップし、14年にわたり保育園、学童保育、ひろばなどの子育て支援事業と、世田谷区立男女共同参画センターの運営を行ってきました。より持続的に活動し、社会貢献の活動の幅を広げることを目指して、2020年4月から社会福祉法人共生会SHOWAとしてスタートしました。</a:t>
            </a:r>
            <a:endParaRPr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93976" y="8137037"/>
            <a:ext cx="38559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共生社会の新しい担い手として</a:t>
            </a:r>
            <a:endParaRPr lang="en-US" altLang="ja" sz="12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地域社会に貢献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" name="Google Shape;68;p14">
            <a:extLst>
              <a:ext uri="{FF2B5EF4-FFF2-40B4-BE49-F238E27FC236}">
                <a16:creationId xmlns:a16="http://schemas.microsoft.com/office/drawing/2014/main" id="{0D42291A-F36F-495B-9FE6-6BB1CFAEA505}"/>
              </a:ext>
            </a:extLst>
          </p:cNvPr>
          <p:cNvSpPr/>
          <p:nvPr/>
        </p:nvSpPr>
        <p:spPr>
          <a:xfrm>
            <a:off x="248953" y="952794"/>
            <a:ext cx="7061768" cy="198522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8;p14">
            <a:extLst>
              <a:ext uri="{FF2B5EF4-FFF2-40B4-BE49-F238E27FC236}">
                <a16:creationId xmlns:a16="http://schemas.microsoft.com/office/drawing/2014/main" id="{0A215BED-451B-451D-9AFB-4715D37A4337}"/>
              </a:ext>
            </a:extLst>
          </p:cNvPr>
          <p:cNvSpPr/>
          <p:nvPr/>
        </p:nvSpPr>
        <p:spPr>
          <a:xfrm>
            <a:off x="260307" y="4063994"/>
            <a:ext cx="7061767" cy="27061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FF988F-2CFD-420F-B207-A7C2D84862F0}"/>
              </a:ext>
            </a:extLst>
          </p:cNvPr>
          <p:cNvSpPr txBox="1"/>
          <p:nvPr/>
        </p:nvSpPr>
        <p:spPr>
          <a:xfrm>
            <a:off x="260307" y="1057273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n w="3175">
                  <a:noFill/>
                </a:ln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社会人に向けたリスキリング教育を推進</a:t>
            </a:r>
            <a:r>
              <a:rPr lang="ja-JP" altLang="en-US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</p:txBody>
      </p:sp>
      <p:sp>
        <p:nvSpPr>
          <p:cNvPr id="30" name="Google Shape;59;p13">
            <a:extLst>
              <a:ext uri="{FF2B5EF4-FFF2-40B4-BE49-F238E27FC236}">
                <a16:creationId xmlns:a16="http://schemas.microsoft.com/office/drawing/2014/main" id="{5148A382-7AE0-4966-9F32-7E510D909820}"/>
              </a:ext>
            </a:extLst>
          </p:cNvPr>
          <p:cNvSpPr/>
          <p:nvPr/>
        </p:nvSpPr>
        <p:spPr>
          <a:xfrm>
            <a:off x="135707" y="295319"/>
            <a:ext cx="7288260" cy="4377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ja-JP" altLang="en-US" sz="1700" dirty="0">
                <a:solidFill>
                  <a:schemeClr val="bg1"/>
                </a:solidFill>
                <a:latin typeface="Meiryo"/>
                <a:ea typeface="Meiryo"/>
                <a:sym typeface="Meiryo"/>
              </a:rPr>
              <a:t>働きながら修士号を取得できる「 </a:t>
            </a:r>
            <a:r>
              <a:rPr lang="en-US" altLang="ja-JP" sz="1700" dirty="0">
                <a:solidFill>
                  <a:schemeClr val="bg1"/>
                </a:solidFill>
                <a:latin typeface="Meiryo"/>
                <a:ea typeface="Meiryo"/>
                <a:sym typeface="Meiryo"/>
              </a:rPr>
              <a:t>1</a:t>
            </a:r>
            <a:r>
              <a:rPr lang="ja-JP" altLang="en-US" sz="1700" dirty="0">
                <a:solidFill>
                  <a:schemeClr val="bg1"/>
                </a:solidFill>
                <a:latin typeface="Meiryo"/>
                <a:ea typeface="Meiryo"/>
                <a:sym typeface="Meiryo"/>
              </a:rPr>
              <a:t>年制・男女共学 社会人向け大学院」</a:t>
            </a:r>
          </a:p>
        </p:txBody>
      </p:sp>
      <p:sp>
        <p:nvSpPr>
          <p:cNvPr id="33" name="Google Shape;59;p13">
            <a:extLst>
              <a:ext uri="{FF2B5EF4-FFF2-40B4-BE49-F238E27FC236}">
                <a16:creationId xmlns:a16="http://schemas.microsoft.com/office/drawing/2014/main" id="{1DBFDE15-D2AF-4869-872C-61C88833A13E}"/>
              </a:ext>
            </a:extLst>
          </p:cNvPr>
          <p:cNvSpPr/>
          <p:nvPr/>
        </p:nvSpPr>
        <p:spPr>
          <a:xfrm>
            <a:off x="135707" y="7101329"/>
            <a:ext cx="7288260" cy="4377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bg1"/>
                </a:solidFill>
                <a:latin typeface="Meiryo"/>
                <a:ea typeface="Meiryo"/>
                <a:cs typeface="Meiryo"/>
                <a:sym typeface="Meiryo"/>
              </a:rPr>
              <a:t>世田谷地域での社会活動</a:t>
            </a:r>
            <a:endParaRPr sz="20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" name="Google Shape;59;p13">
            <a:extLst>
              <a:ext uri="{FF2B5EF4-FFF2-40B4-BE49-F238E27FC236}">
                <a16:creationId xmlns:a16="http://schemas.microsoft.com/office/drawing/2014/main" id="{D5A2E396-199A-45D9-B1F0-EDC53D8201F7}"/>
              </a:ext>
            </a:extLst>
          </p:cNvPr>
          <p:cNvSpPr/>
          <p:nvPr/>
        </p:nvSpPr>
        <p:spPr>
          <a:xfrm>
            <a:off x="155020" y="3376699"/>
            <a:ext cx="7268947" cy="4377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bg1"/>
                </a:solidFill>
                <a:latin typeface="Meiryo"/>
                <a:ea typeface="Meiryo"/>
                <a:cs typeface="Meiryo"/>
                <a:sym typeface="Meiryo"/>
              </a:rPr>
              <a:t>附属校からのお知らせ</a:t>
            </a:r>
            <a:endParaRPr sz="2000" dirty="0">
              <a:solidFill>
                <a:schemeClr val="bg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6E70DC-1091-4202-940E-F96CDC418232}"/>
              </a:ext>
            </a:extLst>
          </p:cNvPr>
          <p:cNvSpPr txBox="1"/>
          <p:nvPr/>
        </p:nvSpPr>
        <p:spPr>
          <a:xfrm>
            <a:off x="237177" y="4176234"/>
            <a:ext cx="3282236" cy="37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昭和女子大学附属昭和小学校</a:t>
            </a:r>
            <a:endParaRPr lang="ja-JP" altLang="en-US" sz="1800" b="0" i="0" u="none" strike="noStrike" baseline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31E7FA-7393-4973-84A7-B260CA476488}"/>
              </a:ext>
            </a:extLst>
          </p:cNvPr>
          <p:cNvSpPr txBox="1"/>
          <p:nvPr/>
        </p:nvSpPr>
        <p:spPr>
          <a:xfrm>
            <a:off x="318802" y="4682405"/>
            <a:ext cx="328223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昭和小学校では、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世の光となろう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という建学の精神のもと、「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Lead yourself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～自分リーダーシップの発揮～」を柱に主体性を育む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つの資質・能力「自分づくり・コミュニケーション・思考力・表現力・持続チャレンジ」を重点に教育活動を進めています。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月、国語・道徳・社会を除く教科等を英語で学ぶ英語イマージョン教育が特色の「国際コース」を新設しました。また、これまでの教育活動を「探究コース」としてさらなる高みを目指します。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17D147F-C9B1-439E-B558-E9DDC93729AA}"/>
              </a:ext>
            </a:extLst>
          </p:cNvPr>
          <p:cNvSpPr txBox="1"/>
          <p:nvPr/>
        </p:nvSpPr>
        <p:spPr>
          <a:xfrm>
            <a:off x="6199266" y="1912453"/>
            <a:ext cx="950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HP</a:t>
            </a:r>
            <a:r>
              <a:rPr kumimoji="1" lang="ja-JP" altLang="en-US" sz="800" dirty="0"/>
              <a:t>はこちらから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F63016-C990-45F3-A1AA-BFDF4493E09A}"/>
              </a:ext>
            </a:extLst>
          </p:cNvPr>
          <p:cNvSpPr txBox="1"/>
          <p:nvPr/>
        </p:nvSpPr>
        <p:spPr>
          <a:xfrm>
            <a:off x="248953" y="127706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FB6DF1C-F76E-4F1E-B4D2-F4AB10A6F97C}"/>
              </a:ext>
            </a:extLst>
          </p:cNvPr>
          <p:cNvSpPr txBox="1"/>
          <p:nvPr/>
        </p:nvSpPr>
        <p:spPr>
          <a:xfrm>
            <a:off x="260307" y="1345760"/>
            <a:ext cx="7039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C00000"/>
                </a:solidFill>
                <a:latin typeface="Meiryo"/>
                <a:ea typeface="Meiryo"/>
                <a:cs typeface="Meiryo"/>
                <a:sym typeface="Meiryo"/>
              </a:rPr>
              <a:t>■専門職大学院 福祉社会・経営研究科 福祉共創マネジメント専攻</a:t>
            </a:r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93BB87-A80F-449E-8F1F-64846662910C}"/>
              </a:ext>
            </a:extLst>
          </p:cNvPr>
          <p:cNvSpPr txBox="1"/>
          <p:nvPr/>
        </p:nvSpPr>
        <p:spPr>
          <a:xfrm>
            <a:off x="264284" y="2226731"/>
            <a:ext cx="5839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rgbClr val="C00000"/>
                </a:solidFill>
                <a:latin typeface="Meiryo"/>
                <a:ea typeface="Meiryo"/>
                <a:cs typeface="Meiryo"/>
                <a:sym typeface="Meiryo"/>
              </a:rPr>
              <a:t>■生活文化研究専攻 「アーキビスト」養成プログラム</a:t>
            </a:r>
            <a:endParaRPr lang="en-US" altLang="ja-JP" sz="1400" b="1" dirty="0">
              <a:solidFill>
                <a:srgbClr val="C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B659598-D948-4C0F-AF5D-4BE080E16FF2}"/>
              </a:ext>
            </a:extLst>
          </p:cNvPr>
          <p:cNvSpPr txBox="1"/>
          <p:nvPr/>
        </p:nvSpPr>
        <p:spPr>
          <a:xfrm>
            <a:off x="446374" y="1618843"/>
            <a:ext cx="6978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専門職リーダー（マスター消費生活アドバイザーを含む）、管理者、保健・医療、福祉施設等の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algn="just"/>
            <a:r>
              <a:rPr lang="ja-JP" altLang="en-US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経営者、起業家を育成します。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712E432-D26F-45BD-BABA-BCA4C0FB51F2}"/>
              </a:ext>
            </a:extLst>
          </p:cNvPr>
          <p:cNvSpPr txBox="1"/>
          <p:nvPr/>
        </p:nvSpPr>
        <p:spPr>
          <a:xfrm>
            <a:off x="445206" y="2491562"/>
            <a:ext cx="6927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公文書館をはじめとするアーカイブズ機関において働く専門職員など、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記録の選別・管理・保存を担う専門職であるアーキビストを養成します。</a:t>
            </a:r>
            <a:endParaRPr lang="ja-JP" altLang="en-US" sz="12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7E37E7-3438-45AD-93CA-9996FE08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84" y="2109822"/>
            <a:ext cx="762066" cy="7620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47910B-5E83-4B02-8EA8-634A6B25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9" y="4152640"/>
            <a:ext cx="3676207" cy="25288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1F9A0B-A2AE-4CB1-BE75-48A3F2D14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7" y="7592482"/>
            <a:ext cx="2072820" cy="60965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12B01A-7A32-4EF4-989F-069E4B26A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379" y="7688636"/>
            <a:ext cx="4035902" cy="2920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1070</Words>
  <Application>Microsoft Office PowerPoint</Application>
  <PresentationFormat>ユーザー設定</PresentationFormat>
  <Paragraphs>56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Meiryo</vt:lpstr>
      <vt:lpstr>Arial</vt:lpstr>
      <vt:lpstr>Bahnschrift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梅沢 美紀</dc:creator>
  <cp:lastModifiedBy>白石　剛大</cp:lastModifiedBy>
  <cp:revision>113</cp:revision>
  <cp:lastPrinted>2025-08-28T07:21:32Z</cp:lastPrinted>
  <dcterms:modified xsi:type="dcterms:W3CDTF">2025-08-29T04:38:39Z</dcterms:modified>
</cp:coreProperties>
</file>