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0" r:id="rId2"/>
    <p:sldId id="263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FAFE"/>
    <a:srgbClr val="FFFF99"/>
    <a:srgbClr val="000000"/>
    <a:srgbClr val="F2F2F2"/>
    <a:srgbClr val="FCFDFE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1327CB-E38A-47B5-9718-2F9A6BBC63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F49262-0139-41EE-9297-51D2FE79A0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734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3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069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39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35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3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28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84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055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56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7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06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82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70" y="0"/>
            <a:ext cx="6858000" cy="990600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834712" y="5205600"/>
            <a:ext cx="5744818" cy="848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対象　世田谷</a:t>
            </a:r>
            <a:r>
              <a:rPr lang="ja-JP" altLang="ja-JP" sz="1400" dirty="0">
                <a:latin typeface="+mn-ea"/>
              </a:rPr>
              <a:t>区在住の</a:t>
            </a:r>
            <a:r>
              <a:rPr lang="ja-JP" altLang="en-US" sz="1400" dirty="0">
                <a:latin typeface="+mn-ea"/>
              </a:rPr>
              <a:t>プレパパ・プレママ、</a:t>
            </a:r>
            <a:r>
              <a:rPr lang="ja-JP" altLang="ja-JP" sz="1400" dirty="0">
                <a:latin typeface="+mn-ea"/>
              </a:rPr>
              <a:t>子育て中の保護者</a:t>
            </a:r>
            <a:endParaRPr kumimoji="1" lang="en-US" altLang="ja-JP" sz="1400" dirty="0">
              <a:latin typeface="+mn-ea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定員　各スペース１組</a:t>
            </a:r>
            <a:endParaRPr kumimoji="1" lang="en-US" altLang="ja-JP" sz="1400" dirty="0">
              <a:latin typeface="+mn-ea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料金　無料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3525" y="4542591"/>
            <a:ext cx="553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その間、スタッフがちょっとお子さんを見守っています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どうぞ一息ついていってください</a:t>
            </a:r>
            <a:endParaRPr kumimoji="1" lang="en-US" altLang="ja-JP" sz="1600" dirty="0"/>
          </a:p>
        </p:txBody>
      </p:sp>
      <p:grpSp>
        <p:nvGrpSpPr>
          <p:cNvPr id="16" name="グループ化 15"/>
          <p:cNvGrpSpPr/>
          <p:nvPr/>
        </p:nvGrpSpPr>
        <p:grpSpPr>
          <a:xfrm>
            <a:off x="1430146" y="6261679"/>
            <a:ext cx="3749768" cy="289597"/>
            <a:chOff x="1591997" y="6882818"/>
            <a:chExt cx="3749768" cy="289597"/>
          </a:xfrm>
        </p:grpSpPr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1997" y="6882818"/>
              <a:ext cx="371687" cy="289597"/>
            </a:xfrm>
            <a:prstGeom prst="rect">
              <a:avLst/>
            </a:prstGeom>
          </p:spPr>
        </p:pic>
        <p:pic>
          <p:nvPicPr>
            <p:cNvPr id="15" name="図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0078" y="6882818"/>
              <a:ext cx="371687" cy="289597"/>
            </a:xfrm>
            <a:prstGeom prst="rect">
              <a:avLst/>
            </a:prstGeom>
          </p:spPr>
        </p:pic>
      </p:grpSp>
      <p:sp>
        <p:nvSpPr>
          <p:cNvPr id="12" name="テキスト ボックス 11"/>
          <p:cNvSpPr txBox="1"/>
          <p:nvPr/>
        </p:nvSpPr>
        <p:spPr>
          <a:xfrm>
            <a:off x="335264" y="6082238"/>
            <a:ext cx="6187471" cy="2704524"/>
          </a:xfrm>
          <a:custGeom>
            <a:avLst/>
            <a:gdLst>
              <a:gd name="connsiteX0" fmla="*/ 0 w 6187471"/>
              <a:gd name="connsiteY0" fmla="*/ 0 h 2704524"/>
              <a:gd name="connsiteX1" fmla="*/ 625622 w 6187471"/>
              <a:gd name="connsiteY1" fmla="*/ 0 h 2704524"/>
              <a:gd name="connsiteX2" fmla="*/ 1127495 w 6187471"/>
              <a:gd name="connsiteY2" fmla="*/ 0 h 2704524"/>
              <a:gd name="connsiteX3" fmla="*/ 1938741 w 6187471"/>
              <a:gd name="connsiteY3" fmla="*/ 0 h 2704524"/>
              <a:gd name="connsiteX4" fmla="*/ 2564363 w 6187471"/>
              <a:gd name="connsiteY4" fmla="*/ 0 h 2704524"/>
              <a:gd name="connsiteX5" fmla="*/ 3189985 w 6187471"/>
              <a:gd name="connsiteY5" fmla="*/ 0 h 2704524"/>
              <a:gd name="connsiteX6" fmla="*/ 4001231 w 6187471"/>
              <a:gd name="connsiteY6" fmla="*/ 0 h 2704524"/>
              <a:gd name="connsiteX7" fmla="*/ 4564979 w 6187471"/>
              <a:gd name="connsiteY7" fmla="*/ 0 h 2704524"/>
              <a:gd name="connsiteX8" fmla="*/ 5376225 w 6187471"/>
              <a:gd name="connsiteY8" fmla="*/ 0 h 2704524"/>
              <a:gd name="connsiteX9" fmla="*/ 6187471 w 6187471"/>
              <a:gd name="connsiteY9" fmla="*/ 0 h 2704524"/>
              <a:gd name="connsiteX10" fmla="*/ 6187471 w 6187471"/>
              <a:gd name="connsiteY10" fmla="*/ 676131 h 2704524"/>
              <a:gd name="connsiteX11" fmla="*/ 6187471 w 6187471"/>
              <a:gd name="connsiteY11" fmla="*/ 1352262 h 2704524"/>
              <a:gd name="connsiteX12" fmla="*/ 6187471 w 6187471"/>
              <a:gd name="connsiteY12" fmla="*/ 2055438 h 2704524"/>
              <a:gd name="connsiteX13" fmla="*/ 6187471 w 6187471"/>
              <a:gd name="connsiteY13" fmla="*/ 2704524 h 2704524"/>
              <a:gd name="connsiteX14" fmla="*/ 5499974 w 6187471"/>
              <a:gd name="connsiteY14" fmla="*/ 2704524 h 2704524"/>
              <a:gd name="connsiteX15" fmla="*/ 4936227 w 6187471"/>
              <a:gd name="connsiteY15" fmla="*/ 2704524 h 2704524"/>
              <a:gd name="connsiteX16" fmla="*/ 4248730 w 6187471"/>
              <a:gd name="connsiteY16" fmla="*/ 2704524 h 2704524"/>
              <a:gd name="connsiteX17" fmla="*/ 3437484 w 6187471"/>
              <a:gd name="connsiteY17" fmla="*/ 2704524 h 2704524"/>
              <a:gd name="connsiteX18" fmla="*/ 2749987 w 6187471"/>
              <a:gd name="connsiteY18" fmla="*/ 2704524 h 2704524"/>
              <a:gd name="connsiteX19" fmla="*/ 2248114 w 6187471"/>
              <a:gd name="connsiteY19" fmla="*/ 2704524 h 2704524"/>
              <a:gd name="connsiteX20" fmla="*/ 1684367 w 6187471"/>
              <a:gd name="connsiteY20" fmla="*/ 2704524 h 2704524"/>
              <a:gd name="connsiteX21" fmla="*/ 873121 w 6187471"/>
              <a:gd name="connsiteY21" fmla="*/ 2704524 h 2704524"/>
              <a:gd name="connsiteX22" fmla="*/ 0 w 6187471"/>
              <a:gd name="connsiteY22" fmla="*/ 2704524 h 2704524"/>
              <a:gd name="connsiteX23" fmla="*/ 0 w 6187471"/>
              <a:gd name="connsiteY23" fmla="*/ 2082483 h 2704524"/>
              <a:gd name="connsiteX24" fmla="*/ 0 w 6187471"/>
              <a:gd name="connsiteY24" fmla="*/ 1433398 h 2704524"/>
              <a:gd name="connsiteX25" fmla="*/ 0 w 6187471"/>
              <a:gd name="connsiteY25" fmla="*/ 838402 h 2704524"/>
              <a:gd name="connsiteX26" fmla="*/ 0 w 6187471"/>
              <a:gd name="connsiteY26" fmla="*/ 0 h 2704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187471" h="2704524" extrusionOk="0">
                <a:moveTo>
                  <a:pt x="0" y="0"/>
                </a:moveTo>
                <a:cubicBezTo>
                  <a:pt x="126605" y="-7378"/>
                  <a:pt x="416336" y="3326"/>
                  <a:pt x="625622" y="0"/>
                </a:cubicBezTo>
                <a:cubicBezTo>
                  <a:pt x="834908" y="-3326"/>
                  <a:pt x="923410" y="-5464"/>
                  <a:pt x="1127495" y="0"/>
                </a:cubicBezTo>
                <a:cubicBezTo>
                  <a:pt x="1331580" y="5464"/>
                  <a:pt x="1664401" y="17598"/>
                  <a:pt x="1938741" y="0"/>
                </a:cubicBezTo>
                <a:cubicBezTo>
                  <a:pt x="2213081" y="-17598"/>
                  <a:pt x="2312101" y="22958"/>
                  <a:pt x="2564363" y="0"/>
                </a:cubicBezTo>
                <a:cubicBezTo>
                  <a:pt x="2816625" y="-22958"/>
                  <a:pt x="3046462" y="-11642"/>
                  <a:pt x="3189985" y="0"/>
                </a:cubicBezTo>
                <a:cubicBezTo>
                  <a:pt x="3333508" y="11642"/>
                  <a:pt x="3808292" y="-28812"/>
                  <a:pt x="4001231" y="0"/>
                </a:cubicBezTo>
                <a:cubicBezTo>
                  <a:pt x="4194170" y="28812"/>
                  <a:pt x="4423208" y="-13640"/>
                  <a:pt x="4564979" y="0"/>
                </a:cubicBezTo>
                <a:cubicBezTo>
                  <a:pt x="4706750" y="13640"/>
                  <a:pt x="5003250" y="1477"/>
                  <a:pt x="5376225" y="0"/>
                </a:cubicBezTo>
                <a:cubicBezTo>
                  <a:pt x="5749200" y="-1477"/>
                  <a:pt x="5886599" y="25210"/>
                  <a:pt x="6187471" y="0"/>
                </a:cubicBezTo>
                <a:cubicBezTo>
                  <a:pt x="6208271" y="305939"/>
                  <a:pt x="6204691" y="356721"/>
                  <a:pt x="6187471" y="676131"/>
                </a:cubicBezTo>
                <a:cubicBezTo>
                  <a:pt x="6170251" y="995541"/>
                  <a:pt x="6189922" y="1097738"/>
                  <a:pt x="6187471" y="1352262"/>
                </a:cubicBezTo>
                <a:cubicBezTo>
                  <a:pt x="6185020" y="1606786"/>
                  <a:pt x="6218140" y="1820699"/>
                  <a:pt x="6187471" y="2055438"/>
                </a:cubicBezTo>
                <a:cubicBezTo>
                  <a:pt x="6156802" y="2290177"/>
                  <a:pt x="6194348" y="2460165"/>
                  <a:pt x="6187471" y="2704524"/>
                </a:cubicBezTo>
                <a:cubicBezTo>
                  <a:pt x="5921548" y="2698877"/>
                  <a:pt x="5776899" y="2720998"/>
                  <a:pt x="5499974" y="2704524"/>
                </a:cubicBezTo>
                <a:cubicBezTo>
                  <a:pt x="5223049" y="2688050"/>
                  <a:pt x="5093809" y="2718513"/>
                  <a:pt x="4936227" y="2704524"/>
                </a:cubicBezTo>
                <a:cubicBezTo>
                  <a:pt x="4778645" y="2690535"/>
                  <a:pt x="4462865" y="2698349"/>
                  <a:pt x="4248730" y="2704524"/>
                </a:cubicBezTo>
                <a:cubicBezTo>
                  <a:pt x="4034595" y="2710699"/>
                  <a:pt x="3766784" y="2723942"/>
                  <a:pt x="3437484" y="2704524"/>
                </a:cubicBezTo>
                <a:cubicBezTo>
                  <a:pt x="3108184" y="2685106"/>
                  <a:pt x="3091780" y="2699815"/>
                  <a:pt x="2749987" y="2704524"/>
                </a:cubicBezTo>
                <a:cubicBezTo>
                  <a:pt x="2408194" y="2709233"/>
                  <a:pt x="2447368" y="2701040"/>
                  <a:pt x="2248114" y="2704524"/>
                </a:cubicBezTo>
                <a:cubicBezTo>
                  <a:pt x="2048860" y="2708008"/>
                  <a:pt x="1840306" y="2682574"/>
                  <a:pt x="1684367" y="2704524"/>
                </a:cubicBezTo>
                <a:cubicBezTo>
                  <a:pt x="1528428" y="2726474"/>
                  <a:pt x="1210103" y="2725651"/>
                  <a:pt x="873121" y="2704524"/>
                </a:cubicBezTo>
                <a:cubicBezTo>
                  <a:pt x="536139" y="2683397"/>
                  <a:pt x="339321" y="2727764"/>
                  <a:pt x="0" y="2704524"/>
                </a:cubicBezTo>
                <a:cubicBezTo>
                  <a:pt x="-111" y="2548321"/>
                  <a:pt x="-14980" y="2208674"/>
                  <a:pt x="0" y="2082483"/>
                </a:cubicBezTo>
                <a:cubicBezTo>
                  <a:pt x="14980" y="1956292"/>
                  <a:pt x="-22698" y="1650652"/>
                  <a:pt x="0" y="1433398"/>
                </a:cubicBezTo>
                <a:cubicBezTo>
                  <a:pt x="22698" y="1216144"/>
                  <a:pt x="8450" y="1065672"/>
                  <a:pt x="0" y="838402"/>
                </a:cubicBezTo>
                <a:cubicBezTo>
                  <a:pt x="-8450" y="611132"/>
                  <a:pt x="6946" y="370754"/>
                  <a:pt x="0" y="0"/>
                </a:cubicBezTo>
                <a:close/>
              </a:path>
            </a:pathLst>
          </a:custGeom>
          <a:noFill/>
          <a:ln cap="rnd">
            <a:solidFill>
              <a:schemeClr val="accent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dirty="0" err="1">
                <a:latin typeface="+mn-ea"/>
              </a:rPr>
              <a:t>らっこ</a:t>
            </a:r>
            <a:r>
              <a:rPr kumimoji="1" lang="ja-JP" altLang="en-US" dirty="0">
                <a:latin typeface="+mn-ea"/>
              </a:rPr>
              <a:t>ルームのルール</a:t>
            </a:r>
            <a:endParaRPr kumimoji="1" lang="en-US" altLang="ja-JP" dirty="0">
              <a:latin typeface="+mn-ea"/>
            </a:endParaRPr>
          </a:p>
          <a:p>
            <a:endParaRPr kumimoji="1" lang="en-US" altLang="ja-JP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〇１回１時間程度を目安に、皆様でゆずり合ってご利用ください</a:t>
            </a:r>
          </a:p>
          <a:p>
            <a:pPr algn="ctr"/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 err="1">
                <a:latin typeface="+mn-ea"/>
              </a:rPr>
              <a:t>〇らっこ</a:t>
            </a:r>
            <a:r>
              <a:rPr kumimoji="1" lang="ja-JP" altLang="en-US" sz="1200" dirty="0">
                <a:latin typeface="+mn-ea"/>
              </a:rPr>
              <a:t>ルームでほっと一息している間、お子様は、</a:t>
            </a:r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　　ひろばスタッフが他のママ・パパと一緒に見守ります。</a:t>
            </a:r>
            <a:endParaRPr kumimoji="1" lang="en-US" altLang="ja-JP" sz="1200" dirty="0">
              <a:latin typeface="+mn-ea"/>
            </a:endParaRPr>
          </a:p>
          <a:p>
            <a:pPr algn="ctr"/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〇おむつ交換や授乳等、お子様のケアはママ・パパでお願いします。</a:t>
            </a:r>
            <a:endParaRPr kumimoji="1" lang="en-US" altLang="ja-JP" sz="1200" dirty="0">
              <a:latin typeface="+mn-ea"/>
            </a:endParaRPr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ja-JP" altLang="en-US" sz="1200" dirty="0"/>
              <a:t>〇お子さんを預けて外出したいときは、ほっとステイをご利用ください。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ja-JP" altLang="en-US" sz="1200" dirty="0"/>
              <a:t>〇発熱等、体調が悪いときのご利用はお控えください。</a:t>
            </a:r>
            <a:endParaRPr kumimoji="1" lang="en-US" altLang="ja-JP" sz="12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D528E14-9591-4807-96A9-1E92C7575867}"/>
              </a:ext>
            </a:extLst>
          </p:cNvPr>
          <p:cNvSpPr txBox="1"/>
          <p:nvPr/>
        </p:nvSpPr>
        <p:spPr>
          <a:xfrm>
            <a:off x="434082" y="6149866"/>
            <a:ext cx="6187471" cy="2704524"/>
          </a:xfrm>
          <a:custGeom>
            <a:avLst/>
            <a:gdLst>
              <a:gd name="connsiteX0" fmla="*/ 0 w 6187471"/>
              <a:gd name="connsiteY0" fmla="*/ 0 h 2704524"/>
              <a:gd name="connsiteX1" fmla="*/ 625622 w 6187471"/>
              <a:gd name="connsiteY1" fmla="*/ 0 h 2704524"/>
              <a:gd name="connsiteX2" fmla="*/ 1127495 w 6187471"/>
              <a:gd name="connsiteY2" fmla="*/ 0 h 2704524"/>
              <a:gd name="connsiteX3" fmla="*/ 1938741 w 6187471"/>
              <a:gd name="connsiteY3" fmla="*/ 0 h 2704524"/>
              <a:gd name="connsiteX4" fmla="*/ 2564363 w 6187471"/>
              <a:gd name="connsiteY4" fmla="*/ 0 h 2704524"/>
              <a:gd name="connsiteX5" fmla="*/ 3189985 w 6187471"/>
              <a:gd name="connsiteY5" fmla="*/ 0 h 2704524"/>
              <a:gd name="connsiteX6" fmla="*/ 4001231 w 6187471"/>
              <a:gd name="connsiteY6" fmla="*/ 0 h 2704524"/>
              <a:gd name="connsiteX7" fmla="*/ 4564979 w 6187471"/>
              <a:gd name="connsiteY7" fmla="*/ 0 h 2704524"/>
              <a:gd name="connsiteX8" fmla="*/ 5376225 w 6187471"/>
              <a:gd name="connsiteY8" fmla="*/ 0 h 2704524"/>
              <a:gd name="connsiteX9" fmla="*/ 6187471 w 6187471"/>
              <a:gd name="connsiteY9" fmla="*/ 0 h 2704524"/>
              <a:gd name="connsiteX10" fmla="*/ 6187471 w 6187471"/>
              <a:gd name="connsiteY10" fmla="*/ 676131 h 2704524"/>
              <a:gd name="connsiteX11" fmla="*/ 6187471 w 6187471"/>
              <a:gd name="connsiteY11" fmla="*/ 1352262 h 2704524"/>
              <a:gd name="connsiteX12" fmla="*/ 6187471 w 6187471"/>
              <a:gd name="connsiteY12" fmla="*/ 2055438 h 2704524"/>
              <a:gd name="connsiteX13" fmla="*/ 6187471 w 6187471"/>
              <a:gd name="connsiteY13" fmla="*/ 2704524 h 2704524"/>
              <a:gd name="connsiteX14" fmla="*/ 5499974 w 6187471"/>
              <a:gd name="connsiteY14" fmla="*/ 2704524 h 2704524"/>
              <a:gd name="connsiteX15" fmla="*/ 4936227 w 6187471"/>
              <a:gd name="connsiteY15" fmla="*/ 2704524 h 2704524"/>
              <a:gd name="connsiteX16" fmla="*/ 4248730 w 6187471"/>
              <a:gd name="connsiteY16" fmla="*/ 2704524 h 2704524"/>
              <a:gd name="connsiteX17" fmla="*/ 3437484 w 6187471"/>
              <a:gd name="connsiteY17" fmla="*/ 2704524 h 2704524"/>
              <a:gd name="connsiteX18" fmla="*/ 2749987 w 6187471"/>
              <a:gd name="connsiteY18" fmla="*/ 2704524 h 2704524"/>
              <a:gd name="connsiteX19" fmla="*/ 2248114 w 6187471"/>
              <a:gd name="connsiteY19" fmla="*/ 2704524 h 2704524"/>
              <a:gd name="connsiteX20" fmla="*/ 1684367 w 6187471"/>
              <a:gd name="connsiteY20" fmla="*/ 2704524 h 2704524"/>
              <a:gd name="connsiteX21" fmla="*/ 873121 w 6187471"/>
              <a:gd name="connsiteY21" fmla="*/ 2704524 h 2704524"/>
              <a:gd name="connsiteX22" fmla="*/ 0 w 6187471"/>
              <a:gd name="connsiteY22" fmla="*/ 2704524 h 2704524"/>
              <a:gd name="connsiteX23" fmla="*/ 0 w 6187471"/>
              <a:gd name="connsiteY23" fmla="*/ 2082483 h 2704524"/>
              <a:gd name="connsiteX24" fmla="*/ 0 w 6187471"/>
              <a:gd name="connsiteY24" fmla="*/ 1433398 h 2704524"/>
              <a:gd name="connsiteX25" fmla="*/ 0 w 6187471"/>
              <a:gd name="connsiteY25" fmla="*/ 838402 h 2704524"/>
              <a:gd name="connsiteX26" fmla="*/ 0 w 6187471"/>
              <a:gd name="connsiteY26" fmla="*/ 0 h 2704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187471" h="2704524" extrusionOk="0">
                <a:moveTo>
                  <a:pt x="0" y="0"/>
                </a:moveTo>
                <a:cubicBezTo>
                  <a:pt x="126605" y="-7378"/>
                  <a:pt x="416336" y="3326"/>
                  <a:pt x="625622" y="0"/>
                </a:cubicBezTo>
                <a:cubicBezTo>
                  <a:pt x="834908" y="-3326"/>
                  <a:pt x="923410" y="-5464"/>
                  <a:pt x="1127495" y="0"/>
                </a:cubicBezTo>
                <a:cubicBezTo>
                  <a:pt x="1331580" y="5464"/>
                  <a:pt x="1664401" y="17598"/>
                  <a:pt x="1938741" y="0"/>
                </a:cubicBezTo>
                <a:cubicBezTo>
                  <a:pt x="2213081" y="-17598"/>
                  <a:pt x="2312101" y="22958"/>
                  <a:pt x="2564363" y="0"/>
                </a:cubicBezTo>
                <a:cubicBezTo>
                  <a:pt x="2816625" y="-22958"/>
                  <a:pt x="3046462" y="-11642"/>
                  <a:pt x="3189985" y="0"/>
                </a:cubicBezTo>
                <a:cubicBezTo>
                  <a:pt x="3333508" y="11642"/>
                  <a:pt x="3808292" y="-28812"/>
                  <a:pt x="4001231" y="0"/>
                </a:cubicBezTo>
                <a:cubicBezTo>
                  <a:pt x="4194170" y="28812"/>
                  <a:pt x="4423208" y="-13640"/>
                  <a:pt x="4564979" y="0"/>
                </a:cubicBezTo>
                <a:cubicBezTo>
                  <a:pt x="4706750" y="13640"/>
                  <a:pt x="5003250" y="1477"/>
                  <a:pt x="5376225" y="0"/>
                </a:cubicBezTo>
                <a:cubicBezTo>
                  <a:pt x="5749200" y="-1477"/>
                  <a:pt x="5886599" y="25210"/>
                  <a:pt x="6187471" y="0"/>
                </a:cubicBezTo>
                <a:cubicBezTo>
                  <a:pt x="6208271" y="305939"/>
                  <a:pt x="6204691" y="356721"/>
                  <a:pt x="6187471" y="676131"/>
                </a:cubicBezTo>
                <a:cubicBezTo>
                  <a:pt x="6170251" y="995541"/>
                  <a:pt x="6189922" y="1097738"/>
                  <a:pt x="6187471" y="1352262"/>
                </a:cubicBezTo>
                <a:cubicBezTo>
                  <a:pt x="6185020" y="1606786"/>
                  <a:pt x="6218140" y="1820699"/>
                  <a:pt x="6187471" y="2055438"/>
                </a:cubicBezTo>
                <a:cubicBezTo>
                  <a:pt x="6156802" y="2290177"/>
                  <a:pt x="6194348" y="2460165"/>
                  <a:pt x="6187471" y="2704524"/>
                </a:cubicBezTo>
                <a:cubicBezTo>
                  <a:pt x="5921548" y="2698877"/>
                  <a:pt x="5776899" y="2720998"/>
                  <a:pt x="5499974" y="2704524"/>
                </a:cubicBezTo>
                <a:cubicBezTo>
                  <a:pt x="5223049" y="2688050"/>
                  <a:pt x="5093809" y="2718513"/>
                  <a:pt x="4936227" y="2704524"/>
                </a:cubicBezTo>
                <a:cubicBezTo>
                  <a:pt x="4778645" y="2690535"/>
                  <a:pt x="4462865" y="2698349"/>
                  <a:pt x="4248730" y="2704524"/>
                </a:cubicBezTo>
                <a:cubicBezTo>
                  <a:pt x="4034595" y="2710699"/>
                  <a:pt x="3766784" y="2723942"/>
                  <a:pt x="3437484" y="2704524"/>
                </a:cubicBezTo>
                <a:cubicBezTo>
                  <a:pt x="3108184" y="2685106"/>
                  <a:pt x="3091780" y="2699815"/>
                  <a:pt x="2749987" y="2704524"/>
                </a:cubicBezTo>
                <a:cubicBezTo>
                  <a:pt x="2408194" y="2709233"/>
                  <a:pt x="2447368" y="2701040"/>
                  <a:pt x="2248114" y="2704524"/>
                </a:cubicBezTo>
                <a:cubicBezTo>
                  <a:pt x="2048860" y="2708008"/>
                  <a:pt x="1840306" y="2682574"/>
                  <a:pt x="1684367" y="2704524"/>
                </a:cubicBezTo>
                <a:cubicBezTo>
                  <a:pt x="1528428" y="2726474"/>
                  <a:pt x="1210103" y="2725651"/>
                  <a:pt x="873121" y="2704524"/>
                </a:cubicBezTo>
                <a:cubicBezTo>
                  <a:pt x="536139" y="2683397"/>
                  <a:pt x="339321" y="2727764"/>
                  <a:pt x="0" y="2704524"/>
                </a:cubicBezTo>
                <a:cubicBezTo>
                  <a:pt x="-111" y="2548321"/>
                  <a:pt x="-14980" y="2208674"/>
                  <a:pt x="0" y="2082483"/>
                </a:cubicBezTo>
                <a:cubicBezTo>
                  <a:pt x="14980" y="1956292"/>
                  <a:pt x="-22698" y="1650652"/>
                  <a:pt x="0" y="1433398"/>
                </a:cubicBezTo>
                <a:cubicBezTo>
                  <a:pt x="22698" y="1216144"/>
                  <a:pt x="8450" y="1065672"/>
                  <a:pt x="0" y="838402"/>
                </a:cubicBezTo>
                <a:cubicBezTo>
                  <a:pt x="-8450" y="611132"/>
                  <a:pt x="6946" y="370754"/>
                  <a:pt x="0" y="0"/>
                </a:cubicBezTo>
                <a:close/>
              </a:path>
            </a:pathLst>
          </a:custGeom>
          <a:noFill/>
          <a:ln cap="rnd">
            <a:solidFill>
              <a:schemeClr val="accent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 anchor="ctr" anchorCtr="0">
            <a:noAutofit/>
          </a:bodyPr>
          <a:lstStyle/>
          <a:p>
            <a:pPr algn="ctr"/>
            <a:endParaRPr kumimoji="1" lang="en-US" altLang="ja-JP" sz="1200" dirty="0"/>
          </a:p>
        </p:txBody>
      </p:sp>
      <p:cxnSp>
        <p:nvCxnSpPr>
          <p:cNvPr id="26" name="直線コネクタ 25"/>
          <p:cNvCxnSpPr/>
          <p:nvPr/>
        </p:nvCxnSpPr>
        <p:spPr>
          <a:xfrm>
            <a:off x="506195" y="4077245"/>
            <a:ext cx="270014" cy="25300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652397" y="3446799"/>
            <a:ext cx="38274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b="1" dirty="0"/>
              <a:t>そんなときは、</a:t>
            </a:r>
            <a:endParaRPr kumimoji="1" lang="en-US" altLang="ja-JP" b="1" dirty="0"/>
          </a:p>
          <a:p>
            <a:pPr algn="ctr">
              <a:lnSpc>
                <a:spcPct val="150000"/>
              </a:lnSpc>
            </a:pPr>
            <a:r>
              <a:rPr kumimoji="1" lang="ja-JP" altLang="en-US" b="1" dirty="0" err="1"/>
              <a:t>らっこ</a:t>
            </a:r>
            <a:r>
              <a:rPr kumimoji="1" lang="ja-JP" altLang="en-US" b="1" dirty="0"/>
              <a:t>ルームをご利用ください</a:t>
            </a:r>
            <a:endParaRPr kumimoji="1" lang="en-US" altLang="ja-JP" b="1" dirty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1702328" y="811703"/>
            <a:ext cx="1719202" cy="1314321"/>
            <a:chOff x="1916070" y="1567618"/>
            <a:chExt cx="1719202" cy="1314321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022596" y="1999515"/>
              <a:ext cx="16126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寝不足なので、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少し寝たい</a:t>
              </a:r>
              <a:endParaRPr kumimoji="1" lang="en-US" altLang="ja-JP" sz="1400" dirty="0"/>
            </a:p>
          </p:txBody>
        </p:sp>
        <p:sp>
          <p:nvSpPr>
            <p:cNvPr id="45" name="楕円 4"/>
            <p:cNvSpPr/>
            <p:nvPr/>
          </p:nvSpPr>
          <p:spPr>
            <a:xfrm>
              <a:off x="1916070" y="1580415"/>
              <a:ext cx="1613151" cy="1301524"/>
            </a:xfrm>
            <a:custGeom>
              <a:avLst/>
              <a:gdLst>
                <a:gd name="connsiteX0" fmla="*/ 0 w 1948070"/>
                <a:gd name="connsiteY0" fmla="*/ 964096 h 1928192"/>
                <a:gd name="connsiteX1" fmla="*/ 974035 w 1948070"/>
                <a:gd name="connsiteY1" fmla="*/ 0 h 1928192"/>
                <a:gd name="connsiteX2" fmla="*/ 1948070 w 1948070"/>
                <a:gd name="connsiteY2" fmla="*/ 964096 h 1928192"/>
                <a:gd name="connsiteX3" fmla="*/ 974035 w 1948070"/>
                <a:gd name="connsiteY3" fmla="*/ 1928192 h 1928192"/>
                <a:gd name="connsiteX4" fmla="*/ 0 w 1948070"/>
                <a:gd name="connsiteY4" fmla="*/ 964096 h 1928192"/>
                <a:gd name="connsiteX0" fmla="*/ 0 w 1948112"/>
                <a:gd name="connsiteY0" fmla="*/ 1096172 h 2060268"/>
                <a:gd name="connsiteX1" fmla="*/ 974035 w 1948112"/>
                <a:gd name="connsiteY1" fmla="*/ 132076 h 2060268"/>
                <a:gd name="connsiteX2" fmla="*/ 1013791 w 1948112"/>
                <a:gd name="connsiteY2" fmla="*/ 112198 h 2060268"/>
                <a:gd name="connsiteX3" fmla="*/ 1948070 w 1948112"/>
                <a:gd name="connsiteY3" fmla="*/ 1096172 h 2060268"/>
                <a:gd name="connsiteX4" fmla="*/ 974035 w 1948112"/>
                <a:gd name="connsiteY4" fmla="*/ 2060268 h 2060268"/>
                <a:gd name="connsiteX5" fmla="*/ 0 w 1948112"/>
                <a:gd name="connsiteY5" fmla="*/ 1096172 h 2060268"/>
                <a:gd name="connsiteX0" fmla="*/ 0 w 1949879"/>
                <a:gd name="connsiteY0" fmla="*/ 994629 h 1958725"/>
                <a:gd name="connsiteX1" fmla="*/ 974035 w 1949879"/>
                <a:gd name="connsiteY1" fmla="*/ 30533 h 1958725"/>
                <a:gd name="connsiteX2" fmla="*/ 1789044 w 1949879"/>
                <a:gd name="connsiteY2" fmla="*/ 308829 h 1958725"/>
                <a:gd name="connsiteX3" fmla="*/ 1948070 w 1949879"/>
                <a:gd name="connsiteY3" fmla="*/ 994629 h 1958725"/>
                <a:gd name="connsiteX4" fmla="*/ 974035 w 1949879"/>
                <a:gd name="connsiteY4" fmla="*/ 1958725 h 1958725"/>
                <a:gd name="connsiteX5" fmla="*/ 0 w 1949879"/>
                <a:gd name="connsiteY5" fmla="*/ 994629 h 1958725"/>
                <a:gd name="connsiteX0" fmla="*/ 1537 w 1951416"/>
                <a:gd name="connsiteY0" fmla="*/ 994629 h 1958725"/>
                <a:gd name="connsiteX1" fmla="*/ 776789 w 1951416"/>
                <a:gd name="connsiteY1" fmla="*/ 30533 h 1958725"/>
                <a:gd name="connsiteX2" fmla="*/ 1790581 w 1951416"/>
                <a:gd name="connsiteY2" fmla="*/ 308829 h 1958725"/>
                <a:gd name="connsiteX3" fmla="*/ 1949607 w 1951416"/>
                <a:gd name="connsiteY3" fmla="*/ 994629 h 1958725"/>
                <a:gd name="connsiteX4" fmla="*/ 975572 w 1951416"/>
                <a:gd name="connsiteY4" fmla="*/ 1958725 h 1958725"/>
                <a:gd name="connsiteX5" fmla="*/ 1537 w 1951416"/>
                <a:gd name="connsiteY5" fmla="*/ 994629 h 195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51416" h="1958725">
                  <a:moveTo>
                    <a:pt x="1537" y="994629"/>
                  </a:moveTo>
                  <a:cubicBezTo>
                    <a:pt x="-31594" y="673264"/>
                    <a:pt x="478615" y="144833"/>
                    <a:pt x="776789" y="30533"/>
                  </a:cubicBezTo>
                  <a:cubicBezTo>
                    <a:pt x="1074963" y="-83767"/>
                    <a:pt x="1628242" y="148146"/>
                    <a:pt x="1790581" y="308829"/>
                  </a:cubicBezTo>
                  <a:cubicBezTo>
                    <a:pt x="1952920" y="469512"/>
                    <a:pt x="1956233" y="669951"/>
                    <a:pt x="1949607" y="994629"/>
                  </a:cubicBezTo>
                  <a:cubicBezTo>
                    <a:pt x="1942981" y="1319307"/>
                    <a:pt x="1513517" y="1958725"/>
                    <a:pt x="975572" y="1958725"/>
                  </a:cubicBezTo>
                  <a:cubicBezTo>
                    <a:pt x="437627" y="1958725"/>
                    <a:pt x="34668" y="1315994"/>
                    <a:pt x="1537" y="994629"/>
                  </a:cubicBezTo>
                  <a:close/>
                </a:path>
              </a:pathLst>
            </a:custGeom>
            <a:noFill/>
            <a:ln w="6350"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楕円 4"/>
            <p:cNvSpPr/>
            <p:nvPr/>
          </p:nvSpPr>
          <p:spPr>
            <a:xfrm>
              <a:off x="2034009" y="1567618"/>
              <a:ext cx="1523541" cy="1237278"/>
            </a:xfrm>
            <a:custGeom>
              <a:avLst/>
              <a:gdLst>
                <a:gd name="connsiteX0" fmla="*/ 0 w 1948070"/>
                <a:gd name="connsiteY0" fmla="*/ 964096 h 1928192"/>
                <a:gd name="connsiteX1" fmla="*/ 974035 w 1948070"/>
                <a:gd name="connsiteY1" fmla="*/ 0 h 1928192"/>
                <a:gd name="connsiteX2" fmla="*/ 1948070 w 1948070"/>
                <a:gd name="connsiteY2" fmla="*/ 964096 h 1928192"/>
                <a:gd name="connsiteX3" fmla="*/ 974035 w 1948070"/>
                <a:gd name="connsiteY3" fmla="*/ 1928192 h 1928192"/>
                <a:gd name="connsiteX4" fmla="*/ 0 w 1948070"/>
                <a:gd name="connsiteY4" fmla="*/ 964096 h 1928192"/>
                <a:gd name="connsiteX0" fmla="*/ 0 w 1948112"/>
                <a:gd name="connsiteY0" fmla="*/ 1096172 h 2060268"/>
                <a:gd name="connsiteX1" fmla="*/ 974035 w 1948112"/>
                <a:gd name="connsiteY1" fmla="*/ 132076 h 2060268"/>
                <a:gd name="connsiteX2" fmla="*/ 1013791 w 1948112"/>
                <a:gd name="connsiteY2" fmla="*/ 112198 h 2060268"/>
                <a:gd name="connsiteX3" fmla="*/ 1948070 w 1948112"/>
                <a:gd name="connsiteY3" fmla="*/ 1096172 h 2060268"/>
                <a:gd name="connsiteX4" fmla="*/ 974035 w 1948112"/>
                <a:gd name="connsiteY4" fmla="*/ 2060268 h 2060268"/>
                <a:gd name="connsiteX5" fmla="*/ 0 w 1948112"/>
                <a:gd name="connsiteY5" fmla="*/ 1096172 h 2060268"/>
                <a:gd name="connsiteX0" fmla="*/ 0 w 1949879"/>
                <a:gd name="connsiteY0" fmla="*/ 994629 h 1958725"/>
                <a:gd name="connsiteX1" fmla="*/ 974035 w 1949879"/>
                <a:gd name="connsiteY1" fmla="*/ 30533 h 1958725"/>
                <a:gd name="connsiteX2" fmla="*/ 1789044 w 1949879"/>
                <a:gd name="connsiteY2" fmla="*/ 308829 h 1958725"/>
                <a:gd name="connsiteX3" fmla="*/ 1948070 w 1949879"/>
                <a:gd name="connsiteY3" fmla="*/ 994629 h 1958725"/>
                <a:gd name="connsiteX4" fmla="*/ 974035 w 1949879"/>
                <a:gd name="connsiteY4" fmla="*/ 1958725 h 1958725"/>
                <a:gd name="connsiteX5" fmla="*/ 0 w 1949879"/>
                <a:gd name="connsiteY5" fmla="*/ 994629 h 195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49879" h="1958725">
                  <a:moveTo>
                    <a:pt x="0" y="994629"/>
                  </a:moveTo>
                  <a:cubicBezTo>
                    <a:pt x="0" y="462173"/>
                    <a:pt x="675861" y="144833"/>
                    <a:pt x="974035" y="30533"/>
                  </a:cubicBezTo>
                  <a:cubicBezTo>
                    <a:pt x="1272209" y="-83767"/>
                    <a:pt x="1626705" y="148146"/>
                    <a:pt x="1789044" y="308829"/>
                  </a:cubicBezTo>
                  <a:cubicBezTo>
                    <a:pt x="1951383" y="469512"/>
                    <a:pt x="1954696" y="669951"/>
                    <a:pt x="1948070" y="994629"/>
                  </a:cubicBezTo>
                  <a:cubicBezTo>
                    <a:pt x="1941444" y="1319307"/>
                    <a:pt x="1511980" y="1958725"/>
                    <a:pt x="974035" y="1958725"/>
                  </a:cubicBezTo>
                  <a:cubicBezTo>
                    <a:pt x="436090" y="1958725"/>
                    <a:pt x="0" y="1527085"/>
                    <a:pt x="0" y="994629"/>
                  </a:cubicBezTo>
                  <a:close/>
                </a:path>
              </a:pathLst>
            </a:custGeom>
            <a:noFill/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195690" y="1543669"/>
            <a:ext cx="1675543" cy="1301372"/>
            <a:chOff x="3465621" y="2192887"/>
            <a:chExt cx="1675543" cy="1301372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3495998" y="2638152"/>
              <a:ext cx="16126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疲れているので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横になりたい</a:t>
              </a:r>
              <a:endParaRPr kumimoji="1" lang="en-US" altLang="ja-JP" sz="1400" dirty="0"/>
            </a:p>
          </p:txBody>
        </p:sp>
        <p:grpSp>
          <p:nvGrpSpPr>
            <p:cNvPr id="47" name="グループ化 46"/>
            <p:cNvGrpSpPr/>
            <p:nvPr/>
          </p:nvGrpSpPr>
          <p:grpSpPr>
            <a:xfrm rot="812446">
              <a:off x="3465621" y="2192887"/>
              <a:ext cx="1675543" cy="1301372"/>
              <a:chOff x="7442346" y="5202777"/>
              <a:chExt cx="1072959" cy="1070762"/>
            </a:xfrm>
          </p:grpSpPr>
          <p:sp>
            <p:nvSpPr>
              <p:cNvPr id="48" name="楕円 4"/>
              <p:cNvSpPr/>
              <p:nvPr/>
            </p:nvSpPr>
            <p:spPr>
              <a:xfrm>
                <a:off x="7493454" y="5247861"/>
                <a:ext cx="102185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  <a:gd name="connsiteX0" fmla="*/ 1537 w 1951416"/>
                  <a:gd name="connsiteY0" fmla="*/ 994629 h 1958725"/>
                  <a:gd name="connsiteX1" fmla="*/ 776789 w 1951416"/>
                  <a:gd name="connsiteY1" fmla="*/ 30533 h 1958725"/>
                  <a:gd name="connsiteX2" fmla="*/ 1790581 w 1951416"/>
                  <a:gd name="connsiteY2" fmla="*/ 308829 h 1958725"/>
                  <a:gd name="connsiteX3" fmla="*/ 1949607 w 1951416"/>
                  <a:gd name="connsiteY3" fmla="*/ 994629 h 1958725"/>
                  <a:gd name="connsiteX4" fmla="*/ 975572 w 1951416"/>
                  <a:gd name="connsiteY4" fmla="*/ 1958725 h 1958725"/>
                  <a:gd name="connsiteX5" fmla="*/ 1537 w 1951416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1416" h="1958725">
                    <a:moveTo>
                      <a:pt x="1537" y="994629"/>
                    </a:moveTo>
                    <a:cubicBezTo>
                      <a:pt x="-31594" y="673264"/>
                      <a:pt x="478615" y="144833"/>
                      <a:pt x="776789" y="30533"/>
                    </a:cubicBezTo>
                    <a:cubicBezTo>
                      <a:pt x="1074963" y="-83767"/>
                      <a:pt x="1628242" y="148146"/>
                      <a:pt x="1790581" y="308829"/>
                    </a:cubicBezTo>
                    <a:cubicBezTo>
                      <a:pt x="1952920" y="469512"/>
                      <a:pt x="1956233" y="669951"/>
                      <a:pt x="1949607" y="994629"/>
                    </a:cubicBezTo>
                    <a:cubicBezTo>
                      <a:pt x="1942981" y="1319307"/>
                      <a:pt x="1513517" y="1958725"/>
                      <a:pt x="975572" y="1958725"/>
                    </a:cubicBezTo>
                    <a:cubicBezTo>
                      <a:pt x="437627" y="1958725"/>
                      <a:pt x="34668" y="1315994"/>
                      <a:pt x="1537" y="994629"/>
                    </a:cubicBezTo>
                    <a:close/>
                  </a:path>
                </a:pathLst>
              </a:custGeom>
              <a:noFill/>
              <a:ln w="6350">
                <a:solidFill>
                  <a:srgbClr val="DEFAFE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楕円 4"/>
              <p:cNvSpPr/>
              <p:nvPr/>
            </p:nvSpPr>
            <p:spPr>
              <a:xfrm>
                <a:off x="7442346" y="5202777"/>
                <a:ext cx="100709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49879" h="1958725">
                    <a:moveTo>
                      <a:pt x="0" y="994629"/>
                    </a:moveTo>
                    <a:cubicBezTo>
                      <a:pt x="0" y="462173"/>
                      <a:pt x="675861" y="144833"/>
                      <a:pt x="974035" y="30533"/>
                    </a:cubicBezTo>
                    <a:cubicBezTo>
                      <a:pt x="1272209" y="-83767"/>
                      <a:pt x="1626705" y="148146"/>
                      <a:pt x="1789044" y="308829"/>
                    </a:cubicBezTo>
                    <a:cubicBezTo>
                      <a:pt x="1951383" y="469512"/>
                      <a:pt x="1954696" y="669951"/>
                      <a:pt x="1948070" y="994629"/>
                    </a:cubicBezTo>
                    <a:cubicBezTo>
                      <a:pt x="1941444" y="1319307"/>
                      <a:pt x="1511980" y="1958725"/>
                      <a:pt x="974035" y="1958725"/>
                    </a:cubicBezTo>
                    <a:cubicBezTo>
                      <a:pt x="436090" y="1958725"/>
                      <a:pt x="0" y="1527085"/>
                      <a:pt x="0" y="994629"/>
                    </a:cubicBezTo>
                    <a:close/>
                  </a:path>
                </a:pathLst>
              </a:custGeom>
              <a:noFill/>
              <a:ln>
                <a:solidFill>
                  <a:srgbClr val="DEFAFE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3" name="グループ化 12"/>
          <p:cNvGrpSpPr/>
          <p:nvPr/>
        </p:nvGrpSpPr>
        <p:grpSpPr>
          <a:xfrm>
            <a:off x="1748273" y="1926150"/>
            <a:ext cx="1628283" cy="1435905"/>
            <a:chOff x="5079511" y="1652020"/>
            <a:chExt cx="1628283" cy="1435905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5095118" y="2029555"/>
              <a:ext cx="161267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スタッフに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ゆっくり話を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聞いてほしい</a:t>
              </a:r>
              <a:endParaRPr kumimoji="1" lang="en-US" altLang="ja-JP" sz="1400" dirty="0"/>
            </a:p>
          </p:txBody>
        </p:sp>
        <p:grpSp>
          <p:nvGrpSpPr>
            <p:cNvPr id="50" name="グループ化 49"/>
            <p:cNvGrpSpPr/>
            <p:nvPr/>
          </p:nvGrpSpPr>
          <p:grpSpPr>
            <a:xfrm rot="1247580">
              <a:off x="5079511" y="1652020"/>
              <a:ext cx="1598184" cy="1435905"/>
              <a:chOff x="7442346" y="5202777"/>
              <a:chExt cx="1072959" cy="1070762"/>
            </a:xfrm>
          </p:grpSpPr>
          <p:sp>
            <p:nvSpPr>
              <p:cNvPr id="51" name="楕円 4"/>
              <p:cNvSpPr/>
              <p:nvPr/>
            </p:nvSpPr>
            <p:spPr>
              <a:xfrm>
                <a:off x="7493454" y="5247861"/>
                <a:ext cx="102185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  <a:gd name="connsiteX0" fmla="*/ 1537 w 1951416"/>
                  <a:gd name="connsiteY0" fmla="*/ 994629 h 1958725"/>
                  <a:gd name="connsiteX1" fmla="*/ 776789 w 1951416"/>
                  <a:gd name="connsiteY1" fmla="*/ 30533 h 1958725"/>
                  <a:gd name="connsiteX2" fmla="*/ 1790581 w 1951416"/>
                  <a:gd name="connsiteY2" fmla="*/ 308829 h 1958725"/>
                  <a:gd name="connsiteX3" fmla="*/ 1949607 w 1951416"/>
                  <a:gd name="connsiteY3" fmla="*/ 994629 h 1958725"/>
                  <a:gd name="connsiteX4" fmla="*/ 975572 w 1951416"/>
                  <a:gd name="connsiteY4" fmla="*/ 1958725 h 1958725"/>
                  <a:gd name="connsiteX5" fmla="*/ 1537 w 1951416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1416" h="1958725">
                    <a:moveTo>
                      <a:pt x="1537" y="994629"/>
                    </a:moveTo>
                    <a:cubicBezTo>
                      <a:pt x="-31594" y="673264"/>
                      <a:pt x="478615" y="144833"/>
                      <a:pt x="776789" y="30533"/>
                    </a:cubicBezTo>
                    <a:cubicBezTo>
                      <a:pt x="1074963" y="-83767"/>
                      <a:pt x="1628242" y="148146"/>
                      <a:pt x="1790581" y="308829"/>
                    </a:cubicBezTo>
                    <a:cubicBezTo>
                      <a:pt x="1952920" y="469512"/>
                      <a:pt x="1956233" y="669951"/>
                      <a:pt x="1949607" y="994629"/>
                    </a:cubicBezTo>
                    <a:cubicBezTo>
                      <a:pt x="1942981" y="1319307"/>
                      <a:pt x="1513517" y="1958725"/>
                      <a:pt x="975572" y="1958725"/>
                    </a:cubicBezTo>
                    <a:cubicBezTo>
                      <a:pt x="437627" y="1958725"/>
                      <a:pt x="34668" y="1315994"/>
                      <a:pt x="1537" y="994629"/>
                    </a:cubicBezTo>
                    <a:close/>
                  </a:path>
                </a:pathLst>
              </a:custGeom>
              <a:noFill/>
              <a:ln w="6350">
                <a:solidFill>
                  <a:srgbClr val="FFFF99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楕円 4"/>
              <p:cNvSpPr/>
              <p:nvPr/>
            </p:nvSpPr>
            <p:spPr>
              <a:xfrm>
                <a:off x="7442346" y="5202777"/>
                <a:ext cx="100709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49879" h="1958725">
                    <a:moveTo>
                      <a:pt x="0" y="994629"/>
                    </a:moveTo>
                    <a:cubicBezTo>
                      <a:pt x="0" y="462173"/>
                      <a:pt x="675861" y="144833"/>
                      <a:pt x="974035" y="30533"/>
                    </a:cubicBezTo>
                    <a:cubicBezTo>
                      <a:pt x="1272209" y="-83767"/>
                      <a:pt x="1626705" y="148146"/>
                      <a:pt x="1789044" y="308829"/>
                    </a:cubicBezTo>
                    <a:cubicBezTo>
                      <a:pt x="1951383" y="469512"/>
                      <a:pt x="1954696" y="669951"/>
                      <a:pt x="1948070" y="994629"/>
                    </a:cubicBezTo>
                    <a:cubicBezTo>
                      <a:pt x="1941444" y="1319307"/>
                      <a:pt x="1511980" y="1958725"/>
                      <a:pt x="974035" y="1958725"/>
                    </a:cubicBezTo>
                    <a:cubicBezTo>
                      <a:pt x="436090" y="1958725"/>
                      <a:pt x="0" y="1527085"/>
                      <a:pt x="0" y="994629"/>
                    </a:cubicBezTo>
                    <a:close/>
                  </a:path>
                </a:pathLst>
              </a:custGeom>
              <a:noFill/>
              <a:ln>
                <a:solidFill>
                  <a:srgbClr val="FFFF99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cxnSp>
        <p:nvCxnSpPr>
          <p:cNvPr id="36" name="直線コネクタ 35"/>
          <p:cNvCxnSpPr/>
          <p:nvPr/>
        </p:nvCxnSpPr>
        <p:spPr>
          <a:xfrm flipH="1">
            <a:off x="4186666" y="4057612"/>
            <a:ext cx="293899" cy="2852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グループ化 21"/>
          <p:cNvGrpSpPr/>
          <p:nvPr/>
        </p:nvGrpSpPr>
        <p:grpSpPr>
          <a:xfrm rot="21017113">
            <a:off x="5098969" y="3954060"/>
            <a:ext cx="629066" cy="302452"/>
            <a:chOff x="8315196" y="2131252"/>
            <a:chExt cx="1323024" cy="636104"/>
          </a:xfrm>
        </p:grpSpPr>
        <p:sp>
          <p:nvSpPr>
            <p:cNvPr id="17" name="楕円 16"/>
            <p:cNvSpPr/>
            <p:nvPr/>
          </p:nvSpPr>
          <p:spPr>
            <a:xfrm>
              <a:off x="8315196" y="2158037"/>
              <a:ext cx="1067243" cy="554636"/>
            </a:xfrm>
            <a:prstGeom prst="ellips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二等辺三角形 20"/>
            <p:cNvSpPr/>
            <p:nvPr/>
          </p:nvSpPr>
          <p:spPr>
            <a:xfrm rot="16019103">
              <a:off x="9044609" y="2173744"/>
              <a:ext cx="636104" cy="551119"/>
            </a:xfrm>
            <a:prstGeom prst="triangl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4" name="グループ化 33"/>
          <p:cNvGrpSpPr/>
          <p:nvPr/>
        </p:nvGrpSpPr>
        <p:grpSpPr>
          <a:xfrm rot="21017113">
            <a:off x="6028983" y="3719708"/>
            <a:ext cx="431787" cy="207601"/>
            <a:chOff x="8315196" y="2131252"/>
            <a:chExt cx="1323024" cy="636104"/>
          </a:xfrm>
        </p:grpSpPr>
        <p:sp>
          <p:nvSpPr>
            <p:cNvPr id="35" name="楕円 34"/>
            <p:cNvSpPr/>
            <p:nvPr/>
          </p:nvSpPr>
          <p:spPr>
            <a:xfrm>
              <a:off x="8315196" y="2158037"/>
              <a:ext cx="1067243" cy="554636"/>
            </a:xfrm>
            <a:prstGeom prst="ellips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二等辺三角形 36"/>
            <p:cNvSpPr/>
            <p:nvPr/>
          </p:nvSpPr>
          <p:spPr>
            <a:xfrm rot="16019103">
              <a:off x="9044609" y="2173744"/>
              <a:ext cx="636104" cy="551119"/>
            </a:xfrm>
            <a:prstGeom prst="triangl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" name="テキスト ボックス 22"/>
          <p:cNvSpPr txBox="1"/>
          <p:nvPr/>
        </p:nvSpPr>
        <p:spPr>
          <a:xfrm>
            <a:off x="357808" y="8909969"/>
            <a:ext cx="30637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＊</a:t>
            </a:r>
            <a:r>
              <a:rPr kumimoji="1" lang="ja-JP" altLang="en-US" sz="1200" dirty="0" err="1"/>
              <a:t>らっこ</a:t>
            </a:r>
            <a:r>
              <a:rPr kumimoji="1" lang="ja-JP" altLang="en-US" sz="1200" dirty="0"/>
              <a:t>ルーム　　＊ほっとステイ</a:t>
            </a:r>
          </a:p>
        </p:txBody>
      </p:sp>
      <p:pic>
        <p:nvPicPr>
          <p:cNvPr id="8" name="Picture 2" descr="ほっとステイ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27" t="11292" r="15362" b="12263"/>
          <a:stretch/>
        </p:blipFill>
        <p:spPr bwMode="auto">
          <a:xfrm>
            <a:off x="2041652" y="9156384"/>
            <a:ext cx="610154" cy="65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-733591" y="177443"/>
            <a:ext cx="4890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世田谷区おでかけひろば「ほっと一息事業」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354309" y="9281565"/>
            <a:ext cx="30637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作成：令和</a:t>
            </a:r>
            <a:r>
              <a:rPr kumimoji="1" lang="en-US" altLang="ja-JP" sz="1050" dirty="0"/>
              <a:t>8</a:t>
            </a:r>
            <a:r>
              <a:rPr kumimoji="1" lang="ja-JP" altLang="en-US" sz="1050" dirty="0"/>
              <a:t>年</a:t>
            </a:r>
            <a:r>
              <a:rPr kumimoji="1" lang="en-US" altLang="ja-JP" sz="1050" dirty="0"/>
              <a:t>6</a:t>
            </a:r>
            <a:r>
              <a:rPr kumimoji="1" lang="ja-JP" altLang="en-US" sz="1050" dirty="0"/>
              <a:t>月</a:t>
            </a:r>
            <a:endParaRPr kumimoji="1" lang="en-US" altLang="ja-JP" sz="1050" dirty="0"/>
          </a:p>
          <a:p>
            <a:r>
              <a:rPr kumimoji="1" lang="ja-JP" altLang="en-US" sz="1050" dirty="0"/>
              <a:t>世田谷区子ども・若者部子ども家庭課</a:t>
            </a:r>
            <a:endParaRPr kumimoji="1" lang="en-US" altLang="ja-JP" sz="1050" dirty="0"/>
          </a:p>
          <a:p>
            <a:r>
              <a:rPr kumimoji="1" lang="ja-JP" altLang="en-US" sz="1050" dirty="0"/>
              <a:t>電話　</a:t>
            </a:r>
            <a:r>
              <a:rPr kumimoji="1" lang="en-US" altLang="ja-JP" sz="1050" dirty="0"/>
              <a:t>03-5432-2569</a:t>
            </a:r>
            <a:endParaRPr kumimoji="1" lang="ja-JP" altLang="en-US" sz="1050" dirty="0"/>
          </a:p>
        </p:txBody>
      </p:sp>
      <p:pic>
        <p:nvPicPr>
          <p:cNvPr id="41" name="Picture 2" descr="らっこルーム・スペース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70" t="12555" r="8352" b="12778"/>
          <a:stretch/>
        </p:blipFill>
        <p:spPr bwMode="auto">
          <a:xfrm>
            <a:off x="673692" y="9175657"/>
            <a:ext cx="709664" cy="64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249" y="504373"/>
            <a:ext cx="2959425" cy="295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74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950017" y="554008"/>
            <a:ext cx="47032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400" b="1" dirty="0" err="1"/>
              <a:t>らっこ</a:t>
            </a:r>
            <a:r>
              <a:rPr kumimoji="1" lang="ja-JP" altLang="en-US" sz="1400" b="1" dirty="0"/>
              <a:t>ルーム・らっこスペース実施施設</a:t>
            </a: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515112"/>
              </p:ext>
            </p:extLst>
          </p:nvPr>
        </p:nvGraphicFramePr>
        <p:xfrm>
          <a:off x="324019" y="1397044"/>
          <a:ext cx="6209962" cy="389720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635581">
                  <a:extLst>
                    <a:ext uri="{9D8B030D-6E8A-4147-A177-3AD203B41FA5}">
                      <a16:colId xmlns:a16="http://schemas.microsoft.com/office/drawing/2014/main" val="740968426"/>
                    </a:ext>
                  </a:extLst>
                </a:gridCol>
                <a:gridCol w="2334373">
                  <a:extLst>
                    <a:ext uri="{9D8B030D-6E8A-4147-A177-3AD203B41FA5}">
                      <a16:colId xmlns:a16="http://schemas.microsoft.com/office/drawing/2014/main" val="602685006"/>
                    </a:ext>
                  </a:extLst>
                </a:gridCol>
                <a:gridCol w="1240008">
                  <a:extLst>
                    <a:ext uri="{9D8B030D-6E8A-4147-A177-3AD203B41FA5}">
                      <a16:colId xmlns:a16="http://schemas.microsoft.com/office/drawing/2014/main" val="40176673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ひろば名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住所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電話番号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680240"/>
                  </a:ext>
                </a:extLst>
              </a:tr>
              <a:tr h="241227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Ohana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世田谷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ｰ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12-5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03-6432-6832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1516362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おでかけひろば＠あみーご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松原</a:t>
                      </a:r>
                      <a:r>
                        <a:rPr kumimoji="1" lang="en-US" altLang="zh-CN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4-17-15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03-3328-4411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445371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ひょっこりひろば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下馬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3-10-7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マコハウス１階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03-6413-8220</a:t>
                      </a:r>
                      <a:endParaRPr kumimoji="1" lang="ja-JP" alt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930981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cobaco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代田</a:t>
                      </a:r>
                      <a:r>
                        <a:rPr kumimoji="1" lang="en-US" altLang="zh-CN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1-17-3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03-6876-8584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281556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ぐるりんの森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上用賀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1-13-10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080-7151-3464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3999105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CIRCUS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駒沢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5-2-7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駒沢わこう保育園内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03-3702-5380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792062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生活クラブ子育て広場ぶらんこ烏山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南烏山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4-23-15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03-3307-2611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5962352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　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FUKU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＊</a:t>
                      </a:r>
                      <a:r>
                        <a:rPr kumimoji="1" lang="en-US" altLang="ja-JP" sz="1050" dirty="0" err="1">
                          <a:latin typeface="+mn-ea"/>
                          <a:ea typeface="+mn-ea"/>
                        </a:rPr>
                        <a:t>fuku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　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喜多見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9-14-15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03-5761-9748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2631740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おでかけひろばクスクス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喜多見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4-33-26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03-6770-8394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8024806"/>
                  </a:ext>
                </a:extLst>
              </a:tr>
              <a:tr h="23129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すこやか広場　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船橋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1-30-9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子どもの生活研究所内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03-3426-2323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7790545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cotton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祖師谷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1-12-10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03-6411-9043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869945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うさぎの縁がわ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砧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3-33-6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03-3416-3930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8161712"/>
                  </a:ext>
                </a:extLst>
              </a:tr>
              <a:tr h="16372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おでかけひろばゆるり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大蔵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5-10-22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070-4713-0205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072594"/>
                  </a:ext>
                </a:extLst>
              </a:tr>
              <a:tr h="16372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　プレイス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大蔵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1-8-18-101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03-6411-0832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987110"/>
                  </a:ext>
                </a:extLst>
              </a:tr>
              <a:tr h="16372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おでかけひろばみかんのわ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玉川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1-2-3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03-3700-0680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4903939"/>
                  </a:ext>
                </a:extLst>
              </a:tr>
              <a:tr h="16372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おでかけひろばほっこり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中町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5-20-17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070-6447-1539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807273"/>
                  </a:ext>
                </a:extLst>
              </a:tr>
            </a:tbl>
          </a:graphicData>
        </a:graphic>
      </p:graphicFrame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965406"/>
              </p:ext>
            </p:extLst>
          </p:nvPr>
        </p:nvGraphicFramePr>
        <p:xfrm>
          <a:off x="372533" y="6097463"/>
          <a:ext cx="6189154" cy="36576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616898">
                  <a:extLst>
                    <a:ext uri="{9D8B030D-6E8A-4147-A177-3AD203B41FA5}">
                      <a16:colId xmlns:a16="http://schemas.microsoft.com/office/drawing/2014/main" val="740968426"/>
                    </a:ext>
                  </a:extLst>
                </a:gridCol>
                <a:gridCol w="2332145">
                  <a:extLst>
                    <a:ext uri="{9D8B030D-6E8A-4147-A177-3AD203B41FA5}">
                      <a16:colId xmlns:a16="http://schemas.microsoft.com/office/drawing/2014/main" val="602685006"/>
                    </a:ext>
                  </a:extLst>
                </a:gridCol>
                <a:gridCol w="1240111">
                  <a:extLst>
                    <a:ext uri="{9D8B030D-6E8A-4147-A177-3AD203B41FA5}">
                      <a16:colId xmlns:a16="http://schemas.microsoft.com/office/drawing/2014/main" val="40176673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ひろば名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住所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電話番号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6802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生活クラブ子育て広場ぶらんこ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宮坂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3-13-13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生活クラブ館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階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03-5426-5214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44537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おでかけひろば三宿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三宿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2-18-6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070-5079-2186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61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ULALA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桜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3-13-4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　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03-6876-7129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2401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おでかけひろばぶれす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宮坂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3-15-15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kumimoji="1" lang="en-US" altLang="ja-JP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子ども・子育て総合センター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階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03-5799-4265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94889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おでかけひろば一空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代沢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4-44-8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03-6676-3014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1618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かみの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げ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上野毛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1-27-5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清水ビル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階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03-6809-7478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5127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ふかさわおでかけひろば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ワークスペースプラス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深沢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4-2-21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　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階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03-6879-0804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075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おでかけひろばまーぶる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瀬田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2-25-10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03-6338-2823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1452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玉堤一丁目おでかけひろば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玉堤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1-8-5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03-3704-5583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555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きぬたまの家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鎌田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1-19-1-101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03-6447-9931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044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ひろばぶりっじ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100" dirty="0" err="1">
                          <a:latin typeface="+mn-ea"/>
                          <a:ea typeface="+mn-ea"/>
                        </a:rPr>
                        <a:t>roka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南烏山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2-30-11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 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階キッズスペース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03-3309-8115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7254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おでかけひろばまるから 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北烏山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8-22-18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080-6220-0505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023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ぽっぽちゃんひろば　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上北沢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3-1-19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福音寮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階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03-3302-5600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29846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ひろばすぷ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ー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ん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＊ひろばがお休みの日に実施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深沢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2-15-3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03-6876-7721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3227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おでかけひろばおりー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ぶ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＊ひろばがお休みの日に実施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奥沢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2-30-19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03-6421-4085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2307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おでかけひろば一本の樹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深沢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5-3-11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070-9163-6656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3987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おでかけひろば上馬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上馬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5-18-12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080-7321-1812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344773"/>
                  </a:ext>
                </a:extLst>
              </a:tr>
            </a:tbl>
          </a:graphicData>
        </a:graphic>
      </p:graphicFrame>
      <p:sp>
        <p:nvSpPr>
          <p:cNvPr id="20" name="テキスト ボックス 19"/>
          <p:cNvSpPr txBox="1"/>
          <p:nvPr/>
        </p:nvSpPr>
        <p:spPr>
          <a:xfrm>
            <a:off x="296313" y="150937"/>
            <a:ext cx="6265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00B050"/>
                </a:solidFill>
              </a:rPr>
              <a:t>　</a:t>
            </a:r>
            <a:r>
              <a:rPr kumimoji="1" lang="ja-JP" altLang="en-US" sz="1200" dirty="0">
                <a:solidFill>
                  <a:srgbClr val="00B0F0"/>
                </a:solidFill>
              </a:rPr>
              <a:t>らっこルームは、ひろばとは別のお部屋、らっこスペースは、ひろばの中にあります。</a:t>
            </a:r>
            <a:endParaRPr kumimoji="1" lang="en-US" altLang="ja-JP" sz="1200" dirty="0">
              <a:solidFill>
                <a:srgbClr val="00B0F0"/>
              </a:solidFill>
            </a:endParaRPr>
          </a:p>
          <a:p>
            <a:r>
              <a:rPr kumimoji="1" lang="ja-JP" altLang="en-US" sz="1200" dirty="0">
                <a:solidFill>
                  <a:srgbClr val="00B0F0"/>
                </a:solidFill>
              </a:rPr>
              <a:t>　詳しくは、各施設へお問い合わせください。</a:t>
            </a:r>
            <a:endParaRPr kumimoji="1" lang="en-US" altLang="ja-JP" sz="1200" dirty="0">
              <a:solidFill>
                <a:srgbClr val="00B0F0"/>
              </a:solidFill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1442352" y="624730"/>
            <a:ext cx="3718563" cy="169725"/>
            <a:chOff x="1903618" y="6833854"/>
            <a:chExt cx="3718563" cy="169725"/>
          </a:xfrm>
        </p:grpSpPr>
        <p:pic>
          <p:nvPicPr>
            <p:cNvPr id="26" name="図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618" y="6833854"/>
              <a:ext cx="217836" cy="169725"/>
            </a:xfrm>
            <a:prstGeom prst="rect">
              <a:avLst/>
            </a:prstGeom>
          </p:spPr>
        </p:pic>
        <p:pic>
          <p:nvPicPr>
            <p:cNvPr id="27" name="図 2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4347" y="6833854"/>
              <a:ext cx="217834" cy="169724"/>
            </a:xfrm>
            <a:prstGeom prst="rect">
              <a:avLst/>
            </a:prstGeom>
          </p:spPr>
        </p:pic>
      </p:grpSp>
      <p:pic>
        <p:nvPicPr>
          <p:cNvPr id="2" name="図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78" y="649524"/>
            <a:ext cx="674421" cy="674421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78" y="5367350"/>
            <a:ext cx="682752" cy="68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38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992</TotalTime>
  <Words>500</Words>
  <Application>Microsoft Office PowerPoint</Application>
  <PresentationFormat>A4 210 x 297 mm</PresentationFormat>
  <Paragraphs>143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Kawanami101</dc:creator>
  <cp:lastModifiedBy>赤津　春香</cp:lastModifiedBy>
  <cp:revision>64</cp:revision>
  <cp:lastPrinted>2024-04-12T06:16:35Z</cp:lastPrinted>
  <dcterms:created xsi:type="dcterms:W3CDTF">2023-03-13T02:16:24Z</dcterms:created>
  <dcterms:modified xsi:type="dcterms:W3CDTF">2026-06-11T01:14:54Z</dcterms:modified>
</cp:coreProperties>
</file>